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98"/>
  </p:notesMasterIdLst>
  <p:handoutMasterIdLst>
    <p:handoutMasterId r:id="rId199"/>
  </p:handoutMasterIdLst>
  <p:sldIdLst>
    <p:sldId id="532" r:id="rId3"/>
    <p:sldId id="533" r:id="rId4"/>
    <p:sldId id="535" r:id="rId5"/>
    <p:sldId id="536" r:id="rId6"/>
    <p:sldId id="407" r:id="rId7"/>
    <p:sldId id="408" r:id="rId8"/>
    <p:sldId id="409" r:id="rId9"/>
    <p:sldId id="537" r:id="rId10"/>
    <p:sldId id="539" r:id="rId11"/>
    <p:sldId id="540" r:id="rId12"/>
    <p:sldId id="541" r:id="rId13"/>
    <p:sldId id="542" r:id="rId14"/>
    <p:sldId id="543" r:id="rId15"/>
    <p:sldId id="544" r:id="rId16"/>
    <p:sldId id="552" r:id="rId17"/>
    <p:sldId id="545" r:id="rId18"/>
    <p:sldId id="546" r:id="rId19"/>
    <p:sldId id="547" r:id="rId20"/>
    <p:sldId id="549" r:id="rId21"/>
    <p:sldId id="551" r:id="rId22"/>
    <p:sldId id="553" r:id="rId23"/>
    <p:sldId id="554" r:id="rId24"/>
    <p:sldId id="570" r:id="rId25"/>
    <p:sldId id="557" r:id="rId26"/>
    <p:sldId id="555" r:id="rId27"/>
    <p:sldId id="558" r:id="rId28"/>
    <p:sldId id="559" r:id="rId29"/>
    <p:sldId id="561" r:id="rId30"/>
    <p:sldId id="572" r:id="rId31"/>
    <p:sldId id="571" r:id="rId32"/>
    <p:sldId id="562" r:id="rId33"/>
    <p:sldId id="563" r:id="rId34"/>
    <p:sldId id="564" r:id="rId35"/>
    <p:sldId id="565" r:id="rId36"/>
    <p:sldId id="573" r:id="rId37"/>
    <p:sldId id="567" r:id="rId38"/>
    <p:sldId id="568" r:id="rId39"/>
    <p:sldId id="566" r:id="rId40"/>
    <p:sldId id="587" r:id="rId41"/>
    <p:sldId id="531" r:id="rId42"/>
    <p:sldId id="399" r:id="rId43"/>
    <p:sldId id="456" r:id="rId44"/>
    <p:sldId id="410" r:id="rId45"/>
    <p:sldId id="459" r:id="rId46"/>
    <p:sldId id="524" r:id="rId47"/>
    <p:sldId id="525" r:id="rId48"/>
    <p:sldId id="492" r:id="rId49"/>
    <p:sldId id="493" r:id="rId50"/>
    <p:sldId id="495" r:id="rId51"/>
    <p:sldId id="508" r:id="rId52"/>
    <p:sldId id="458" r:id="rId53"/>
    <p:sldId id="509" r:id="rId54"/>
    <p:sldId id="510" r:id="rId55"/>
    <p:sldId id="522" r:id="rId56"/>
    <p:sldId id="460" r:id="rId57"/>
    <p:sldId id="496" r:id="rId58"/>
    <p:sldId id="497" r:id="rId59"/>
    <p:sldId id="498" r:id="rId60"/>
    <p:sldId id="499" r:id="rId61"/>
    <p:sldId id="500" r:id="rId62"/>
    <p:sldId id="503" r:id="rId63"/>
    <p:sldId id="504" r:id="rId64"/>
    <p:sldId id="505" r:id="rId65"/>
    <p:sldId id="526" r:id="rId66"/>
    <p:sldId id="523" r:id="rId67"/>
    <p:sldId id="538" r:id="rId68"/>
    <p:sldId id="506" r:id="rId69"/>
    <p:sldId id="507" r:id="rId70"/>
    <p:sldId id="501" r:id="rId71"/>
    <p:sldId id="527" r:id="rId72"/>
    <p:sldId id="479" r:id="rId73"/>
    <p:sldId id="511" r:id="rId74"/>
    <p:sldId id="512" r:id="rId75"/>
    <p:sldId id="514" r:id="rId76"/>
    <p:sldId id="515" r:id="rId77"/>
    <p:sldId id="518" r:id="rId78"/>
    <p:sldId id="529" r:id="rId79"/>
    <p:sldId id="528" r:id="rId80"/>
    <p:sldId id="519" r:id="rId81"/>
    <p:sldId id="521" r:id="rId82"/>
    <p:sldId id="513" r:id="rId83"/>
    <p:sldId id="530" r:id="rId84"/>
    <p:sldId id="438" r:id="rId85"/>
    <p:sldId id="588" r:id="rId86"/>
    <p:sldId id="586" r:id="rId87"/>
    <p:sldId id="298" r:id="rId88"/>
    <p:sldId id="299" r:id="rId89"/>
    <p:sldId id="300" r:id="rId90"/>
    <p:sldId id="301" r:id="rId91"/>
    <p:sldId id="302" r:id="rId92"/>
    <p:sldId id="303" r:id="rId93"/>
    <p:sldId id="329" r:id="rId94"/>
    <p:sldId id="304" r:id="rId95"/>
    <p:sldId id="305" r:id="rId96"/>
    <p:sldId id="307" r:id="rId97"/>
    <p:sldId id="308" r:id="rId98"/>
    <p:sldId id="330" r:id="rId99"/>
    <p:sldId id="310" r:id="rId100"/>
    <p:sldId id="311" r:id="rId101"/>
    <p:sldId id="334" r:id="rId102"/>
    <p:sldId id="312" r:id="rId103"/>
    <p:sldId id="314" r:id="rId104"/>
    <p:sldId id="313" r:id="rId105"/>
    <p:sldId id="318" r:id="rId106"/>
    <p:sldId id="331" r:id="rId107"/>
    <p:sldId id="333" r:id="rId108"/>
    <p:sldId id="326" r:id="rId109"/>
    <p:sldId id="327" r:id="rId110"/>
    <p:sldId id="315" r:id="rId111"/>
    <p:sldId id="321" r:id="rId112"/>
    <p:sldId id="322" r:id="rId113"/>
    <p:sldId id="323" r:id="rId114"/>
    <p:sldId id="324" r:id="rId115"/>
    <p:sldId id="325" r:id="rId116"/>
    <p:sldId id="332" r:id="rId117"/>
    <p:sldId id="328" r:id="rId118"/>
    <p:sldId id="285" r:id="rId119"/>
    <p:sldId id="592" r:id="rId120"/>
    <p:sldId id="593" r:id="rId121"/>
    <p:sldId id="594" r:id="rId122"/>
    <p:sldId id="595" r:id="rId123"/>
    <p:sldId id="596" r:id="rId124"/>
    <p:sldId id="550" r:id="rId125"/>
    <p:sldId id="597" r:id="rId126"/>
    <p:sldId id="598" r:id="rId127"/>
    <p:sldId id="599" r:id="rId128"/>
    <p:sldId id="600" r:id="rId129"/>
    <p:sldId id="601" r:id="rId130"/>
    <p:sldId id="602" r:id="rId131"/>
    <p:sldId id="603" r:id="rId132"/>
    <p:sldId id="604" r:id="rId133"/>
    <p:sldId id="605" r:id="rId134"/>
    <p:sldId id="606" r:id="rId135"/>
    <p:sldId id="607" r:id="rId136"/>
    <p:sldId id="608" r:id="rId137"/>
    <p:sldId id="548" r:id="rId138"/>
    <p:sldId id="609" r:id="rId139"/>
    <p:sldId id="610" r:id="rId140"/>
    <p:sldId id="611" r:id="rId141"/>
    <p:sldId id="612" r:id="rId142"/>
    <p:sldId id="613" r:id="rId143"/>
    <p:sldId id="614" r:id="rId144"/>
    <p:sldId id="516" r:id="rId145"/>
    <p:sldId id="517" r:id="rId146"/>
    <p:sldId id="615" r:id="rId147"/>
    <p:sldId id="616" r:id="rId148"/>
    <p:sldId id="617" r:id="rId149"/>
    <p:sldId id="618" r:id="rId150"/>
    <p:sldId id="405" r:id="rId151"/>
    <p:sldId id="574" r:id="rId152"/>
    <p:sldId id="575" r:id="rId153"/>
    <p:sldId id="576" r:id="rId154"/>
    <p:sldId id="577" r:id="rId155"/>
    <p:sldId id="578" r:id="rId156"/>
    <p:sldId id="490" r:id="rId157"/>
    <p:sldId id="579" r:id="rId158"/>
    <p:sldId id="411" r:id="rId159"/>
    <p:sldId id="457" r:id="rId160"/>
    <p:sldId id="580" r:id="rId161"/>
    <p:sldId id="581" r:id="rId162"/>
    <p:sldId id="582" r:id="rId163"/>
    <p:sldId id="461" r:id="rId164"/>
    <p:sldId id="462" r:id="rId165"/>
    <p:sldId id="463" r:id="rId166"/>
    <p:sldId id="464" r:id="rId167"/>
    <p:sldId id="465" r:id="rId168"/>
    <p:sldId id="466" r:id="rId169"/>
    <p:sldId id="467" r:id="rId170"/>
    <p:sldId id="468" r:id="rId171"/>
    <p:sldId id="469" r:id="rId172"/>
    <p:sldId id="583" r:id="rId173"/>
    <p:sldId id="470" r:id="rId174"/>
    <p:sldId id="471" r:id="rId175"/>
    <p:sldId id="491" r:id="rId176"/>
    <p:sldId id="472" r:id="rId177"/>
    <p:sldId id="473" r:id="rId178"/>
    <p:sldId id="474" r:id="rId179"/>
    <p:sldId id="475" r:id="rId180"/>
    <p:sldId id="476" r:id="rId181"/>
    <p:sldId id="477" r:id="rId182"/>
    <p:sldId id="478" r:id="rId183"/>
    <p:sldId id="481" r:id="rId184"/>
    <p:sldId id="584" r:id="rId185"/>
    <p:sldId id="480" r:id="rId186"/>
    <p:sldId id="482" r:id="rId187"/>
    <p:sldId id="484" r:id="rId188"/>
    <p:sldId id="485" r:id="rId189"/>
    <p:sldId id="486" r:id="rId190"/>
    <p:sldId id="489" r:id="rId191"/>
    <p:sldId id="585" r:id="rId192"/>
    <p:sldId id="591" r:id="rId193"/>
    <p:sldId id="590" r:id="rId194"/>
    <p:sldId id="619" r:id="rId195"/>
    <p:sldId id="589" r:id="rId196"/>
    <p:sldId id="534" r:id="rId19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61F07E1-B17E-404B-AA27-9C305D10D69B}">
          <p14:sldIdLst>
            <p14:sldId id="532"/>
            <p14:sldId id="533"/>
            <p14:sldId id="535"/>
            <p14:sldId id="536"/>
            <p14:sldId id="407"/>
            <p14:sldId id="408"/>
            <p14:sldId id="409"/>
            <p14:sldId id="537"/>
          </p14:sldIdLst>
        </p14:section>
        <p14:section name="默认节" id="{BC97CDAE-558F-4748-B368-467AC94D3626}">
          <p14:sldIdLst>
            <p14:sldId id="539"/>
            <p14:sldId id="540"/>
            <p14:sldId id="541"/>
            <p14:sldId id="542"/>
            <p14:sldId id="543"/>
            <p14:sldId id="544"/>
            <p14:sldId id="552"/>
            <p14:sldId id="545"/>
            <p14:sldId id="546"/>
            <p14:sldId id="547"/>
            <p14:sldId id="549"/>
            <p14:sldId id="551"/>
            <p14:sldId id="553"/>
            <p14:sldId id="554"/>
            <p14:sldId id="570"/>
            <p14:sldId id="557"/>
            <p14:sldId id="555"/>
            <p14:sldId id="558"/>
            <p14:sldId id="559"/>
            <p14:sldId id="561"/>
            <p14:sldId id="572"/>
            <p14:sldId id="571"/>
            <p14:sldId id="562"/>
            <p14:sldId id="563"/>
            <p14:sldId id="564"/>
            <p14:sldId id="565"/>
            <p14:sldId id="573"/>
            <p14:sldId id="567"/>
            <p14:sldId id="568"/>
            <p14:sldId id="566"/>
            <p14:sldId id="587"/>
            <p14:sldId id="531"/>
            <p14:sldId id="399"/>
            <p14:sldId id="456"/>
            <p14:sldId id="410"/>
            <p14:sldId id="459"/>
            <p14:sldId id="524"/>
            <p14:sldId id="525"/>
            <p14:sldId id="492"/>
            <p14:sldId id="493"/>
            <p14:sldId id="495"/>
            <p14:sldId id="508"/>
            <p14:sldId id="458"/>
            <p14:sldId id="509"/>
            <p14:sldId id="510"/>
            <p14:sldId id="522"/>
            <p14:sldId id="460"/>
            <p14:sldId id="496"/>
            <p14:sldId id="497"/>
            <p14:sldId id="498"/>
            <p14:sldId id="499"/>
            <p14:sldId id="500"/>
            <p14:sldId id="503"/>
            <p14:sldId id="504"/>
            <p14:sldId id="505"/>
            <p14:sldId id="526"/>
            <p14:sldId id="523"/>
            <p14:sldId id="538"/>
            <p14:sldId id="506"/>
            <p14:sldId id="507"/>
            <p14:sldId id="501"/>
            <p14:sldId id="527"/>
            <p14:sldId id="479"/>
            <p14:sldId id="511"/>
            <p14:sldId id="512"/>
            <p14:sldId id="514"/>
            <p14:sldId id="515"/>
            <p14:sldId id="518"/>
            <p14:sldId id="529"/>
            <p14:sldId id="528"/>
            <p14:sldId id="519"/>
            <p14:sldId id="521"/>
            <p14:sldId id="513"/>
            <p14:sldId id="530"/>
            <p14:sldId id="438"/>
            <p14:sldId id="588"/>
            <p14:sldId id="586"/>
            <p14:sldId id="298"/>
            <p14:sldId id="299"/>
            <p14:sldId id="300"/>
            <p14:sldId id="301"/>
            <p14:sldId id="302"/>
            <p14:sldId id="303"/>
            <p14:sldId id="329"/>
            <p14:sldId id="304"/>
            <p14:sldId id="305"/>
            <p14:sldId id="307"/>
            <p14:sldId id="308"/>
            <p14:sldId id="330"/>
            <p14:sldId id="310"/>
            <p14:sldId id="311"/>
            <p14:sldId id="334"/>
            <p14:sldId id="312"/>
            <p14:sldId id="314"/>
            <p14:sldId id="313"/>
            <p14:sldId id="318"/>
            <p14:sldId id="331"/>
            <p14:sldId id="333"/>
            <p14:sldId id="326"/>
            <p14:sldId id="327"/>
            <p14:sldId id="315"/>
            <p14:sldId id="321"/>
            <p14:sldId id="322"/>
            <p14:sldId id="323"/>
            <p14:sldId id="324"/>
            <p14:sldId id="325"/>
            <p14:sldId id="332"/>
            <p14:sldId id="328"/>
            <p14:sldId id="285"/>
            <p14:sldId id="592"/>
            <p14:sldId id="593"/>
            <p14:sldId id="594"/>
            <p14:sldId id="595"/>
            <p14:sldId id="596"/>
            <p14:sldId id="550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548"/>
            <p14:sldId id="609"/>
            <p14:sldId id="610"/>
            <p14:sldId id="611"/>
            <p14:sldId id="612"/>
            <p14:sldId id="613"/>
            <p14:sldId id="614"/>
            <p14:sldId id="516"/>
            <p14:sldId id="517"/>
            <p14:sldId id="615"/>
            <p14:sldId id="616"/>
            <p14:sldId id="617"/>
            <p14:sldId id="618"/>
          </p14:sldIdLst>
        </p14:section>
        <p14:section name="默认节" id="{190195FC-3261-4D2B-8855-C3E419DA9571}">
          <p14:sldIdLst>
            <p14:sldId id="405"/>
            <p14:sldId id="574"/>
            <p14:sldId id="575"/>
            <p14:sldId id="576"/>
            <p14:sldId id="577"/>
            <p14:sldId id="578"/>
            <p14:sldId id="490"/>
            <p14:sldId id="579"/>
            <p14:sldId id="411"/>
            <p14:sldId id="457"/>
            <p14:sldId id="580"/>
            <p14:sldId id="581"/>
            <p14:sldId id="582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583"/>
            <p14:sldId id="470"/>
            <p14:sldId id="471"/>
            <p14:sldId id="491"/>
            <p14:sldId id="472"/>
            <p14:sldId id="473"/>
            <p14:sldId id="474"/>
            <p14:sldId id="475"/>
            <p14:sldId id="476"/>
            <p14:sldId id="477"/>
            <p14:sldId id="478"/>
            <p14:sldId id="481"/>
            <p14:sldId id="584"/>
            <p14:sldId id="480"/>
            <p14:sldId id="482"/>
            <p14:sldId id="484"/>
            <p14:sldId id="485"/>
            <p14:sldId id="486"/>
            <p14:sldId id="489"/>
            <p14:sldId id="585"/>
            <p14:sldId id="591"/>
            <p14:sldId id="590"/>
            <p14:sldId id="619"/>
            <p14:sldId id="589"/>
            <p14:sldId id="5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94B6D2"/>
    <a:srgbClr val="DD8047"/>
    <a:srgbClr val="FA7D6C"/>
    <a:srgbClr val="79ED84"/>
    <a:srgbClr val="B2B2B2"/>
    <a:srgbClr val="0000FF"/>
    <a:srgbClr val="0000CC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52" autoAdjust="0"/>
    <p:restoredTop sz="94232" autoAdjust="0"/>
  </p:normalViewPr>
  <p:slideViewPr>
    <p:cSldViewPr>
      <p:cViewPr varScale="1">
        <p:scale>
          <a:sx n="41" d="100"/>
          <a:sy n="41" d="100"/>
        </p:scale>
        <p:origin x="60" y="9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handoutMaster" Target="handoutMasters/handout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presProps" Target="pres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notesMaster" Target="notesMasters/notesMaster1.xml"/><Relationship Id="rId202" Type="http://schemas.openxmlformats.org/officeDocument/2006/relationships/theme" Target="theme/theme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1FF36-1A31-4D15-A51B-EFF841E3CA4F}" type="datetime1">
              <a:rPr lang="en-US" altLang="zh-CN" smtClean="0"/>
              <a:t>11/21/2019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1AD09-3893-40BD-857F-A919398B82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30002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D27A9-7F10-4D72-9F15-D9CF1AB56F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636621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121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896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6684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4958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85177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1824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7236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25166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0697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5212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30228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530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89885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92414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73385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关于子图匹配已经有很多单机的算法，包括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UILmann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VF2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。但是随着数据图的尺寸增加，单机难以适应整个图。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6167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刚才已经介绍过分布式下的子图匹配，主要采用了</a:t>
            </a:r>
            <a:r>
              <a:rPr lang="en-US" altLang="zh-CN" dirty="0"/>
              <a:t>join</a:t>
            </a:r>
            <a:r>
              <a:rPr lang="zh-CN" altLang="en-US" dirty="0"/>
              <a:t>的方式，但是中间结果的</a:t>
            </a:r>
            <a:r>
              <a:rPr lang="en-US" altLang="zh-CN" dirty="0"/>
              <a:t>shuffle</a:t>
            </a:r>
            <a:r>
              <a:rPr lang="zh-CN" altLang="en-US" dirty="0"/>
              <a:t>代价很大。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940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目前虽然有一些方法包括</a:t>
            </a:r>
            <a:r>
              <a:rPr lang="en-US" altLang="zh-CN" dirty="0"/>
              <a:t>CBF</a:t>
            </a:r>
            <a:r>
              <a:rPr lang="zh-CN" altLang="en-US" dirty="0"/>
              <a:t>来对中间结果进行压缩，但是</a:t>
            </a:r>
            <a:r>
              <a:rPr lang="en-US" altLang="zh-CN" dirty="0"/>
              <a:t>CBF</a:t>
            </a:r>
            <a:r>
              <a:rPr lang="zh-CN" altLang="en-US" dirty="0"/>
              <a:t>中需要额外的空间进行索引以及额外的代价去构建索引。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4792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26395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这篇论文主要提出了一个 分布式的基于回溯的子图枚举框架。</a:t>
            </a:r>
            <a:endParaRPr lang="en-US" altLang="zh-CN" dirty="0"/>
          </a:p>
          <a:p>
            <a:r>
              <a:rPr lang="zh-CN" altLang="en-US" dirty="0"/>
              <a:t>这篇文章的主要贡献包括两点</a:t>
            </a:r>
            <a:endParaRPr lang="en-US" altLang="zh-CN" dirty="0"/>
          </a:p>
          <a:p>
            <a:r>
              <a:rPr lang="zh-CN" altLang="en-US" dirty="0"/>
              <a:t>第一点是基于回溯法的执行计划</a:t>
            </a:r>
            <a:endParaRPr lang="en-US" altLang="zh-CN" dirty="0"/>
          </a:p>
          <a:p>
            <a:r>
              <a:rPr lang="zh-CN" altLang="en-US" dirty="0"/>
              <a:t>第二点是“</a:t>
            </a:r>
            <a:r>
              <a:rPr lang="en-US" altLang="zh-CN" dirty="0"/>
              <a:t>shuffle</a:t>
            </a:r>
            <a:r>
              <a:rPr lang="zh-CN" altLang="en-US" dirty="0"/>
              <a:t>”中间结果而不是部分的匹配结果。</a:t>
            </a:r>
            <a:endParaRPr lang="en-US" altLang="zh-CN" dirty="0"/>
          </a:p>
          <a:p>
            <a:r>
              <a:rPr lang="zh-CN" altLang="en-US" dirty="0"/>
              <a:t>在上面的基础上提出了一些优化策略，后面会介绍。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43064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这个框架可以分为</a:t>
            </a:r>
            <a:r>
              <a:rPr lang="en-US" altLang="zh-CN" dirty="0"/>
              <a:t>3</a:t>
            </a:r>
            <a:r>
              <a:rPr lang="zh-CN" altLang="en-US" dirty="0"/>
              <a:t>块，分别是数据的预处理，执行计划生成，和子图枚举。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8784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62421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527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0348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第三步是子图枚举过程，数据图在</a:t>
            </a:r>
            <a:r>
              <a:rPr lang="en-US" altLang="zh-CN" dirty="0"/>
              <a:t>master</a:t>
            </a:r>
            <a:r>
              <a:rPr lang="zh-CN" altLang="en-US" dirty="0"/>
              <a:t>节点上进行划分 ，产生多个任务，从而分配到多个机器上。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79867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在本文提出了 一种 </a:t>
            </a:r>
            <a:r>
              <a:rPr lang="en-US" altLang="zh-CN" dirty="0"/>
              <a:t>“on </a:t>
            </a:r>
            <a:r>
              <a:rPr lang="en-US" altLang="zh-CN" dirty="0" err="1"/>
              <a:t>demad</a:t>
            </a:r>
            <a:r>
              <a:rPr lang="en-US" altLang="zh-CN" dirty="0"/>
              <a:t>  query”</a:t>
            </a:r>
            <a:r>
              <a:rPr lang="zh-CN" altLang="en-US" dirty="0"/>
              <a:t>技术，传统的基于回溯法的子图匹配算法不可避免的要有一个</a:t>
            </a:r>
            <a:r>
              <a:rPr lang="en-US" altLang="zh-CN" dirty="0"/>
              <a:t>shuffle</a:t>
            </a:r>
            <a:r>
              <a:rPr lang="zh-CN" altLang="en-US" dirty="0"/>
              <a:t>过程，去获得需要的信息，</a:t>
            </a:r>
            <a:r>
              <a:rPr lang="en-US" altLang="zh-CN" dirty="0"/>
              <a:t>shuffle</a:t>
            </a:r>
            <a:r>
              <a:rPr lang="zh-CN" altLang="en-US" dirty="0"/>
              <a:t>的中间结果的代价很大。作者考虑，那么是否可能当，需要的时候去查询相关信息而不是 利用</a:t>
            </a:r>
            <a:r>
              <a:rPr lang="en-US" altLang="zh-CN" dirty="0"/>
              <a:t>shuffle</a:t>
            </a:r>
            <a:r>
              <a:rPr lang="zh-CN" altLang="en-US" dirty="0"/>
              <a:t>过程</a:t>
            </a:r>
            <a:endParaRPr lang="en-US" altLang="zh-CN" dirty="0"/>
          </a:p>
          <a:p>
            <a:r>
              <a:rPr lang="zh-CN" altLang="en-US" dirty="0"/>
              <a:t>也就是当这个算法需要获得相关边的信息，去向分布式数据库发出一个请求 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6292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93266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5693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08592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搜索和候选集生成的过程。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26946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 采用了和数据库相似的执行计划优化的思想。首先定义了一些操作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39357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 采用了和数据库相似的执行计划优化的思想。首先定义了一些操作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92160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2937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不同的指令具有不同的速度，比如说  </a:t>
            </a:r>
            <a:r>
              <a:rPr lang="en-US" altLang="zh-CN" dirty="0" err="1"/>
              <a:t>interset</a:t>
            </a:r>
            <a:r>
              <a:rPr lang="zh-CN" altLang="en-US" dirty="0"/>
              <a:t>指令耗费 较大的计算代价，</a:t>
            </a:r>
            <a:r>
              <a:rPr lang="en-US" altLang="zh-CN" dirty="0"/>
              <a:t>DBQ</a:t>
            </a:r>
            <a:r>
              <a:rPr lang="zh-CN" altLang="en-US" dirty="0"/>
              <a:t>查询指令需要较长的时间去向分布式数据库查询。</a:t>
            </a:r>
            <a:endParaRPr lang="en-US" altLang="zh-CN" dirty="0"/>
          </a:p>
          <a:p>
            <a:r>
              <a:rPr lang="zh-CN" altLang="en-US" dirty="0"/>
              <a:t>嵌套循环的个数影响着这些指令的计算次数。因此如果能在保证正确性的情况下去调整顺序就能节省很多时间。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787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94476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不同的指令具有不同的速度，比如说  </a:t>
            </a:r>
            <a:r>
              <a:rPr lang="en-US" altLang="zh-CN" dirty="0" err="1"/>
              <a:t>interset</a:t>
            </a:r>
            <a:r>
              <a:rPr lang="zh-CN" altLang="en-US" dirty="0"/>
              <a:t>指令耗费 较大的计算代价，</a:t>
            </a:r>
            <a:r>
              <a:rPr lang="en-US" altLang="zh-CN" dirty="0"/>
              <a:t>DBQ</a:t>
            </a:r>
            <a:r>
              <a:rPr lang="zh-CN" altLang="en-US" dirty="0"/>
              <a:t>查询指令需要较长的时间去向分布式数据库查询。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嵌套循环的个数影响着这些指令的计算次数。因此如果能在保证正确性的情况下去调整顺序就能节省很多时间。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43758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01630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2560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81420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5181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5129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3822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5496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现实生活中的图大都是幂次分布的，也叫做二八分布 ，存在部分顶点的度数非常大。那么这些度数高的点在遍历的时候，很自然的拖慢 了整个节奏，那么一些度数小的点，很快执行完了 ，实际上会处于等待状态，这不是我们想要的。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每个</a:t>
            </a:r>
            <a:r>
              <a:rPr lang="en-US" altLang="zh-CN" dirty="0"/>
              <a:t>task</a:t>
            </a:r>
            <a:r>
              <a:rPr lang="zh-CN" altLang="en-US" dirty="0"/>
              <a:t>的计算时间往往和初始顶点的度数有关。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21839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995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3642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8914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10440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58036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84283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37026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58340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52125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14889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8023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11/21/2019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592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UIImann’s</a:t>
            </a:r>
            <a:r>
              <a:rPr lang="en-US" altLang="zh-CN" dirty="0"/>
              <a:t> Algorithm</a:t>
            </a:r>
            <a:r>
              <a:rPr lang="zh-CN" altLang="en-US" dirty="0"/>
              <a:t>的算法其实就是一个暴力的算法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Reduce the number of unpromising intermediate results, VF2</a:t>
            </a:r>
            <a:r>
              <a:rPr lang="zh-CN" altLang="en-US" dirty="0"/>
              <a:t>和</a:t>
            </a:r>
            <a:r>
              <a:rPr lang="en-US" altLang="zh-CN" dirty="0" err="1"/>
              <a:t>QuickSI</a:t>
            </a:r>
            <a:r>
              <a:rPr lang="en-US" altLang="zh-CN" dirty="0"/>
              <a:t>  </a:t>
            </a:r>
            <a:r>
              <a:rPr lang="zh-CN" altLang="en-US" dirty="0"/>
              <a:t>不是随机选取，而是选有边的顶点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TurboISO merge similar query q,</a:t>
            </a:r>
            <a:r>
              <a:rPr lang="zh-CN" altLang="en-US" dirty="0"/>
              <a:t> 可以推广到数据图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Generate an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matching order, </a:t>
            </a:r>
            <a:r>
              <a:rPr lang="en-US" altLang="zh-CN" dirty="0" err="1"/>
              <a:t>QuickSI</a:t>
            </a:r>
            <a:r>
              <a:rPr lang="en-US" altLang="zh-CN" dirty="0"/>
              <a:t>(infrequent-label first)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42150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44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38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92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-1 </a:t>
            </a:r>
            <a:r>
              <a:rPr lang="zh-CN" altLang="en-US" dirty="0"/>
              <a:t>是因为最后一个点不用匹配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817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687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667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145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945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789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679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795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676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559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738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89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56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302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55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071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930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471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71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674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289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9230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302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530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11/21/2019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63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616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2639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430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8816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4312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328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430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048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9669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95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6057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87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4771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9053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6718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5871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345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6942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4558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2896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39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784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0052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5228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9882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894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712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3206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9950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7471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7668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495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9230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8517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2516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7307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425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4451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1490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4980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1836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5212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923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3811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9230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5301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6167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7452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4300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1761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649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8816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4312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328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63272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729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048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96695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954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878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4771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3138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6088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1268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35E1FFA-8356-467A-9F2E-6E76CD05AF89}" type="datetime1">
              <a:rPr lang="en-US" altLang="zh-CN" smtClean="0"/>
              <a:t>11/20/2019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74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矩形 10"/>
          <p:cNvSpPr/>
          <p:nvPr userDrawn="1"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标题 7"/>
          <p:cNvSpPr>
            <a:spLocks noGrp="1"/>
          </p:cNvSpPr>
          <p:nvPr>
            <p:ph type="ctrTitle" hasCustomPrompt="1"/>
          </p:nvPr>
        </p:nvSpPr>
        <p:spPr>
          <a:xfrm>
            <a:off x="251521" y="2132856"/>
            <a:ext cx="2880320" cy="720080"/>
          </a:xfrm>
        </p:spPr>
        <p:txBody>
          <a:bodyPr anchor="b">
            <a:normAutofit/>
          </a:bodyPr>
          <a:lstStyle>
            <a:lvl1pPr algn="l">
              <a:defRPr lang="en-US" sz="2800" baseline="0" dirty="0">
                <a:solidFill>
                  <a:schemeClr val="accent1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kumimoji="0" lang="en-US" dirty="0"/>
              <a:t>Chapter ?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 hasCustomPrompt="1"/>
          </p:nvPr>
        </p:nvSpPr>
        <p:spPr>
          <a:xfrm>
            <a:off x="755577" y="3212976"/>
            <a:ext cx="7704856" cy="1152128"/>
          </a:xfrm>
        </p:spPr>
        <p:txBody>
          <a:bodyPr anchor="ctr">
            <a:normAutofit/>
          </a:bodyPr>
          <a:lstStyle>
            <a:lvl1pPr marL="0" indent="0" algn="l">
              <a:buNone/>
              <a:defRPr kumimoji="0" lang="en-US" sz="3200" kern="1200" baseline="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Microsoft Himalaya" panose="01010100010101010101" pitchFamily="2" charset="0"/>
                <a:cs typeface="+mj-cs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en-US" dirty="0"/>
              <a:t>Chapter Title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085393" y="236542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483769" y="6179114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0" i="0">
                <a:solidFill>
                  <a:srgbClr val="1F497D"/>
                </a:solidFill>
                <a:effectLst/>
                <a:latin typeface="Lingoes Unicode" pitchFamily="34" charset="-122"/>
                <a:ea typeface="Lingoes Unicode" pitchFamily="34" charset="-122"/>
              </a:rPr>
              <a:t>Institute of Massive Computing</a:t>
            </a:r>
            <a:endParaRPr kumimoji="0" lang="en-US" altLang="zh-CN" sz="2400">
              <a:latin typeface="Lingoes Unicode" pitchFamily="34" charset="-122"/>
              <a:ea typeface="Lingoes Unicode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79466" y="6169970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DC61AE5-80ED-4D09-BFE3-D934EE51E220}" type="datetime1">
              <a:rPr lang="en-US" altLang="zh-CN" sz="2400" b="0" i="0" smtClean="0">
                <a:solidFill>
                  <a:schemeClr val="tx1"/>
                </a:solidFill>
                <a:effectLst/>
                <a:latin typeface="Lingoes Unicode" pitchFamily="34" charset="-122"/>
                <a:ea typeface="Lingoes Unicode" pitchFamily="34" charset="-122"/>
              </a:rPr>
              <a:t>11/20/2019</a:t>
            </a:fld>
            <a:endParaRPr kumimoji="0" lang="en-US" altLang="zh-CN" sz="2400">
              <a:solidFill>
                <a:schemeClr val="tx1"/>
              </a:solidFill>
              <a:latin typeface="Lingoes Unicode" pitchFamily="34" charset="-122"/>
              <a:ea typeface="Lingoes Unicode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2852940"/>
            <a:ext cx="9144000" cy="45719"/>
          </a:xfrm>
          <a:prstGeom prst="rect">
            <a:avLst/>
          </a:prstGeom>
          <a:gradFill>
            <a:gsLst>
              <a:gs pos="22000">
                <a:srgbClr val="BFD7EE"/>
              </a:gs>
              <a:gs pos="0">
                <a:schemeClr val="tx1">
                  <a:lumMod val="95000"/>
                </a:schemeClr>
              </a:gs>
              <a:gs pos="52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0" y="6248404"/>
            <a:ext cx="2667000" cy="365125"/>
          </a:xfrm>
          <a:prstGeom prst="rect">
            <a:avLst/>
          </a:prstGeom>
        </p:spPr>
        <p:txBody>
          <a:bodyPr/>
          <a:lstStyle/>
          <a:p>
            <a:fld id="{CA33F52F-3EBF-4EFF-BC80-5E2AFBE079C8}" type="datetime4">
              <a:rPr lang="en-US" altLang="zh-CN" smtClean="0"/>
              <a:t>November 20, 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09602" y="6248210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2278" y="2708920"/>
            <a:ext cx="533400" cy="244476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609604"/>
            <a:ext cx="2057400" cy="5516563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53200" y="6248406"/>
            <a:ext cx="2209800" cy="365125"/>
          </a:xfrm>
          <a:prstGeom prst="rect">
            <a:avLst/>
          </a:prstGeom>
        </p:spPr>
        <p:txBody>
          <a:bodyPr/>
          <a:lstStyle/>
          <a:p>
            <a:fld id="{FF8D82D2-4F37-4CA7-B39C-5ADA3084D0E9}" type="datetime4">
              <a:rPr lang="en-US" altLang="zh-CN" smtClean="0"/>
              <a:t>November 20, 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3" y="6248211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1"/>
          <p:cNvSpPr txBox="1">
            <a:spLocks noChangeArrowheads="1"/>
          </p:cNvSpPr>
          <p:nvPr userDrawn="1"/>
        </p:nvSpPr>
        <p:spPr bwMode="auto">
          <a:xfrm>
            <a:off x="2484438" y="6178550"/>
            <a:ext cx="6408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altLang="zh-CN" sz="2400">
                <a:solidFill>
                  <a:srgbClr val="1F497D"/>
                </a:solidFill>
                <a:latin typeface="Lingoes Unicode"/>
                <a:ea typeface="Lingoes Unicode"/>
                <a:cs typeface="Lingoes Unicode"/>
              </a:rPr>
              <a:t>Institute of Massive Computing</a:t>
            </a:r>
            <a:endParaRPr lang="en-US" altLang="zh-CN" sz="2400">
              <a:latin typeface="Lingoes Unicode"/>
              <a:ea typeface="Lingoes Unicode"/>
              <a:cs typeface="Lingoes Unicode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 userDrawn="1"/>
        </p:nvSpPr>
        <p:spPr bwMode="auto">
          <a:xfrm>
            <a:off x="179388" y="6170613"/>
            <a:ext cx="18716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fld id="{45C6D244-1FC8-46BB-A4AF-0D116DD778F3}" type="datetime1">
              <a:rPr lang="en-US" altLang="zh-CN" sz="2400" smtClean="0">
                <a:latin typeface="Lingoes Unicode"/>
                <a:ea typeface="Lingoes Unicode"/>
                <a:cs typeface="Lingoes Unicode"/>
              </a:rPr>
              <a:t>11/20/2019</a:t>
            </a:fld>
            <a:endParaRPr lang="en-US" altLang="zh-CN" sz="2400">
              <a:latin typeface="Lingoes Unicode"/>
              <a:ea typeface="Lingoes Unicode"/>
              <a:cs typeface="Lingoes Unicode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2852738"/>
            <a:ext cx="9144000" cy="46037"/>
          </a:xfrm>
          <a:prstGeom prst="rect">
            <a:avLst/>
          </a:prstGeom>
          <a:gradFill>
            <a:gsLst>
              <a:gs pos="22000">
                <a:srgbClr val="BFD7EE"/>
              </a:gs>
              <a:gs pos="0">
                <a:schemeClr val="tx1">
                  <a:lumMod val="95000"/>
                </a:schemeClr>
              </a:gs>
              <a:gs pos="52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51520" y="2132856"/>
            <a:ext cx="2880320" cy="720080"/>
          </a:xfrm>
        </p:spPr>
        <p:txBody>
          <a:bodyPr>
            <a:normAutofit/>
          </a:bodyPr>
          <a:lstStyle>
            <a:lvl1pPr algn="l">
              <a:defRPr lang="en-US" sz="2800" baseline="0" dirty="0">
                <a:solidFill>
                  <a:schemeClr val="accent1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 hasCustomPrompt="1"/>
          </p:nvPr>
        </p:nvSpPr>
        <p:spPr>
          <a:xfrm>
            <a:off x="755576" y="3212976"/>
            <a:ext cx="7704856" cy="1152128"/>
          </a:xfrm>
        </p:spPr>
        <p:txBody>
          <a:bodyPr anchor="ctr">
            <a:normAutofit/>
          </a:bodyPr>
          <a:lstStyle>
            <a:lvl1pPr marL="0" indent="0" algn="l">
              <a:buNone/>
              <a:defRPr kumimoji="0" lang="en-US" sz="3200" kern="1200" baseline="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Microsoft Himalaya" panose="01010100010101010101" pitchFamily="2" charset="0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12" name="页脚占位符 16"/>
          <p:cNvSpPr>
            <a:spLocks noGrp="1"/>
          </p:cNvSpPr>
          <p:nvPr>
            <p:ph type="ftr" sz="quarter" idx="10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13" name="灯片编号占位符 28"/>
          <p:cNvSpPr>
            <a:spLocks noGrp="1"/>
          </p:cNvSpPr>
          <p:nvPr>
            <p:ph type="sldNum" sz="quarter" idx="11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E49BB6F-A33C-41FA-B1E5-E874399B77D3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400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extBox 1"/>
          <p:cNvSpPr txBox="1">
            <a:spLocks noChangeArrowheads="1"/>
          </p:cNvSpPr>
          <p:nvPr userDrawn="1"/>
        </p:nvSpPr>
        <p:spPr bwMode="auto">
          <a:xfrm>
            <a:off x="2484438" y="6178550"/>
            <a:ext cx="6408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altLang="zh-CN" sz="2400" dirty="0">
                <a:solidFill>
                  <a:srgbClr val="1F497D"/>
                </a:solidFill>
                <a:latin typeface="Lingoes Unicode"/>
                <a:ea typeface="Lingoes Unicode"/>
                <a:cs typeface="Lingoes Unicode"/>
              </a:rPr>
              <a:t>Database System Implementation</a:t>
            </a:r>
            <a:endParaRPr lang="en-US" altLang="zh-CN" sz="2400" dirty="0">
              <a:latin typeface="Lingoes Unicode"/>
              <a:ea typeface="Lingoes Unicode"/>
              <a:cs typeface="Lingoes Unicode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 userDrawn="1"/>
        </p:nvSpPr>
        <p:spPr bwMode="auto">
          <a:xfrm>
            <a:off x="179388" y="6170613"/>
            <a:ext cx="18716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fld id="{E1125FB7-E375-4035-8E78-5875C9CA3120}" type="datetime1">
              <a:rPr lang="en-US" altLang="zh-CN" sz="2400" smtClean="0">
                <a:latin typeface="Lingoes Unicode"/>
                <a:ea typeface="Lingoes Unicode"/>
                <a:cs typeface="Lingoes Unicode"/>
              </a:rPr>
              <a:t>11/20/2019</a:t>
            </a:fld>
            <a:endParaRPr lang="en-US" altLang="zh-CN" sz="2400">
              <a:latin typeface="Lingoes Unicode"/>
              <a:ea typeface="Lingoes Unicode"/>
              <a:cs typeface="Lingoes Unicode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03648" y="1916832"/>
            <a:ext cx="6477000" cy="1828800"/>
          </a:xfrm>
        </p:spPr>
        <p:txBody>
          <a:bodyPr/>
          <a:lstStyle>
            <a:lvl1pPr algn="l">
              <a:defRPr lang="en-US" baseline="0" dirty="0">
                <a:solidFill>
                  <a:schemeClr val="tx2">
                    <a:lumMod val="10000"/>
                  </a:schemeClr>
                </a:solidFill>
                <a:latin typeface="Arial Black" panose="020B0A04020102020204" pitchFamily="34" charset="0"/>
                <a:ea typeface="Microsoft Himalaya" panose="01010100010101010101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403648" y="4077072"/>
            <a:ext cx="5445968" cy="648072"/>
          </a:xfrm>
        </p:spPr>
        <p:txBody>
          <a:bodyPr anchor="ctr">
            <a:normAutofit/>
          </a:bodyPr>
          <a:lstStyle>
            <a:lvl1pPr marL="0" indent="0" algn="l">
              <a:buNone/>
              <a:defRPr lang="en-US" altLang="zh-CN" b="0" i="0" baseline="0" smtClean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Lingoes Unicode" pitchFamily="34" charset="-122"/>
                <a:ea typeface="Lingoes Unicode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 dirty="0"/>
          </a:p>
        </p:txBody>
      </p:sp>
      <p:sp>
        <p:nvSpPr>
          <p:cNvPr id="11" name="页脚占位符 16"/>
          <p:cNvSpPr>
            <a:spLocks noGrp="1"/>
          </p:cNvSpPr>
          <p:nvPr>
            <p:ph type="ftr" sz="quarter" idx="10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12" name="灯片编号占位符 28"/>
          <p:cNvSpPr>
            <a:spLocks noGrp="1"/>
          </p:cNvSpPr>
          <p:nvPr>
            <p:ph type="sldNum" sz="quarter" idx="11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356118-728D-483C-B125-8E439F7A662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886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37112"/>
          </a:xfrm>
        </p:spPr>
        <p:txBody>
          <a:bodyPr/>
          <a:lstStyle>
            <a:lvl2pPr marL="640080" indent="-273050">
              <a:buFont typeface="Wingdings" panose="05000000000000000000" pitchFamily="2" charset="2"/>
              <a:buChar char="u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027988" y="6381750"/>
            <a:ext cx="720725" cy="244475"/>
          </a:xfrm>
        </p:spPr>
        <p:txBody>
          <a:bodyPr/>
          <a:lstStyle>
            <a:lvl1pPr>
              <a:defRPr kumimoji="0" lang="en-US" altLang="zh-CN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91A8859-F06D-4043-AE34-630EC73F8EB5}" type="slidenum">
              <a:r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328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bg2">
                    <a:lumMod val="25000"/>
                  </a:schemeClr>
                </a:solidFill>
                <a:latin typeface="Iskoola Pota" panose="020B0502040204020203" pitchFamily="34" charset="0"/>
                <a:cs typeface="Iskoola Pota" panose="020B0502040204020203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30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灯片编号占位符 9"/>
          <p:cNvSpPr>
            <a:spLocks noGrp="1"/>
          </p:cNvSpPr>
          <p:nvPr>
            <p:ph type="sldNum" sz="quarter" idx="10"/>
          </p:nvPr>
        </p:nvSpPr>
        <p:spPr>
          <a:xfrm>
            <a:off x="8101013" y="6453188"/>
            <a:ext cx="676275" cy="244475"/>
          </a:xfrm>
        </p:spPr>
        <p:txBody>
          <a:bodyPr/>
          <a:lstStyle>
            <a:lvl1pPr>
              <a:defRPr kumimoji="0" lang="zh-CN" altLang="en-US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46BC342-11BC-4197-A130-3925F2CBCFD0}" type="slidenum">
              <a:rPr lang="en-US" altLang="zh-CN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77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11"/>
          <p:cNvSpPr>
            <a:spLocks noGrp="1"/>
          </p:cNvSpPr>
          <p:nvPr>
            <p:ph type="sldNum" sz="quarter" idx="10"/>
          </p:nvPr>
        </p:nvSpPr>
        <p:spPr>
          <a:xfrm>
            <a:off x="7956550" y="6424613"/>
            <a:ext cx="749300" cy="244475"/>
          </a:xfrm>
        </p:spPr>
        <p:txBody>
          <a:bodyPr/>
          <a:lstStyle>
            <a:lvl1pPr>
              <a:defRPr kumimoji="0" lang="zh-CN" altLang="en-US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C505B64-112C-4FDD-993A-6FB9F72D2941}" type="slidenum">
              <a:rPr lang="en-US" altLang="zh-CN"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9942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7319F67-00EC-4C3F-A329-D15CB1B210C0}" type="datetime4">
              <a:rPr lang="en-US" altLang="zh-CN"/>
              <a:t>November 20, 2019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2863" y="2708275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CBAC08E-835A-48D3-8C54-2FC3A9BBDDC5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119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181CD2C-90C1-485D-84BD-5458F0B0A575}" type="datetime4">
              <a:rPr lang="en-US" altLang="zh-CN"/>
              <a:t>November 20, 2019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2863" y="2708275"/>
            <a:ext cx="533400" cy="244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EF464AF-DE0A-4ED1-881F-838D1DDC2E70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矩形 10"/>
          <p:cNvSpPr/>
          <p:nvPr userDrawn="1"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403648" y="1916832"/>
            <a:ext cx="6477000" cy="1828800"/>
          </a:xfrm>
        </p:spPr>
        <p:txBody>
          <a:bodyPr anchor="b"/>
          <a:lstStyle>
            <a:lvl1pPr algn="l">
              <a:defRPr lang="en-US" baseline="0" dirty="0">
                <a:solidFill>
                  <a:schemeClr val="tx2">
                    <a:lumMod val="10000"/>
                  </a:schemeClr>
                </a:solidFill>
                <a:latin typeface="Arial Black" panose="020B0A04020102020204" pitchFamily="34" charset="0"/>
                <a:ea typeface="Microsoft Himalaya" panose="01010100010101010101" pitchFamily="2" charset="0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403650" y="4077072"/>
            <a:ext cx="5445968" cy="648072"/>
          </a:xfrm>
        </p:spPr>
        <p:txBody>
          <a:bodyPr anchor="ctr">
            <a:normAutofit/>
          </a:bodyPr>
          <a:lstStyle>
            <a:lvl1pPr marL="0" indent="0" algn="l">
              <a:buNone/>
              <a:defRPr lang="en-US" altLang="zh-CN" b="0" i="0" baseline="0" smtClean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Lingoes Unicode" pitchFamily="34" charset="-122"/>
                <a:ea typeface="Lingoes Unicode" pitchFamily="34" charset="-122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zh-CN" altLang="en-US"/>
              <a:t>单击以编辑母版副标题样式</a:t>
            </a:r>
            <a:endParaRPr kumimoji="0" 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085393" y="236542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483769" y="6179114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0" i="0">
                <a:solidFill>
                  <a:srgbClr val="1F497D"/>
                </a:solidFill>
                <a:effectLst/>
                <a:latin typeface="Lingoes Unicode" pitchFamily="34" charset="-122"/>
                <a:ea typeface="Lingoes Unicode" pitchFamily="34" charset="-122"/>
              </a:rPr>
              <a:t>Institute for Data Science and Engineering</a:t>
            </a:r>
            <a:endParaRPr kumimoji="0" lang="en-US" altLang="zh-CN" sz="2400">
              <a:latin typeface="Lingoes Unicode" pitchFamily="34" charset="-122"/>
              <a:ea typeface="Lingoes Unicode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79466" y="6169970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DC61AE5-80ED-4D09-BFE3-D934EE51E220}" type="datetime1">
              <a:rPr lang="en-US" altLang="zh-CN" sz="2400" b="0" i="0" smtClean="0">
                <a:solidFill>
                  <a:schemeClr val="tx1"/>
                </a:solidFill>
                <a:effectLst/>
                <a:latin typeface="Lingoes Unicode" pitchFamily="34" charset="-122"/>
                <a:ea typeface="Lingoes Unicode" pitchFamily="34" charset="-122"/>
              </a:rPr>
              <a:t>11/20/2019</a:t>
            </a:fld>
            <a:endParaRPr kumimoji="0" lang="en-US" altLang="zh-CN" sz="2400">
              <a:solidFill>
                <a:schemeClr val="tx1"/>
              </a:solidFill>
              <a:latin typeface="Lingoes Unicode" pitchFamily="34" charset="-122"/>
              <a:ea typeface="Lingoes Unicode" pitchFamily="34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矩形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9" name="日期占位符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FA158E2-C1A3-4C44-AD6B-1D999E25C9DD}" type="datetime4">
              <a:rPr lang="en-US" altLang="zh-CN"/>
              <a:t>November 20, 2019</a:t>
            </a:fld>
            <a:endParaRPr lang="zh-CN" altLang="en-US"/>
          </a:p>
        </p:txBody>
      </p:sp>
      <p:sp>
        <p:nvSpPr>
          <p:cNvPr id="10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fld id="{D8105741-2E60-48DE-8006-BECDEBB4B252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1" name="页脚占位符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  <a:prstGeom prst="rect">
            <a:avLst/>
          </a:prstGeo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‹#›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719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3F7203E-3C8E-4574-B7FE-1BF332DC1046}" type="datetime4">
              <a:rPr lang="en-US" altLang="zh-CN"/>
              <a:t>November 20, 2019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2863" y="2708275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36DB2-E521-4981-96B1-8D4F1B11DF50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0583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8F4A5B4-3E74-43AC-A41C-A0512EF7643F}" type="datetime4">
              <a:rPr lang="en-US" altLang="zh-CN"/>
              <a:t>November 20, 2019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CB300-9FEB-4943-9406-E0F2D9C13BB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75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028385" y="6381328"/>
            <a:ext cx="720080" cy="244476"/>
          </a:xfrm>
          <a:prstGeom prst="rect">
            <a:avLst/>
          </a:prstGeom>
        </p:spPr>
        <p:txBody>
          <a:bodyPr/>
          <a:lstStyle>
            <a:lvl1pPr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ED3E4F7-A091-42AC-825C-7093DCF883DD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637112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371602" y="2743200"/>
            <a:ext cx="7123113" cy="1673225"/>
          </a:xfrm>
        </p:spPr>
        <p:txBody>
          <a:bodyPr anchor="t"/>
          <a:lstStyle>
            <a:lvl1pPr marL="0" indent="0">
              <a:buNone/>
              <a:defRPr sz="2800" b="1">
                <a:solidFill>
                  <a:schemeClr val="bg2">
                    <a:lumMod val="25000"/>
                  </a:schemeClr>
                </a:solidFill>
                <a:latin typeface="Iskoola Pota" panose="020B0502040204020203" pitchFamily="34" charset="0"/>
                <a:cs typeface="Iskoola Pota" panose="020B0502040204020203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b="1" dirty="0"/>
              <a:t>标题</a:t>
            </a:r>
            <a:endParaRPr kumimoji="0" lang="zh-CN" altLang="en-US" dirty="0"/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 userDrawn="1"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</p:nvPr>
        </p:nvSpPr>
        <p:spPr>
          <a:xfrm>
            <a:off x="8100393" y="6453336"/>
            <a:ext cx="677416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0" lang="zh-CN" altLang="en-US" sz="1400" smtClean="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en-US" altLang="zh-CN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6"/>
          </p:nvPr>
        </p:nvSpPr>
        <p:spPr>
          <a:xfrm>
            <a:off x="7956376" y="6424884"/>
            <a:ext cx="749424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kumimoji="0" lang="zh-CN" altLang="en-US" sz="1400" smtClean="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0" y="6248404"/>
            <a:ext cx="2667000" cy="365125"/>
          </a:xfrm>
          <a:prstGeom prst="rect">
            <a:avLst/>
          </a:prstGeom>
        </p:spPr>
        <p:txBody>
          <a:bodyPr/>
          <a:lstStyle/>
          <a:p>
            <a:fld id="{573D6B4A-EF74-47E0-8C90-D00442E06633}" type="datetime4">
              <a:rPr lang="en-US" altLang="zh-CN" smtClean="0"/>
              <a:t>November 20, 2019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09602" y="6248210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2278" y="2708920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0" y="6248404"/>
            <a:ext cx="2667000" cy="365125"/>
          </a:xfrm>
          <a:prstGeom prst="rect">
            <a:avLst/>
          </a:prstGeom>
        </p:spPr>
        <p:txBody>
          <a:bodyPr/>
          <a:lstStyle/>
          <a:p>
            <a:fld id="{86BC694B-E336-457A-B6A1-9A292BCC8706}" type="datetime4">
              <a:rPr lang="en-US" altLang="zh-CN" smtClean="0"/>
              <a:t>November 20, 2019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09602" y="6248210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42278" y="2708920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编辑母版文本样式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6248400" y="6248404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2E17B02-4080-4764-B3F3-7D959B2FFB20}" type="datetime4">
              <a:rPr lang="en-US" altLang="zh-CN" smtClean="0"/>
              <a:t>November 20, 2019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>
          <a:xfrm>
            <a:off x="1600200" y="6248210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zh-CN"/>
              <a:t>‹#›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将图片拖动到占位符，或单击添加图标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660232" y="64590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FBBD6-798D-41F4-BFBC-DBD6518CD3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32" indent="-320032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 panose="05000000000000000000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64" indent="-274313" algn="l" rtl="0" eaLnBrk="1" latinLnBrk="0" hangingPunct="1">
        <a:spcBef>
          <a:spcPts val="551"/>
        </a:spcBef>
        <a:buClr>
          <a:schemeClr val="accent1"/>
        </a:buClr>
        <a:buSzPct val="70000"/>
        <a:buFont typeface="Wingdings 2" panose="05020102010507070707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indent="-228594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 panose="05000000000000000000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indent="-228594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 panose="05000000000000000000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-228594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 panose="05000000000000000000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067" indent="-228594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381" indent="-228594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694" indent="-228594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07" indent="-228594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659563" y="64595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9C18FC-9706-43A8-8EAE-62A53633E06E}" type="slidenum">
              <a:rPr lang="zh-CN" altLang="en-US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98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libri" panose="020F0502020204030204" pitchFamily="34" charset="0"/>
          <a:ea typeface="宋体" pitchFamily="2" charset="-122"/>
        </a:defRPr>
      </a:lvl9pPr>
    </p:titleStyle>
    <p:bodyStyle>
      <a:lvl1pPr marL="319405" indent="-319405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n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u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p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 panose="05000000000000000000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1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1.tmp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mp"/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9.tmp"/><Relationship Id="rId4" Type="http://schemas.openxmlformats.org/officeDocument/2006/relationships/image" Target="../media/image88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mp"/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tmp"/><Relationship Id="rId4" Type="http://schemas.openxmlformats.org/officeDocument/2006/relationships/image" Target="../media/image94.tmp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tmp"/><Relationship Id="rId4" Type="http://schemas.openxmlformats.org/officeDocument/2006/relationships/image" Target="../media/image94.tmp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tmp"/><Relationship Id="rId4" Type="http://schemas.openxmlformats.org/officeDocument/2006/relationships/image" Target="../media/image94.tmp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mp"/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.png"/><Relationship Id="rId4" Type="http://schemas.openxmlformats.org/officeDocument/2006/relationships/image" Target="../media/image14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2" Type="http://schemas.openxmlformats.org/officeDocument/2006/relationships/notesSlide" Target="../notesSlides/notesSlide131.xml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" Type="http://schemas.openxmlformats.org/officeDocument/2006/relationships/notesSlide" Target="../notesSlides/notesSlide137.xml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5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8.jp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18" Type="http://schemas.openxmlformats.org/officeDocument/2006/relationships/image" Target="../media/image24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" Type="http://schemas.openxmlformats.org/officeDocument/2006/relationships/notesSlide" Target="../notesSlides/notesSlide145.xml"/><Relationship Id="rId16" Type="http://schemas.openxmlformats.org/officeDocument/2006/relationships/image" Target="../media/image246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10" Type="http://schemas.openxmlformats.org/officeDocument/2006/relationships/image" Target="../media/image240.png"/><Relationship Id="rId19" Type="http://schemas.openxmlformats.org/officeDocument/2006/relationships/image" Target="../media/image249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tmp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tmp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10.png"/><Relationship Id="rId5" Type="http://schemas.openxmlformats.org/officeDocument/2006/relationships/image" Target="../media/image70.tmp"/><Relationship Id="rId4" Type="http://schemas.openxmlformats.org/officeDocument/2006/relationships/image" Target="../media/image69.tmp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ctrTitle"/>
          </p:nvPr>
        </p:nvSpPr>
        <p:spPr>
          <a:xfrm>
            <a:off x="5652120" y="2780931"/>
            <a:ext cx="3384376" cy="576063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r>
              <a:rPr lang="en-US" altLang="zh-CN" dirty="0"/>
              <a:t>                                                                     </a:t>
            </a:r>
            <a:r>
              <a:rPr lang="en-US" altLang="zh-CN" sz="2400" dirty="0"/>
              <a:t>Subgraph Enumeration</a:t>
            </a:r>
            <a:r>
              <a:rPr lang="en-US" altLang="zh-CN" sz="1600" dirty="0"/>
              <a:t>    </a:t>
            </a:r>
            <a:r>
              <a:rPr lang="en-US" altLang="zh-CN" sz="2400" dirty="0"/>
              <a:t>                                    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E12FD1-A955-4DF7-9D96-71EAEA0C6270}"/>
              </a:ext>
            </a:extLst>
          </p:cNvPr>
          <p:cNvSpPr/>
          <p:nvPr/>
        </p:nvSpPr>
        <p:spPr>
          <a:xfrm>
            <a:off x="1979712" y="2132859"/>
            <a:ext cx="63184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Graph data algorithm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F07488-4C23-4220-93BD-2445DFA5C7F2}"/>
              </a:ext>
            </a:extLst>
          </p:cNvPr>
          <p:cNvSpPr/>
          <p:nvPr/>
        </p:nvSpPr>
        <p:spPr>
          <a:xfrm>
            <a:off x="6876256" y="3568001"/>
            <a:ext cx="17281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Reporter</a:t>
            </a:r>
            <a:r>
              <a:rPr lang="zh-CN" altLang="en-US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cs typeface="Ebrima" panose="02000000000000000000" pitchFamily="2" charset="0"/>
              </a:rPr>
              <a:t>：</a:t>
            </a:r>
            <a:endParaRPr lang="en-US" altLang="zh-CN" sz="2000" dirty="0">
              <a:solidFill>
                <a:srgbClr val="94B6D2">
                  <a:lumMod val="75000"/>
                </a:srgb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Bofeng Chen</a:t>
            </a:r>
            <a:b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Chunfang Yu  </a:t>
            </a:r>
          </a:p>
          <a:p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Zihan Song</a:t>
            </a:r>
            <a:b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Xinlei Zhang   </a:t>
            </a:r>
          </a:p>
          <a:p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Hui Jiang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66A86E-25FB-4295-8F25-B3C70264A0E0}"/>
              </a:ext>
            </a:extLst>
          </p:cNvPr>
          <p:cNvSpPr/>
          <p:nvPr/>
        </p:nvSpPr>
        <p:spPr>
          <a:xfrm>
            <a:off x="-36512" y="6021288"/>
            <a:ext cx="2304256" cy="836712"/>
          </a:xfrm>
          <a:prstGeom prst="rect">
            <a:avLst/>
          </a:prstGeom>
          <a:solidFill>
            <a:srgbClr val="DD8047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11/21/2019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A703DA-59AA-4A69-8F79-0A023E3CFBC8}"/>
              </a:ext>
            </a:extLst>
          </p:cNvPr>
          <p:cNvSpPr/>
          <p:nvPr/>
        </p:nvSpPr>
        <p:spPr>
          <a:xfrm>
            <a:off x="2339752" y="6021288"/>
            <a:ext cx="6804248" cy="836712"/>
          </a:xfrm>
          <a:prstGeom prst="rect">
            <a:avLst/>
          </a:prstGeom>
          <a:ln>
            <a:solidFill>
              <a:srgbClr val="94B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Database System Implementation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78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70C0"/>
                </a:solidFill>
              </a:rPr>
              <a:t>Introduction &amp; Existing Works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Challenges of Subgraph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Our Approach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spc="51" dirty="0">
                <a:cs typeface="Calibri"/>
              </a:rPr>
              <a:t>Core-First Decomposition based Framework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spc="51" dirty="0">
                <a:cs typeface="Calibri"/>
              </a:rPr>
              <a:t>Compact Path Index (CPI) based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71" dirty="0">
                <a:cs typeface="Calibri"/>
              </a:rPr>
              <a:t>Experiments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613487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676DA-EBCF-47BB-8837-1D26331F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SCP Graph Storage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F749AF-459A-475E-9715-9B05B4AAA69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39552" y="1709298"/>
                <a:ext cx="8531352" cy="4637112"/>
              </a:xfrm>
            </p:spPr>
            <p:txBody>
              <a:bodyPr/>
              <a:lstStyle/>
              <a:p>
                <a:r>
                  <a:rPr lang="en-US" altLang="zh-CN" dirty="0">
                    <a:cs typeface="Times New Roman" panose="02020603050405020304" pitchFamily="18" charset="0"/>
                  </a:rPr>
                  <a:t>TWINTWIG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∪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2400" dirty="0"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cs typeface="Times New Roman" panose="02020603050405020304" pitchFamily="18" charset="0"/>
                  </a:rPr>
                  <a:t>SEED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∪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{(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′′)|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)∧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2400" dirty="0">
                  <a:cs typeface="Times New Roman" panose="02020603050405020304" pitchFamily="18" charset="0"/>
                </a:endParaRPr>
              </a:p>
              <a:p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∪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{(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)|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′′}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zh-CN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F749AF-459A-475E-9715-9B05B4AA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39552" y="1709298"/>
                <a:ext cx="8531352" cy="4637112"/>
              </a:xfrm>
              <a:blipFill>
                <a:blip r:embed="rId2"/>
                <a:stretch>
                  <a:fillRect l="-429" t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52A8A8-7ADC-4BEB-BC63-560754A39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object 24">
            <a:extLst>
              <a:ext uri="{FF2B5EF4-FFF2-40B4-BE49-F238E27FC236}">
                <a16:creationId xmlns:a16="http://schemas.microsoft.com/office/drawing/2014/main" id="{00072F12-5944-4501-AF11-78529F40578E}"/>
              </a:ext>
            </a:extLst>
          </p:cNvPr>
          <p:cNvSpPr txBox="1"/>
          <p:nvPr/>
        </p:nvSpPr>
        <p:spPr>
          <a:xfrm>
            <a:off x="6581272" y="3382154"/>
            <a:ext cx="46799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550" b="0" i="1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itchFamily="2" charset="-122"/>
                <a:cs typeface="Times New Roman"/>
              </a:rPr>
              <a:t>u</a:t>
            </a:r>
            <a:r>
              <a:rPr kumimoji="0" sz="3750" b="0" i="0" u="none" strike="noStrike" kern="1200" cap="none" spc="17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rebuchet MS"/>
              </a:rPr>
              <a:t>1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</p:txBody>
      </p:sp>
      <p:sp>
        <p:nvSpPr>
          <p:cNvPr id="15" name="object 25">
            <a:extLst>
              <a:ext uri="{FF2B5EF4-FFF2-40B4-BE49-F238E27FC236}">
                <a16:creationId xmlns:a16="http://schemas.microsoft.com/office/drawing/2014/main" id="{0B5A021D-B187-48B8-883E-0614CCA32078}"/>
              </a:ext>
            </a:extLst>
          </p:cNvPr>
          <p:cNvSpPr/>
          <p:nvPr/>
        </p:nvSpPr>
        <p:spPr>
          <a:xfrm>
            <a:off x="7433405" y="2636090"/>
            <a:ext cx="301625" cy="820419"/>
          </a:xfrm>
          <a:custGeom>
            <a:avLst/>
            <a:gdLst/>
            <a:ahLst/>
            <a:cxnLst/>
            <a:rect l="l" t="t" r="r" b="b"/>
            <a:pathLst>
              <a:path w="301625" h="820420">
                <a:moveTo>
                  <a:pt x="0" y="820390"/>
                </a:moveTo>
                <a:lnTo>
                  <a:pt x="301340" y="0"/>
                </a:lnTo>
              </a:path>
            </a:pathLst>
          </a:custGeom>
          <a:ln w="63500">
            <a:solidFill>
              <a:srgbClr val="C87C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6" name="object 26">
            <a:extLst>
              <a:ext uri="{FF2B5EF4-FFF2-40B4-BE49-F238E27FC236}">
                <a16:creationId xmlns:a16="http://schemas.microsoft.com/office/drawing/2014/main" id="{C313EA43-4844-46FA-AEBE-EAA0842A2AB9}"/>
              </a:ext>
            </a:extLst>
          </p:cNvPr>
          <p:cNvSpPr/>
          <p:nvPr/>
        </p:nvSpPr>
        <p:spPr>
          <a:xfrm>
            <a:off x="7685627" y="2623781"/>
            <a:ext cx="396240" cy="738505"/>
          </a:xfrm>
          <a:custGeom>
            <a:avLst/>
            <a:gdLst/>
            <a:ahLst/>
            <a:cxnLst/>
            <a:rect l="l" t="t" r="r" b="b"/>
            <a:pathLst>
              <a:path w="396240" h="738504">
                <a:moveTo>
                  <a:pt x="396209" y="738292"/>
                </a:moveTo>
                <a:lnTo>
                  <a:pt x="0" y="0"/>
                </a:lnTo>
              </a:path>
            </a:pathLst>
          </a:custGeom>
          <a:ln w="63499">
            <a:solidFill>
              <a:srgbClr val="C87C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7" name="object 28">
            <a:extLst>
              <a:ext uri="{FF2B5EF4-FFF2-40B4-BE49-F238E27FC236}">
                <a16:creationId xmlns:a16="http://schemas.microsoft.com/office/drawing/2014/main" id="{E17DC5D3-B31A-4608-87CF-DA27AC902199}"/>
              </a:ext>
            </a:extLst>
          </p:cNvPr>
          <p:cNvSpPr/>
          <p:nvPr/>
        </p:nvSpPr>
        <p:spPr>
          <a:xfrm>
            <a:off x="6784458" y="2619767"/>
            <a:ext cx="966469" cy="808990"/>
          </a:xfrm>
          <a:custGeom>
            <a:avLst/>
            <a:gdLst/>
            <a:ahLst/>
            <a:cxnLst/>
            <a:rect l="l" t="t" r="r" b="b"/>
            <a:pathLst>
              <a:path w="966470" h="808990">
                <a:moveTo>
                  <a:pt x="0" y="808697"/>
                </a:moveTo>
                <a:lnTo>
                  <a:pt x="966389" y="0"/>
                </a:lnTo>
              </a:path>
            </a:pathLst>
          </a:custGeom>
          <a:ln w="63499">
            <a:solidFill>
              <a:srgbClr val="C87C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8" name="object 29">
            <a:extLst>
              <a:ext uri="{FF2B5EF4-FFF2-40B4-BE49-F238E27FC236}">
                <a16:creationId xmlns:a16="http://schemas.microsoft.com/office/drawing/2014/main" id="{83B0454B-A45B-4F10-9BD7-40ACCBF5BC70}"/>
              </a:ext>
            </a:extLst>
          </p:cNvPr>
          <p:cNvSpPr/>
          <p:nvPr/>
        </p:nvSpPr>
        <p:spPr>
          <a:xfrm>
            <a:off x="7725024" y="2657434"/>
            <a:ext cx="770042" cy="676252"/>
          </a:xfrm>
          <a:custGeom>
            <a:avLst/>
            <a:gdLst/>
            <a:ahLst/>
            <a:cxnLst/>
            <a:rect l="l" t="t" r="r" b="b"/>
            <a:pathLst>
              <a:path w="818515" h="627379">
                <a:moveTo>
                  <a:pt x="817987" y="626952"/>
                </a:moveTo>
                <a:lnTo>
                  <a:pt x="0" y="0"/>
                </a:lnTo>
              </a:path>
            </a:pathLst>
          </a:custGeom>
          <a:ln w="63500">
            <a:solidFill>
              <a:srgbClr val="C87C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C3115905-9081-4C85-B17B-8756C3A284A2}"/>
              </a:ext>
            </a:extLst>
          </p:cNvPr>
          <p:cNvSpPr txBox="1"/>
          <p:nvPr/>
        </p:nvSpPr>
        <p:spPr>
          <a:xfrm>
            <a:off x="6870716" y="1401072"/>
            <a:ext cx="1466597" cy="1068241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57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82675" algn="l"/>
              </a:tabLst>
              <a:defRPr/>
            </a:pPr>
            <a:r>
              <a:rPr kumimoji="0" sz="3750" b="0" i="0" u="none" strike="noStrike" kern="1200" cap="none" spc="17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rebuchet MS"/>
              </a:rPr>
              <a:t>	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  <a:p>
            <a:pPr marL="683260" marR="0" lvl="0" indent="0" algn="l" defTabSz="914400" rtl="0" eaLnBrk="0" fontAlgn="base" latinLnBrk="0" hangingPunct="0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550" b="0" i="1" u="none" strike="noStrike" kern="1200" cap="none" spc="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itchFamily="2" charset="-122"/>
                <a:cs typeface="Times New Roman"/>
              </a:rPr>
              <a:t>u</a:t>
            </a:r>
            <a:r>
              <a:rPr kumimoji="0" sz="3750" b="0" i="0" u="none" strike="noStrike" kern="1200" cap="none" spc="29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rebuchet MS"/>
              </a:rPr>
              <a:t>2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</p:txBody>
      </p:sp>
      <p:sp>
        <p:nvSpPr>
          <p:cNvPr id="20" name="object 33">
            <a:extLst>
              <a:ext uri="{FF2B5EF4-FFF2-40B4-BE49-F238E27FC236}">
                <a16:creationId xmlns:a16="http://schemas.microsoft.com/office/drawing/2014/main" id="{60B117A7-7140-4BA1-9715-16ACAB2791FB}"/>
              </a:ext>
            </a:extLst>
          </p:cNvPr>
          <p:cNvSpPr txBox="1"/>
          <p:nvPr/>
        </p:nvSpPr>
        <p:spPr>
          <a:xfrm>
            <a:off x="7250785" y="3413094"/>
            <a:ext cx="46799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550" b="0" i="1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itchFamily="2" charset="-122"/>
                <a:cs typeface="Times New Roman"/>
              </a:rPr>
              <a:t>u</a:t>
            </a:r>
            <a:r>
              <a:rPr kumimoji="0" sz="3750" b="0" i="0" u="none" strike="noStrike" kern="1200" cap="none" spc="17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rebuchet MS"/>
              </a:rPr>
              <a:t>3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</p:txBody>
      </p:sp>
      <p:sp>
        <p:nvSpPr>
          <p:cNvPr id="22" name="object 56">
            <a:extLst>
              <a:ext uri="{FF2B5EF4-FFF2-40B4-BE49-F238E27FC236}">
                <a16:creationId xmlns:a16="http://schemas.microsoft.com/office/drawing/2014/main" id="{06C56996-93DC-4C03-B15B-F9F5E92CE413}"/>
              </a:ext>
            </a:extLst>
          </p:cNvPr>
          <p:cNvSpPr/>
          <p:nvPr/>
        </p:nvSpPr>
        <p:spPr>
          <a:xfrm>
            <a:off x="7531341" y="3456509"/>
            <a:ext cx="963726" cy="538588"/>
          </a:xfrm>
          <a:custGeom>
            <a:avLst/>
            <a:gdLst/>
            <a:ahLst/>
            <a:cxnLst/>
            <a:rect l="l" t="t" r="r" b="b"/>
            <a:pathLst>
              <a:path w="1075690" h="521334">
                <a:moveTo>
                  <a:pt x="1075517" y="25450"/>
                </a:moveTo>
                <a:lnTo>
                  <a:pt x="1069714" y="75595"/>
                </a:lnTo>
                <a:lnTo>
                  <a:pt x="1062765" y="123066"/>
                </a:lnTo>
                <a:lnTo>
                  <a:pt x="1054671" y="167864"/>
                </a:lnTo>
                <a:lnTo>
                  <a:pt x="1045430" y="209988"/>
                </a:lnTo>
                <a:lnTo>
                  <a:pt x="1035043" y="249439"/>
                </a:lnTo>
                <a:lnTo>
                  <a:pt x="1023510" y="286216"/>
                </a:lnTo>
                <a:lnTo>
                  <a:pt x="997006" y="351750"/>
                </a:lnTo>
                <a:lnTo>
                  <a:pt x="965919" y="406589"/>
                </a:lnTo>
                <a:lnTo>
                  <a:pt x="930246" y="450735"/>
                </a:lnTo>
                <a:lnTo>
                  <a:pt x="889990" y="484186"/>
                </a:lnTo>
                <a:lnTo>
                  <a:pt x="845150" y="506943"/>
                </a:lnTo>
                <a:lnTo>
                  <a:pt x="795725" y="519005"/>
                </a:lnTo>
                <a:lnTo>
                  <a:pt x="769294" y="521026"/>
                </a:lnTo>
                <a:lnTo>
                  <a:pt x="741717" y="520374"/>
                </a:lnTo>
                <a:lnTo>
                  <a:pt x="683124" y="511048"/>
                </a:lnTo>
                <a:lnTo>
                  <a:pt x="619947" y="491028"/>
                </a:lnTo>
                <a:lnTo>
                  <a:pt x="552186" y="460314"/>
                </a:lnTo>
                <a:lnTo>
                  <a:pt x="516586" y="440946"/>
                </a:lnTo>
                <a:lnTo>
                  <a:pt x="479841" y="418905"/>
                </a:lnTo>
                <a:lnTo>
                  <a:pt x="441949" y="394191"/>
                </a:lnTo>
                <a:lnTo>
                  <a:pt x="402911" y="366802"/>
                </a:lnTo>
                <a:lnTo>
                  <a:pt x="362727" y="336741"/>
                </a:lnTo>
                <a:lnTo>
                  <a:pt x="321398" y="304006"/>
                </a:lnTo>
                <a:lnTo>
                  <a:pt x="278922" y="268597"/>
                </a:lnTo>
                <a:lnTo>
                  <a:pt x="235300" y="230514"/>
                </a:lnTo>
                <a:lnTo>
                  <a:pt x="190532" y="189759"/>
                </a:lnTo>
                <a:lnTo>
                  <a:pt x="144618" y="146329"/>
                </a:lnTo>
                <a:lnTo>
                  <a:pt x="97558" y="100226"/>
                </a:lnTo>
                <a:lnTo>
                  <a:pt x="49352" y="51450"/>
                </a:lnTo>
                <a:lnTo>
                  <a:pt x="0" y="0"/>
                </a:lnTo>
              </a:path>
            </a:pathLst>
          </a:custGeom>
          <a:ln w="63500">
            <a:solidFill>
              <a:srgbClr val="98A6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3" name="object 33">
            <a:extLst>
              <a:ext uri="{FF2B5EF4-FFF2-40B4-BE49-F238E27FC236}">
                <a16:creationId xmlns:a16="http://schemas.microsoft.com/office/drawing/2014/main" id="{5C9CA131-ADA4-4D1A-8252-68DE10C6843E}"/>
              </a:ext>
            </a:extLst>
          </p:cNvPr>
          <p:cNvSpPr txBox="1"/>
          <p:nvPr/>
        </p:nvSpPr>
        <p:spPr>
          <a:xfrm>
            <a:off x="7899732" y="3410977"/>
            <a:ext cx="46799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550" b="0" i="1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itchFamily="2" charset="-122"/>
                <a:cs typeface="Times New Roman"/>
              </a:rPr>
              <a:t>u</a:t>
            </a:r>
            <a:r>
              <a:rPr kumimoji="0" lang="en-US" altLang="zh-CN" sz="3750" b="0" i="1" u="none" strike="noStrike" kern="1200" cap="none" spc="17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imes New Roman"/>
              </a:rPr>
              <a:t>4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</p:txBody>
      </p:sp>
      <p:sp>
        <p:nvSpPr>
          <p:cNvPr id="24" name="object 33">
            <a:extLst>
              <a:ext uri="{FF2B5EF4-FFF2-40B4-BE49-F238E27FC236}">
                <a16:creationId xmlns:a16="http://schemas.microsoft.com/office/drawing/2014/main" id="{E871C607-0788-40F1-A44E-57424D429A2A}"/>
              </a:ext>
            </a:extLst>
          </p:cNvPr>
          <p:cNvSpPr txBox="1"/>
          <p:nvPr/>
        </p:nvSpPr>
        <p:spPr>
          <a:xfrm>
            <a:off x="8607139" y="3249252"/>
            <a:ext cx="46799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550" b="0" i="1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itchFamily="2" charset="-122"/>
                <a:cs typeface="Times New Roman"/>
              </a:rPr>
              <a:t>u</a:t>
            </a:r>
            <a:r>
              <a:rPr kumimoji="0" lang="en-US" altLang="zh-CN" sz="3750" b="0" i="1" u="none" strike="noStrike" kern="1200" cap="none" spc="17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imes New Roman"/>
              </a:rPr>
              <a:t>5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</p:txBody>
      </p:sp>
      <p:sp>
        <p:nvSpPr>
          <p:cNvPr id="25" name="object 63">
            <a:extLst>
              <a:ext uri="{FF2B5EF4-FFF2-40B4-BE49-F238E27FC236}">
                <a16:creationId xmlns:a16="http://schemas.microsoft.com/office/drawing/2014/main" id="{D6809A64-8869-4854-91EB-4AFB4A3E8DD2}"/>
              </a:ext>
            </a:extLst>
          </p:cNvPr>
          <p:cNvSpPr/>
          <p:nvPr/>
        </p:nvSpPr>
        <p:spPr>
          <a:xfrm>
            <a:off x="6691729" y="3348259"/>
            <a:ext cx="185458" cy="188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6" name="object 63">
            <a:extLst>
              <a:ext uri="{FF2B5EF4-FFF2-40B4-BE49-F238E27FC236}">
                <a16:creationId xmlns:a16="http://schemas.microsoft.com/office/drawing/2014/main" id="{56D6C5B9-0158-4561-8876-F4AC2DE3E484}"/>
              </a:ext>
            </a:extLst>
          </p:cNvPr>
          <p:cNvSpPr/>
          <p:nvPr/>
        </p:nvSpPr>
        <p:spPr>
          <a:xfrm>
            <a:off x="7359260" y="3369711"/>
            <a:ext cx="185458" cy="188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7" name="object 63">
            <a:extLst>
              <a:ext uri="{FF2B5EF4-FFF2-40B4-BE49-F238E27FC236}">
                <a16:creationId xmlns:a16="http://schemas.microsoft.com/office/drawing/2014/main" id="{20ACAE60-6FEE-4FCB-8213-826D5AB7B1C7}"/>
              </a:ext>
            </a:extLst>
          </p:cNvPr>
          <p:cNvSpPr/>
          <p:nvPr/>
        </p:nvSpPr>
        <p:spPr>
          <a:xfrm>
            <a:off x="7972896" y="3318845"/>
            <a:ext cx="185458" cy="188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8" name="object 63">
            <a:extLst>
              <a:ext uri="{FF2B5EF4-FFF2-40B4-BE49-F238E27FC236}">
                <a16:creationId xmlns:a16="http://schemas.microsoft.com/office/drawing/2014/main" id="{2D9DF448-5191-492F-843C-009BC9031394}"/>
              </a:ext>
            </a:extLst>
          </p:cNvPr>
          <p:cNvSpPr/>
          <p:nvPr/>
        </p:nvSpPr>
        <p:spPr>
          <a:xfrm>
            <a:off x="8433684" y="3300340"/>
            <a:ext cx="185458" cy="188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8FA30D52-230E-46D4-98D1-3D685D4A6918}"/>
              </a:ext>
            </a:extLst>
          </p:cNvPr>
          <p:cNvSpPr/>
          <p:nvPr/>
        </p:nvSpPr>
        <p:spPr>
          <a:xfrm>
            <a:off x="7641776" y="2496309"/>
            <a:ext cx="185461" cy="188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097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F3E36-F1CD-491C-8F0B-462C6A61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Execution Plan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271231-B94A-41D5-AF49-8C51B2C77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9CEE2D0-389D-4806-8ECE-D99E4F7F51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Dynamic Programming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432782-8596-4992-A255-F0B2C3AAF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7" y="2225061"/>
            <a:ext cx="8154538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76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EA894-E76D-4CDD-A73A-DAB94679B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Execution Plan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23C3D1D-45C4-442D-932C-D4FE6E0DF14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800"/>
            <a:ext cx="5324583" cy="463708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9BE915-0FD9-4C54-A552-5F88C89297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9C8E01-AAA1-4F95-A005-0F37C232F117}"/>
              </a:ext>
            </a:extLst>
          </p:cNvPr>
          <p:cNvSpPr txBox="1"/>
          <p:nvPr/>
        </p:nvSpPr>
        <p:spPr>
          <a:xfrm>
            <a:off x="6271502" y="2126066"/>
            <a:ext cx="289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Times New Roman" panose="02020603050405020304" pitchFamily="18" charset="0"/>
              </a:rPr>
              <a:t>the cost of join operation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Times New Roman" panose="02020603050405020304" pitchFamily="18" charset="0"/>
              </a:rPr>
              <a:t>Mapper &amp; shuffle &amp; reducer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E835F54-8AD9-4C87-8C51-3783503F37BC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427984" y="2420889"/>
            <a:ext cx="1940207" cy="514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0321029-C317-4ECE-AD3B-7D2045EB6777}"/>
              </a:ext>
            </a:extLst>
          </p:cNvPr>
          <p:cNvCxnSpPr>
            <a:cxnSpLocks/>
          </p:cNvCxnSpPr>
          <p:nvPr/>
        </p:nvCxnSpPr>
        <p:spPr>
          <a:xfrm flipV="1">
            <a:off x="3635896" y="3573016"/>
            <a:ext cx="2894949" cy="867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9031558-C721-4D63-B3FD-B9A9E9548F35}"/>
              </a:ext>
            </a:extLst>
          </p:cNvPr>
          <p:cNvSpPr txBox="1"/>
          <p:nvPr/>
        </p:nvSpPr>
        <p:spPr>
          <a:xfrm>
            <a:off x="6530845" y="3290450"/>
            <a:ext cx="263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Times New Roman" panose="02020603050405020304" pitchFamily="18" charset="0"/>
              </a:rPr>
              <a:t>No communication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7C4994-790E-4597-9412-80A81984B565}"/>
              </a:ext>
            </a:extLst>
          </p:cNvPr>
          <p:cNvSpPr/>
          <p:nvPr/>
        </p:nvSpPr>
        <p:spPr>
          <a:xfrm>
            <a:off x="2195736" y="4077072"/>
            <a:ext cx="38164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C49B46-8437-4E4E-8F19-966C337142F6}"/>
              </a:ext>
            </a:extLst>
          </p:cNvPr>
          <p:cNvSpPr txBox="1"/>
          <p:nvPr/>
        </p:nvSpPr>
        <p:spPr>
          <a:xfrm>
            <a:off x="6530845" y="4036422"/>
            <a:ext cx="263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Times New Roman" panose="02020603050405020304" pitchFamily="18" charset="0"/>
              </a:rPr>
              <a:t>Split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53641D-B0D7-4937-8275-6FD5D0C1037F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6012160" y="4221088"/>
            <a:ext cx="5186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2607918D-3620-4CDB-9ECD-16F63A0F8FFD}"/>
              </a:ext>
            </a:extLst>
          </p:cNvPr>
          <p:cNvSpPr/>
          <p:nvPr/>
        </p:nvSpPr>
        <p:spPr>
          <a:xfrm>
            <a:off x="1797687" y="3480682"/>
            <a:ext cx="1838209" cy="452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E4707AA-4F6A-42FA-8DA3-B6DF6874D666}"/>
              </a:ext>
            </a:extLst>
          </p:cNvPr>
          <p:cNvSpPr/>
          <p:nvPr/>
        </p:nvSpPr>
        <p:spPr>
          <a:xfrm>
            <a:off x="1276631" y="2708920"/>
            <a:ext cx="3151353" cy="452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8826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B17EF-14E7-4596-A1F4-0C312843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SEED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4F5518-3019-4DC1-86AD-6E403AC4B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84E7E5-9406-491F-90D6-54D7D82C2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29" y="38070"/>
            <a:ext cx="6413852" cy="67818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EB3FBCC-8DCB-433E-94A9-D63DA277E4C7}"/>
              </a:ext>
            </a:extLst>
          </p:cNvPr>
          <p:cNvSpPr/>
          <p:nvPr/>
        </p:nvSpPr>
        <p:spPr>
          <a:xfrm>
            <a:off x="2699792" y="1463118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5AC9DF-D35A-4217-9DDF-B513F08756E1}"/>
              </a:ext>
            </a:extLst>
          </p:cNvPr>
          <p:cNvSpPr txBox="1"/>
          <p:nvPr/>
        </p:nvSpPr>
        <p:spPr>
          <a:xfrm>
            <a:off x="167068" y="167914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Times New Roman" panose="02020603050405020304" pitchFamily="18" charset="0"/>
              </a:rPr>
              <a:t>From the bottom to the top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8423C5F-82D6-4717-85B1-01C2864C1264}"/>
              </a:ext>
            </a:extLst>
          </p:cNvPr>
          <p:cNvCxnSpPr>
            <a:cxnSpLocks/>
          </p:cNvCxnSpPr>
          <p:nvPr/>
        </p:nvCxnSpPr>
        <p:spPr>
          <a:xfrm flipH="1">
            <a:off x="1835696" y="1571130"/>
            <a:ext cx="825033" cy="417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6E132DC-D7F3-4C73-B976-51D5BB51E27C}"/>
              </a:ext>
            </a:extLst>
          </p:cNvPr>
          <p:cNvSpPr/>
          <p:nvPr/>
        </p:nvSpPr>
        <p:spPr>
          <a:xfrm>
            <a:off x="2915816" y="3429000"/>
            <a:ext cx="432048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D790E87-FF45-462C-97FF-D60AC3A53F12}"/>
              </a:ext>
            </a:extLst>
          </p:cNvPr>
          <p:cNvSpPr/>
          <p:nvPr/>
        </p:nvSpPr>
        <p:spPr>
          <a:xfrm>
            <a:off x="2915816" y="3717032"/>
            <a:ext cx="4320480" cy="193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B3F6078-DC0B-496B-BD6F-0C1229B5E311}"/>
                  </a:ext>
                </a:extLst>
              </p:cNvPr>
              <p:cNvSpPr txBox="1"/>
              <p:nvPr/>
            </p:nvSpPr>
            <p:spPr>
              <a:xfrm>
                <a:off x="105311" y="2793183"/>
                <a:ext cx="2244692" cy="945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Join unit: compute the matches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𝑙</m:t>
                        </m:r>
                      </m:sup>
                    </m:sSub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.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B3F6078-DC0B-496B-BD6F-0C1229B5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1" y="2793183"/>
                <a:ext cx="2244692" cy="945131"/>
              </a:xfrm>
              <a:prstGeom prst="rect">
                <a:avLst/>
              </a:prstGeom>
              <a:blipFill>
                <a:blip r:embed="rId3"/>
                <a:stretch>
                  <a:fillRect l="-2174" t="-3226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056B030-CA75-42CA-B84E-AE9228E2535F}"/>
                  </a:ext>
                </a:extLst>
              </p:cNvPr>
              <p:cNvSpPr txBox="1"/>
              <p:nvPr/>
            </p:nvSpPr>
            <p:spPr>
              <a:xfrm>
                <a:off x="78155" y="3831161"/>
                <a:ext cx="2582573" cy="1222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Partial pattern: the matches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𝑙</m:t>
                        </m:r>
                      </m:sup>
                    </m:sSub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𝐺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have been computed, and directly output them.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056B030-CA75-42CA-B84E-AE9228E25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5" y="3831161"/>
                <a:ext cx="2582573" cy="1222579"/>
              </a:xfrm>
              <a:prstGeom prst="rect">
                <a:avLst/>
              </a:prstGeom>
              <a:blipFill>
                <a:blip r:embed="rId4"/>
                <a:stretch>
                  <a:fillRect l="-2128" t="-2488" r="-236" b="-6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2BD8A6A-54F3-4DD8-A8B8-D2DFBC01D1C1}"/>
              </a:ext>
            </a:extLst>
          </p:cNvPr>
          <p:cNvCxnSpPr/>
          <p:nvPr/>
        </p:nvCxnSpPr>
        <p:spPr>
          <a:xfrm flipH="1" flipV="1">
            <a:off x="2411760" y="3210893"/>
            <a:ext cx="504056" cy="3621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840BD6D-B1AE-47E7-BA08-F5946E21E033}"/>
              </a:ext>
            </a:extLst>
          </p:cNvPr>
          <p:cNvCxnSpPr>
            <a:stCxn id="14" idx="1"/>
          </p:cNvCxnSpPr>
          <p:nvPr/>
        </p:nvCxnSpPr>
        <p:spPr>
          <a:xfrm flipH="1">
            <a:off x="2350003" y="3813820"/>
            <a:ext cx="565813" cy="767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BE89507-AEEA-4691-8E14-AAAA1AA08178}"/>
              </a:ext>
            </a:extLst>
          </p:cNvPr>
          <p:cNvSpPr txBox="1"/>
          <p:nvPr/>
        </p:nvSpPr>
        <p:spPr>
          <a:xfrm>
            <a:off x="167068" y="6132122"/>
            <a:ext cx="237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Times New Roman" panose="02020603050405020304" pitchFamily="18" charset="0"/>
              </a:rPr>
              <a:t>Join on the same key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8472CC2-E293-4A52-9DB7-D6223D68F626}"/>
              </a:ext>
            </a:extLst>
          </p:cNvPr>
          <p:cNvCxnSpPr/>
          <p:nvPr/>
        </p:nvCxnSpPr>
        <p:spPr>
          <a:xfrm flipH="1">
            <a:off x="2039276" y="5877272"/>
            <a:ext cx="516500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46626A3-2F82-4D69-8BD6-174C3CBDB609}"/>
              </a:ext>
            </a:extLst>
          </p:cNvPr>
          <p:cNvSpPr/>
          <p:nvPr/>
        </p:nvSpPr>
        <p:spPr>
          <a:xfrm>
            <a:off x="2915816" y="5592517"/>
            <a:ext cx="1512168" cy="334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837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F9D30-F4A0-4AD6-BE2C-A5F83E68C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39753" y="184907"/>
            <a:ext cx="2057400" cy="5516563"/>
          </a:xfrm>
        </p:spPr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Clique Compression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F4EA6-365F-4B8A-8DF9-CDEF06D33A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23275" y="6381750"/>
            <a:ext cx="720725" cy="2444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17DB469-6D48-4F59-97E3-31941629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483" y="2326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601A2E90-651C-44FF-8B1C-0BD3460D9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4087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84D947-B6C8-41F6-BA2B-D8BAD9673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76" y="0"/>
            <a:ext cx="6942899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7EBE08A-CE69-42DA-ABFB-D263DEE75EDB}"/>
              </a:ext>
            </a:extLst>
          </p:cNvPr>
          <p:cNvSpPr/>
          <p:nvPr/>
        </p:nvSpPr>
        <p:spPr>
          <a:xfrm>
            <a:off x="4139952" y="1484784"/>
            <a:ext cx="37444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A704DC-0771-43EB-B467-7C5AE6564C0E}"/>
              </a:ext>
            </a:extLst>
          </p:cNvPr>
          <p:cNvSpPr/>
          <p:nvPr/>
        </p:nvSpPr>
        <p:spPr>
          <a:xfrm>
            <a:off x="2252279" y="2527854"/>
            <a:ext cx="32403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551CA8-8735-46AC-85DD-A1ABCD04C540}"/>
              </a:ext>
            </a:extLst>
          </p:cNvPr>
          <p:cNvSpPr txBox="1"/>
          <p:nvPr/>
        </p:nvSpPr>
        <p:spPr>
          <a:xfrm>
            <a:off x="78497" y="1628800"/>
            <a:ext cx="130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Times New Roman" panose="02020603050405020304" pitchFamily="18" charset="0"/>
              </a:rPr>
              <a:t>Lazy Expansion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25DD384-BF98-4FEA-BF89-5F4D4FBE5D6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28929" y="1628800"/>
            <a:ext cx="3411023" cy="14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2089171-2497-43AD-9CEE-EBD199780770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728929" y="2275131"/>
            <a:ext cx="1523350" cy="3967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F9195DA9-0CC9-445A-8D25-1D6347174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69" y="3515700"/>
            <a:ext cx="1848108" cy="15908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E2F800B-45B3-484C-B8DE-21D3B1FAF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43" y="5085185"/>
            <a:ext cx="2295845" cy="150516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EA1B0DF-55F4-4D1F-B34D-44E8F8ADD9E7}"/>
              </a:ext>
            </a:extLst>
          </p:cNvPr>
          <p:cNvSpPr/>
          <p:nvPr/>
        </p:nvSpPr>
        <p:spPr>
          <a:xfrm>
            <a:off x="6660232" y="3515700"/>
            <a:ext cx="2295845" cy="3110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4147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Outlines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3200" dirty="0"/>
              <a:t>Background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Motivation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SEED</a:t>
            </a:r>
          </a:p>
          <a:p>
            <a:r>
              <a:rPr lang="en-US" altLang="zh-CN" sz="3200" b="1" dirty="0">
                <a:solidFill>
                  <a:srgbClr val="79ED84"/>
                </a:solidFill>
                <a:cs typeface="Times New Roman" panose="02020603050405020304" pitchFamily="18" charset="0"/>
              </a:rPr>
              <a:t>Experiments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Conclusion</a:t>
            </a:r>
          </a:p>
          <a:p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9711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245F8-206B-47DD-AE49-9CFA13F2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Environment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1C77EB-208F-4062-86C4-B17FB6E2E55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6858957" cy="139084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FE97C8-5340-429B-ADFD-B803DF477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545024-8F3A-4F26-A0A5-75895398BCCD}"/>
              </a:ext>
            </a:extLst>
          </p:cNvPr>
          <p:cNvSpPr txBox="1"/>
          <p:nvPr/>
        </p:nvSpPr>
        <p:spPr>
          <a:xfrm>
            <a:off x="1115616" y="4293096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 master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10 slaves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t>At most 6 mappers and 6 reducers running concurrently in each machine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2612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5E226-C3FA-41C5-9BF0-3BB91748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Dataset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E1CC9E2-7DA6-4F6D-8C2B-1069E2E0EC0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866719"/>
            <a:ext cx="8153400" cy="312456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EDCF52-AC14-4DEE-948A-0AD1CA1369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A5E6CD-F662-4258-ABC9-3ADB5736FB27}"/>
              </a:ext>
            </a:extLst>
          </p:cNvPr>
          <p:cNvSpPr txBox="1"/>
          <p:nvPr/>
        </p:nvSpPr>
        <p:spPr>
          <a:xfrm>
            <a:off x="539552" y="5445224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Times New Roman" panose="02020603050405020304" pitchFamily="18" charset="0"/>
              </a:rPr>
              <a:t>T(G): the time of constructing the SCP graph storage.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Times New Roman" panose="02020603050405020304" pitchFamily="18" charset="0"/>
              </a:rPr>
              <a:t>T(C): the time of enumerating large cliques in the data graph for clique compression</a:t>
            </a:r>
          </a:p>
        </p:txBody>
      </p:sp>
    </p:spTree>
    <p:extLst>
      <p:ext uri="{BB962C8B-B14F-4D97-AF65-F5344CB8AC3E}">
        <p14:creationId xmlns:p14="http://schemas.microsoft.com/office/powerpoint/2010/main" val="19859446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C2BCE-29EE-4B92-816C-B51A8024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Queries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B40397-A36E-4100-A858-9F57072B7C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7B4BB5A-7D61-4E53-98BB-7AC0164E99E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61839"/>
            <a:ext cx="5439534" cy="2038635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0868F8D-D4E5-485D-A89F-DB77BD336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63" y="4103352"/>
            <a:ext cx="6792273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082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900B17-A738-4472-8FBA-D502A130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28600"/>
            <a:ext cx="7415340" cy="990600"/>
          </a:xfrm>
        </p:spPr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Clique Compression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3B1026-699F-4580-A1FC-B66ED4ACC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D612CC-3E7D-4E00-8351-C5A60ABAA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772816"/>
            <a:ext cx="3562847" cy="26864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D12C86-0AE7-4B36-B930-3EDBB61A5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819" y="1706131"/>
            <a:ext cx="3448531" cy="26387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60BB210-9040-4D37-9076-36B9B129D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459241"/>
            <a:ext cx="1838582" cy="22386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079F27-3295-4C11-A2C4-6261CE5EE1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344924"/>
            <a:ext cx="182905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4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Subgraph Matching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dirty="0"/>
              <a:t>Given a query </a:t>
            </a: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 and a large data graph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, the problem is  to extract all </a:t>
            </a:r>
            <a:r>
              <a:rPr lang="en-US" altLang="zh-CN" dirty="0">
                <a:solidFill>
                  <a:srgbClr val="0070C0"/>
                </a:solidFill>
              </a:rPr>
              <a:t>subgraph isomorphic embeddings </a:t>
            </a:r>
            <a:r>
              <a:rPr lang="en-US" altLang="zh-CN" dirty="0"/>
              <a:t>of </a:t>
            </a: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 in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.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4C4FD0E-D97A-4495-8FEB-06ACAD9CE2A2}"/>
              </a:ext>
            </a:extLst>
          </p:cNvPr>
          <p:cNvSpPr/>
          <p:nvPr/>
        </p:nvSpPr>
        <p:spPr>
          <a:xfrm>
            <a:off x="2611999" y="4012305"/>
            <a:ext cx="3826959" cy="1840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3003C4A-0ADF-4000-880A-35DA937EBA64}"/>
              </a:ext>
            </a:extLst>
          </p:cNvPr>
          <p:cNvSpPr/>
          <p:nvPr/>
        </p:nvSpPr>
        <p:spPr>
          <a:xfrm>
            <a:off x="2555778" y="4006181"/>
            <a:ext cx="1428751" cy="1943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8166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37AB5-A078-4C29-8960-7A206BC3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Test All Queries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2892686-8FDB-4D1D-B1CD-8F3D4FF8C05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9" y="3263884"/>
            <a:ext cx="8153400" cy="296177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E9B6ED-F81C-4FF4-AD80-BA0195DBF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C0041A-4182-42EB-92F1-06FF1C649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2" y="1736005"/>
            <a:ext cx="8087854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129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79CD9-5915-4DD3-ACBC-8E74004F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Vary Datasets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204D9F-A319-4C09-9C5E-0AA166DE8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F97FC04-8A84-414D-B6DE-BD7E1AA16F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902557"/>
            <a:ext cx="3381847" cy="2467319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9FDF1E-C9DC-4A1C-9CB7-3DF799DC2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39" y="1935884"/>
            <a:ext cx="3305636" cy="24482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EBFC569-EE52-481E-BC33-E6F13AB7F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513460"/>
            <a:ext cx="1733792" cy="19910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B43FD12-7BB2-498B-BEBD-71F7B5B54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369876"/>
            <a:ext cx="1676634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587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F0C73-77AA-476F-8716-EC8E58ED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Vary Graph Size(fs)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A54F63B-545A-40ED-BFE0-3C62371B220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4312904" cy="313879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750A59-A80F-4F5F-81FB-789FD62EB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93EDCA-A98D-46EA-869E-282A89E82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66" y="1772816"/>
            <a:ext cx="3920082" cy="27585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0ED0F8-26D4-426F-AA7B-05342C188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00" y="4664364"/>
            <a:ext cx="1733792" cy="19910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8E6A55-2153-4F6D-8E7B-B8A72993D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65" y="4478600"/>
            <a:ext cx="1676634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54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9E4AE-2683-4431-80C2-FBF11968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Vary Average Degree(fs)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090F26-97CF-43F1-9DC8-A6B47D323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68444EA-B422-4C68-BAB8-B8B0FDA61B6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7" y="1844824"/>
            <a:ext cx="3607519" cy="2592288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F9F6CD-55C2-44C1-9367-086D0020C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62" y="1868286"/>
            <a:ext cx="3572374" cy="26292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D34765-074E-4382-9E1A-575A9B00D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635222"/>
            <a:ext cx="1733792" cy="19910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D05820-4123-470F-A6CE-DD8625463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71" y="4437112"/>
            <a:ext cx="1676634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16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92DE7-E8BF-4F2A-8619-C589006B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Vary Slave Nodes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EB57A47-34FB-40CE-A3D1-F2682987294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925642" cy="262926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3B36D4-54CB-472E-95F5-8C884FC2E6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79A2AB-98AE-48E5-8E2E-3A62B0DBE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29" y="4263882"/>
            <a:ext cx="7020905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204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Outlines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3200" dirty="0"/>
              <a:t>Background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Motivation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SEED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Experiments</a:t>
            </a:r>
          </a:p>
          <a:p>
            <a:r>
              <a:rPr lang="en-US" altLang="zh-CN" sz="3200" b="1" dirty="0">
                <a:solidFill>
                  <a:srgbClr val="79ED84"/>
                </a:solidFill>
                <a:cs typeface="Times New Roman" panose="02020603050405020304" pitchFamily="18" charset="0"/>
              </a:rPr>
              <a:t>Conclusion</a:t>
            </a:r>
          </a:p>
          <a:p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4034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4E53F-ECF3-4FB9-985E-6106D4BF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B991D2-84AF-488E-AEAD-4432C24D4E6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a novel SCP graph storage mechanism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a dynamic-programming algorithm to compute the optimal bushy join plan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the clique compression technique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847759-2D73-4C38-AFE0-6D9C2E1AEC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989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116210-0172-44B3-9EC2-44FFF37AC048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62467" name="组合 7"/>
          <p:cNvGrpSpPr/>
          <p:nvPr/>
        </p:nvGrpSpPr>
        <p:grpSpPr bwMode="auto">
          <a:xfrm>
            <a:off x="2973388" y="2795588"/>
            <a:ext cx="3106737" cy="1017587"/>
            <a:chOff x="2972991" y="2795588"/>
            <a:chExt cx="3107532" cy="1017985"/>
          </a:xfrm>
        </p:grpSpPr>
        <p:sp>
          <p:nvSpPr>
            <p:cNvPr id="5" name="文本框 10"/>
            <p:cNvSpPr/>
            <p:nvPr>
              <p:custDataLst>
                <p:tags r:id="rId1"/>
              </p:custDataLst>
            </p:nvPr>
          </p:nvSpPr>
          <p:spPr bwMode="auto">
            <a:xfrm>
              <a:off x="2972991" y="2795588"/>
              <a:ext cx="857469" cy="1017985"/>
            </a:xfrm>
            <a:custGeom>
              <a:avLst/>
              <a:gdLst>
                <a:gd name="T0" fmla="*/ 6 w 1703471"/>
                <a:gd name="T1" fmla="*/ 0 h 2021517"/>
                <a:gd name="T2" fmla="*/ 6 w 1703471"/>
                <a:gd name="T3" fmla="*/ 0 h 2021517"/>
                <a:gd name="T4" fmla="*/ 9 w 1703471"/>
                <a:gd name="T5" fmla="*/ 1 h 2021517"/>
                <a:gd name="T6" fmla="*/ 10 w 1703471"/>
                <a:gd name="T7" fmla="*/ 3 h 2021517"/>
                <a:gd name="T8" fmla="*/ 11 w 1703471"/>
                <a:gd name="T9" fmla="*/ 6 h 2021517"/>
                <a:gd name="T10" fmla="*/ 10 w 1703471"/>
                <a:gd name="T11" fmla="*/ 9 h 2021517"/>
                <a:gd name="T12" fmla="*/ 9 w 1703471"/>
                <a:gd name="T13" fmla="*/ 11 h 2021517"/>
                <a:gd name="T14" fmla="*/ 9 w 1703471"/>
                <a:gd name="T15" fmla="*/ 11 h 2021517"/>
                <a:gd name="T16" fmla="*/ 9 w 1703471"/>
                <a:gd name="T17" fmla="*/ 11 h 2021517"/>
                <a:gd name="T18" fmla="*/ 10 w 1703471"/>
                <a:gd name="T19" fmla="*/ 11 h 2021517"/>
                <a:gd name="T20" fmla="*/ 10 w 1703471"/>
                <a:gd name="T21" fmla="*/ 11 h 2021517"/>
                <a:gd name="T22" fmla="*/ 11 w 1703471"/>
                <a:gd name="T23" fmla="*/ 11 h 2021517"/>
                <a:gd name="T24" fmla="*/ 11 w 1703471"/>
                <a:gd name="T25" fmla="*/ 11 h 2021517"/>
                <a:gd name="T26" fmla="*/ 11 w 1703471"/>
                <a:gd name="T27" fmla="*/ 12 h 2021517"/>
                <a:gd name="T28" fmla="*/ 10 w 1703471"/>
                <a:gd name="T29" fmla="*/ 13 h 2021517"/>
                <a:gd name="T30" fmla="*/ 9 w 1703471"/>
                <a:gd name="T31" fmla="*/ 13 h 2021517"/>
                <a:gd name="T32" fmla="*/ 9 w 1703471"/>
                <a:gd name="T33" fmla="*/ 13 h 2021517"/>
                <a:gd name="T34" fmla="*/ 7 w 1703471"/>
                <a:gd name="T35" fmla="*/ 13 h 2021517"/>
                <a:gd name="T36" fmla="*/ 7 w 1703471"/>
                <a:gd name="T37" fmla="*/ 12 h 2021517"/>
                <a:gd name="T38" fmla="*/ 6 w 1703471"/>
                <a:gd name="T39" fmla="*/ 13 h 2021517"/>
                <a:gd name="T40" fmla="*/ 6 w 1703471"/>
                <a:gd name="T41" fmla="*/ 13 h 2021517"/>
                <a:gd name="T42" fmla="*/ 6 w 1703471"/>
                <a:gd name="T43" fmla="*/ 11 h 2021517"/>
                <a:gd name="T44" fmla="*/ 6 w 1703471"/>
                <a:gd name="T45" fmla="*/ 11 h 2021517"/>
                <a:gd name="T46" fmla="*/ 6 w 1703471"/>
                <a:gd name="T47" fmla="*/ 11 h 2021517"/>
                <a:gd name="T48" fmla="*/ 6 w 1703471"/>
                <a:gd name="T49" fmla="*/ 11 h 2021517"/>
                <a:gd name="T50" fmla="*/ 5 w 1703471"/>
                <a:gd name="T51" fmla="*/ 11 h 2021517"/>
                <a:gd name="T52" fmla="*/ 5 w 1703471"/>
                <a:gd name="T53" fmla="*/ 11 h 2021517"/>
                <a:gd name="T54" fmla="*/ 5 w 1703471"/>
                <a:gd name="T55" fmla="*/ 10 h 2021517"/>
                <a:gd name="T56" fmla="*/ 5 w 1703471"/>
                <a:gd name="T57" fmla="*/ 10 h 2021517"/>
                <a:gd name="T58" fmla="*/ 6 w 1703471"/>
                <a:gd name="T59" fmla="*/ 9 h 2021517"/>
                <a:gd name="T60" fmla="*/ 6 w 1703471"/>
                <a:gd name="T61" fmla="*/ 9 h 2021517"/>
                <a:gd name="T62" fmla="*/ 6 w 1703471"/>
                <a:gd name="T63" fmla="*/ 10 h 2021517"/>
                <a:gd name="T64" fmla="*/ 6 w 1703471"/>
                <a:gd name="T65" fmla="*/ 2 h 2021517"/>
                <a:gd name="T66" fmla="*/ 6 w 1703471"/>
                <a:gd name="T67" fmla="*/ 1 h 2021517"/>
                <a:gd name="T68" fmla="*/ 6 w 1703471"/>
                <a:gd name="T69" fmla="*/ 1 h 2021517"/>
                <a:gd name="T70" fmla="*/ 6 w 1703471"/>
                <a:gd name="T71" fmla="*/ 0 h 2021517"/>
                <a:gd name="T72" fmla="*/ 5 w 1703471"/>
                <a:gd name="T73" fmla="*/ 0 h 2021517"/>
                <a:gd name="T74" fmla="*/ 5 w 1703471"/>
                <a:gd name="T75" fmla="*/ 1 h 2021517"/>
                <a:gd name="T76" fmla="*/ 4 w 1703471"/>
                <a:gd name="T77" fmla="*/ 1 h 2021517"/>
                <a:gd name="T78" fmla="*/ 4 w 1703471"/>
                <a:gd name="T79" fmla="*/ 2 h 2021517"/>
                <a:gd name="T80" fmla="*/ 4 w 1703471"/>
                <a:gd name="T81" fmla="*/ 11 h 2021517"/>
                <a:gd name="T82" fmla="*/ 4 w 1703471"/>
                <a:gd name="T83" fmla="*/ 11 h 2021517"/>
                <a:gd name="T84" fmla="*/ 5 w 1703471"/>
                <a:gd name="T85" fmla="*/ 11 h 2021517"/>
                <a:gd name="T86" fmla="*/ 5 w 1703471"/>
                <a:gd name="T87" fmla="*/ 13 h 2021517"/>
                <a:gd name="T88" fmla="*/ 2 w 1703471"/>
                <a:gd name="T89" fmla="*/ 11 h 2021517"/>
                <a:gd name="T90" fmla="*/ 1 w 1703471"/>
                <a:gd name="T91" fmla="*/ 9 h 2021517"/>
                <a:gd name="T92" fmla="*/ 1 w 1703471"/>
                <a:gd name="T93" fmla="*/ 6 h 2021517"/>
                <a:gd name="T94" fmla="*/ 1 w 1703471"/>
                <a:gd name="T95" fmla="*/ 3 h 2021517"/>
                <a:gd name="T96" fmla="*/ 2 w 1703471"/>
                <a:gd name="T97" fmla="*/ 1 h 2021517"/>
                <a:gd name="T98" fmla="*/ 5 w 1703471"/>
                <a:gd name="T99" fmla="*/ 0 h 202151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03471" h="2021517">
                  <a:moveTo>
                    <a:pt x="903530" y="0"/>
                  </a:moveTo>
                  <a:lnTo>
                    <a:pt x="906057" y="0"/>
                  </a:lnTo>
                  <a:cubicBezTo>
                    <a:pt x="1084240" y="17918"/>
                    <a:pt x="1231480" y="72670"/>
                    <a:pt x="1347776" y="164255"/>
                  </a:cubicBezTo>
                  <a:cubicBezTo>
                    <a:pt x="1464072" y="255840"/>
                    <a:pt x="1550364" y="372667"/>
                    <a:pt x="1606652" y="514735"/>
                  </a:cubicBezTo>
                  <a:cubicBezTo>
                    <a:pt x="1662941" y="656802"/>
                    <a:pt x="1690165" y="812519"/>
                    <a:pt x="1688326" y="981885"/>
                  </a:cubicBezTo>
                  <a:cubicBezTo>
                    <a:pt x="1688323" y="1133069"/>
                    <a:pt x="1664354" y="1273053"/>
                    <a:pt x="1616419" y="1401836"/>
                  </a:cubicBezTo>
                  <a:cubicBezTo>
                    <a:pt x="1568484" y="1530619"/>
                    <a:pt x="1489012" y="1649779"/>
                    <a:pt x="1378005" y="1759315"/>
                  </a:cubicBezTo>
                  <a:cubicBezTo>
                    <a:pt x="1397137" y="1779298"/>
                    <a:pt x="1418792" y="1793601"/>
                    <a:pt x="1442970" y="1802225"/>
                  </a:cubicBezTo>
                  <a:cubicBezTo>
                    <a:pt x="1467147" y="1810849"/>
                    <a:pt x="1492586" y="1815056"/>
                    <a:pt x="1519287" y="1814846"/>
                  </a:cubicBezTo>
                  <a:cubicBezTo>
                    <a:pt x="1553136" y="1813689"/>
                    <a:pt x="1581308" y="1809062"/>
                    <a:pt x="1603804" y="1800963"/>
                  </a:cubicBezTo>
                  <a:cubicBezTo>
                    <a:pt x="1626300" y="1792865"/>
                    <a:pt x="1644381" y="1788238"/>
                    <a:pt x="1658046" y="1787081"/>
                  </a:cubicBezTo>
                  <a:cubicBezTo>
                    <a:pt x="1670976" y="1788028"/>
                    <a:pt x="1681701" y="1794334"/>
                    <a:pt x="1690219" y="1806001"/>
                  </a:cubicBezTo>
                  <a:cubicBezTo>
                    <a:pt x="1698737" y="1817668"/>
                    <a:pt x="1703155" y="1829012"/>
                    <a:pt x="1703471" y="1840034"/>
                  </a:cubicBezTo>
                  <a:cubicBezTo>
                    <a:pt x="1702734" y="1863751"/>
                    <a:pt x="1695374" y="1883694"/>
                    <a:pt x="1681389" y="1899864"/>
                  </a:cubicBezTo>
                  <a:cubicBezTo>
                    <a:pt x="1667404" y="1916034"/>
                    <a:pt x="1651214" y="1929699"/>
                    <a:pt x="1632817" y="1940860"/>
                  </a:cubicBezTo>
                  <a:cubicBezTo>
                    <a:pt x="1596498" y="1966273"/>
                    <a:pt x="1558760" y="1986015"/>
                    <a:pt x="1519602" y="2000086"/>
                  </a:cubicBezTo>
                  <a:cubicBezTo>
                    <a:pt x="1480445" y="2014158"/>
                    <a:pt x="1438292" y="2021299"/>
                    <a:pt x="1393143" y="2021509"/>
                  </a:cubicBezTo>
                  <a:cubicBezTo>
                    <a:pt x="1339794" y="2021825"/>
                    <a:pt x="1289441" y="2013002"/>
                    <a:pt x="1242084" y="1995039"/>
                  </a:cubicBezTo>
                  <a:cubicBezTo>
                    <a:pt x="1194728" y="1977076"/>
                    <a:pt x="1152574" y="1948077"/>
                    <a:pt x="1115624" y="1908041"/>
                  </a:cubicBezTo>
                  <a:cubicBezTo>
                    <a:pt x="1091449" y="1925777"/>
                    <a:pt x="1062844" y="1939420"/>
                    <a:pt x="1029813" y="1948971"/>
                  </a:cubicBezTo>
                  <a:cubicBezTo>
                    <a:pt x="996780" y="1958521"/>
                    <a:pt x="953002" y="1963349"/>
                    <a:pt x="898478" y="1963454"/>
                  </a:cubicBezTo>
                  <a:lnTo>
                    <a:pt x="898478" y="1814846"/>
                  </a:lnTo>
                  <a:cubicBezTo>
                    <a:pt x="913899" y="1807484"/>
                    <a:pt x="928530" y="1799491"/>
                    <a:pt x="942371" y="1790867"/>
                  </a:cubicBezTo>
                  <a:cubicBezTo>
                    <a:pt x="956213" y="1782243"/>
                    <a:pt x="967686" y="1771725"/>
                    <a:pt x="976791" y="1759315"/>
                  </a:cubicBezTo>
                  <a:cubicBezTo>
                    <a:pt x="961055" y="1737755"/>
                    <a:pt x="944529" y="1719034"/>
                    <a:pt x="927214" y="1703153"/>
                  </a:cubicBezTo>
                  <a:cubicBezTo>
                    <a:pt x="909899" y="1687272"/>
                    <a:pt x="887689" y="1674862"/>
                    <a:pt x="860584" y="1665923"/>
                  </a:cubicBezTo>
                  <a:cubicBezTo>
                    <a:pt x="837006" y="1665871"/>
                    <a:pt x="816586" y="1662188"/>
                    <a:pt x="799323" y="1654873"/>
                  </a:cubicBezTo>
                  <a:cubicBezTo>
                    <a:pt x="782060" y="1647557"/>
                    <a:pt x="773008" y="1629347"/>
                    <a:pt x="772166" y="1600240"/>
                  </a:cubicBezTo>
                  <a:cubicBezTo>
                    <a:pt x="774166" y="1569289"/>
                    <a:pt x="788481" y="1547954"/>
                    <a:pt x="815112" y="1536235"/>
                  </a:cubicBezTo>
                  <a:cubicBezTo>
                    <a:pt x="841743" y="1524516"/>
                    <a:pt x="868689" y="1518945"/>
                    <a:pt x="895952" y="1519523"/>
                  </a:cubicBezTo>
                  <a:cubicBezTo>
                    <a:pt x="920109" y="1519313"/>
                    <a:pt x="943792" y="1521626"/>
                    <a:pt x="967002" y="1526461"/>
                  </a:cubicBezTo>
                  <a:cubicBezTo>
                    <a:pt x="990212" y="1531297"/>
                    <a:pt x="1012001" y="1539915"/>
                    <a:pt x="1032369" y="1552316"/>
                  </a:cubicBezTo>
                  <a:lnTo>
                    <a:pt x="1032369" y="328136"/>
                  </a:lnTo>
                  <a:cubicBezTo>
                    <a:pt x="1034421" y="295638"/>
                    <a:pt x="1027790" y="262825"/>
                    <a:pt x="1012475" y="229695"/>
                  </a:cubicBezTo>
                  <a:cubicBezTo>
                    <a:pt x="997159" y="196566"/>
                    <a:pt x="960845" y="168801"/>
                    <a:pt x="903530" y="146399"/>
                  </a:cubicBezTo>
                  <a:lnTo>
                    <a:pt x="903530" y="0"/>
                  </a:lnTo>
                  <a:close/>
                  <a:moveTo>
                    <a:pt x="784797" y="0"/>
                  </a:moveTo>
                  <a:lnTo>
                    <a:pt x="784797" y="146389"/>
                  </a:lnTo>
                  <a:cubicBezTo>
                    <a:pt x="727483" y="168787"/>
                    <a:pt x="691168" y="196547"/>
                    <a:pt x="675853" y="229671"/>
                  </a:cubicBezTo>
                  <a:cubicBezTo>
                    <a:pt x="660537" y="262794"/>
                    <a:pt x="653906" y="295603"/>
                    <a:pt x="655959" y="328095"/>
                  </a:cubicBezTo>
                  <a:lnTo>
                    <a:pt x="655959" y="1635373"/>
                  </a:lnTo>
                  <a:cubicBezTo>
                    <a:pt x="653906" y="1667865"/>
                    <a:pt x="660537" y="1700673"/>
                    <a:pt x="675853" y="1733797"/>
                  </a:cubicBezTo>
                  <a:cubicBezTo>
                    <a:pt x="691168" y="1766921"/>
                    <a:pt x="727483" y="1794681"/>
                    <a:pt x="784797" y="1817079"/>
                  </a:cubicBezTo>
                  <a:lnTo>
                    <a:pt x="784797" y="1963454"/>
                  </a:lnTo>
                  <a:cubicBezTo>
                    <a:pt x="606673" y="1945539"/>
                    <a:pt x="459588" y="1890796"/>
                    <a:pt x="343541" y="1799226"/>
                  </a:cubicBezTo>
                  <a:cubicBezTo>
                    <a:pt x="227494" y="1707656"/>
                    <a:pt x="141171" y="1590850"/>
                    <a:pt x="84572" y="1448806"/>
                  </a:cubicBezTo>
                  <a:cubicBezTo>
                    <a:pt x="27973" y="1306762"/>
                    <a:pt x="-217" y="1151071"/>
                    <a:pt x="2" y="981734"/>
                  </a:cubicBezTo>
                  <a:cubicBezTo>
                    <a:pt x="-217" y="812397"/>
                    <a:pt x="27973" y="656706"/>
                    <a:pt x="84572" y="514662"/>
                  </a:cubicBezTo>
                  <a:cubicBezTo>
                    <a:pt x="141171" y="372618"/>
                    <a:pt x="227494" y="255809"/>
                    <a:pt x="343541" y="164237"/>
                  </a:cubicBezTo>
                  <a:cubicBezTo>
                    <a:pt x="459588" y="72666"/>
                    <a:pt x="606673" y="17920"/>
                    <a:pt x="784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4243316" y="2914697"/>
              <a:ext cx="693915" cy="749593"/>
            </a:xfrm>
            <a:custGeom>
              <a:avLst/>
              <a:gdLst/>
              <a:ahLst/>
              <a:cxnLst/>
              <a:rect l="l" t="t" r="r" b="b"/>
              <a:pathLst>
                <a:path w="1822245" h="1966499">
                  <a:moveTo>
                    <a:pt x="441567" y="888242"/>
                  </a:moveTo>
                  <a:lnTo>
                    <a:pt x="512230" y="1014412"/>
                  </a:lnTo>
                  <a:cubicBezTo>
                    <a:pt x="500814" y="1027607"/>
                    <a:pt x="492082" y="1039699"/>
                    <a:pt x="486032" y="1050686"/>
                  </a:cubicBezTo>
                  <a:cubicBezTo>
                    <a:pt x="479982" y="1061673"/>
                    <a:pt x="476931" y="1075657"/>
                    <a:pt x="476879" y="1092637"/>
                  </a:cubicBezTo>
                  <a:cubicBezTo>
                    <a:pt x="476668" y="1108464"/>
                    <a:pt x="477720" y="1121612"/>
                    <a:pt x="480035" y="1132080"/>
                  </a:cubicBezTo>
                  <a:cubicBezTo>
                    <a:pt x="482350" y="1142548"/>
                    <a:pt x="487189" y="1153806"/>
                    <a:pt x="494554" y="1165855"/>
                  </a:cubicBezTo>
                  <a:lnTo>
                    <a:pt x="747063" y="1633060"/>
                  </a:lnTo>
                  <a:cubicBezTo>
                    <a:pt x="773208" y="1683348"/>
                    <a:pt x="797302" y="1712177"/>
                    <a:pt x="819344" y="1719548"/>
                  </a:cubicBezTo>
                  <a:cubicBezTo>
                    <a:pt x="841386" y="1726918"/>
                    <a:pt x="871161" y="1729236"/>
                    <a:pt x="908669" y="1726502"/>
                  </a:cubicBezTo>
                  <a:lnTo>
                    <a:pt x="984421" y="1857583"/>
                  </a:lnTo>
                  <a:cubicBezTo>
                    <a:pt x="847724" y="1931367"/>
                    <a:pt x="719528" y="1967663"/>
                    <a:pt x="599835" y="1966471"/>
                  </a:cubicBezTo>
                  <a:cubicBezTo>
                    <a:pt x="480142" y="1965279"/>
                    <a:pt x="374855" y="1938024"/>
                    <a:pt x="283975" y="1884708"/>
                  </a:cubicBezTo>
                  <a:cubicBezTo>
                    <a:pt x="193094" y="1831392"/>
                    <a:pt x="122525" y="1763439"/>
                    <a:pt x="72266" y="1680849"/>
                  </a:cubicBezTo>
                  <a:cubicBezTo>
                    <a:pt x="22007" y="1598260"/>
                    <a:pt x="-2036" y="1512460"/>
                    <a:pt x="135" y="1423449"/>
                  </a:cubicBezTo>
                  <a:cubicBezTo>
                    <a:pt x="9068" y="1295550"/>
                    <a:pt x="56154" y="1184559"/>
                    <a:pt x="141393" y="1090477"/>
                  </a:cubicBezTo>
                  <a:cubicBezTo>
                    <a:pt x="226631" y="996394"/>
                    <a:pt x="326689" y="928982"/>
                    <a:pt x="441567" y="888242"/>
                  </a:cubicBezTo>
                  <a:close/>
                  <a:moveTo>
                    <a:pt x="1628043" y="716652"/>
                  </a:moveTo>
                  <a:cubicBezTo>
                    <a:pt x="1669835" y="718912"/>
                    <a:pt x="1697766" y="736471"/>
                    <a:pt x="1711837" y="769327"/>
                  </a:cubicBezTo>
                  <a:cubicBezTo>
                    <a:pt x="1725908" y="802184"/>
                    <a:pt x="1732419" y="836776"/>
                    <a:pt x="1731369" y="873102"/>
                  </a:cubicBezTo>
                  <a:cubicBezTo>
                    <a:pt x="1730476" y="950169"/>
                    <a:pt x="1714620" y="1018097"/>
                    <a:pt x="1683801" y="1076885"/>
                  </a:cubicBezTo>
                  <a:cubicBezTo>
                    <a:pt x="1652982" y="1135672"/>
                    <a:pt x="1612555" y="1192267"/>
                    <a:pt x="1562520" y="1246669"/>
                  </a:cubicBezTo>
                  <a:lnTo>
                    <a:pt x="1491735" y="1115348"/>
                  </a:lnTo>
                  <a:cubicBezTo>
                    <a:pt x="1504510" y="1095213"/>
                    <a:pt x="1514435" y="1074290"/>
                    <a:pt x="1521509" y="1052578"/>
                  </a:cubicBezTo>
                  <a:cubicBezTo>
                    <a:pt x="1528583" y="1030867"/>
                    <a:pt x="1532173" y="1008051"/>
                    <a:pt x="1532278" y="984131"/>
                  </a:cubicBezTo>
                  <a:cubicBezTo>
                    <a:pt x="1529850" y="937659"/>
                    <a:pt x="1520136" y="901911"/>
                    <a:pt x="1503138" y="876887"/>
                  </a:cubicBezTo>
                  <a:cubicBezTo>
                    <a:pt x="1486139" y="851863"/>
                    <a:pt x="1476425" y="828732"/>
                    <a:pt x="1473997" y="807494"/>
                  </a:cubicBezTo>
                  <a:cubicBezTo>
                    <a:pt x="1477265" y="776109"/>
                    <a:pt x="1496639" y="753083"/>
                    <a:pt x="1532119" y="738416"/>
                  </a:cubicBezTo>
                  <a:cubicBezTo>
                    <a:pt x="1567599" y="723749"/>
                    <a:pt x="1599573" y="716494"/>
                    <a:pt x="1628043" y="716652"/>
                  </a:cubicBezTo>
                  <a:close/>
                  <a:moveTo>
                    <a:pt x="1173803" y="25241"/>
                  </a:moveTo>
                  <a:cubicBezTo>
                    <a:pt x="1254924" y="38016"/>
                    <a:pt x="1321030" y="76183"/>
                    <a:pt x="1372122" y="139741"/>
                  </a:cubicBezTo>
                  <a:cubicBezTo>
                    <a:pt x="1423214" y="203299"/>
                    <a:pt x="1449571" y="276162"/>
                    <a:pt x="1451191" y="358330"/>
                  </a:cubicBezTo>
                  <a:cubicBezTo>
                    <a:pt x="1450249" y="425410"/>
                    <a:pt x="1432611" y="488705"/>
                    <a:pt x="1398278" y="548215"/>
                  </a:cubicBezTo>
                  <a:cubicBezTo>
                    <a:pt x="1363945" y="607725"/>
                    <a:pt x="1318568" y="654618"/>
                    <a:pt x="1262147" y="688894"/>
                  </a:cubicBezTo>
                  <a:lnTo>
                    <a:pt x="1193906" y="562724"/>
                  </a:lnTo>
                  <a:cubicBezTo>
                    <a:pt x="1227078" y="534810"/>
                    <a:pt x="1252985" y="506106"/>
                    <a:pt x="1271625" y="476614"/>
                  </a:cubicBezTo>
                  <a:cubicBezTo>
                    <a:pt x="1290265" y="447122"/>
                    <a:pt x="1299743" y="410217"/>
                    <a:pt x="1300059" y="365900"/>
                  </a:cubicBezTo>
                  <a:cubicBezTo>
                    <a:pt x="1299532" y="322792"/>
                    <a:pt x="1287948" y="285362"/>
                    <a:pt x="1265306" y="253609"/>
                  </a:cubicBezTo>
                  <a:cubicBezTo>
                    <a:pt x="1242664" y="221856"/>
                    <a:pt x="1212124" y="197043"/>
                    <a:pt x="1173686" y="179169"/>
                  </a:cubicBezTo>
                  <a:close/>
                  <a:moveTo>
                    <a:pt x="969129" y="0"/>
                  </a:moveTo>
                  <a:lnTo>
                    <a:pt x="1059952" y="7572"/>
                  </a:lnTo>
                  <a:lnTo>
                    <a:pt x="1059952" y="179169"/>
                  </a:lnTo>
                  <a:cubicBezTo>
                    <a:pt x="1031990" y="188421"/>
                    <a:pt x="1010336" y="203982"/>
                    <a:pt x="994988" y="225852"/>
                  </a:cubicBezTo>
                  <a:cubicBezTo>
                    <a:pt x="979641" y="247721"/>
                    <a:pt x="971862" y="273375"/>
                    <a:pt x="971652" y="302815"/>
                  </a:cubicBezTo>
                  <a:cubicBezTo>
                    <a:pt x="972177" y="331834"/>
                    <a:pt x="977433" y="359591"/>
                    <a:pt x="987420" y="386087"/>
                  </a:cubicBezTo>
                  <a:cubicBezTo>
                    <a:pt x="997406" y="412583"/>
                    <a:pt x="1008969" y="437817"/>
                    <a:pt x="1022109" y="461789"/>
                  </a:cubicBezTo>
                  <a:lnTo>
                    <a:pt x="1663325" y="1655510"/>
                  </a:lnTo>
                  <a:cubicBezTo>
                    <a:pt x="1677551" y="1683276"/>
                    <a:pt x="1692570" y="1707886"/>
                    <a:pt x="1708380" y="1729341"/>
                  </a:cubicBezTo>
                  <a:cubicBezTo>
                    <a:pt x="1724191" y="1750796"/>
                    <a:pt x="1746157" y="1769096"/>
                    <a:pt x="1774279" y="1784241"/>
                  </a:cubicBezTo>
                  <a:cubicBezTo>
                    <a:pt x="1791737" y="1792286"/>
                    <a:pt x="1804148" y="1800805"/>
                    <a:pt x="1811510" y="1809798"/>
                  </a:cubicBezTo>
                  <a:cubicBezTo>
                    <a:pt x="1818872" y="1818790"/>
                    <a:pt x="1822448" y="1832988"/>
                    <a:pt x="1822237" y="1852392"/>
                  </a:cubicBezTo>
                  <a:cubicBezTo>
                    <a:pt x="1819450" y="1887572"/>
                    <a:pt x="1806724" y="1909343"/>
                    <a:pt x="1784060" y="1917704"/>
                  </a:cubicBezTo>
                  <a:cubicBezTo>
                    <a:pt x="1761395" y="1926065"/>
                    <a:pt x="1745514" y="1929536"/>
                    <a:pt x="1736417" y="1928116"/>
                  </a:cubicBezTo>
                  <a:lnTo>
                    <a:pt x="1140830" y="1928116"/>
                  </a:lnTo>
                  <a:lnTo>
                    <a:pt x="525107" y="822634"/>
                  </a:lnTo>
                  <a:cubicBezTo>
                    <a:pt x="495936" y="771010"/>
                    <a:pt x="473546" y="714023"/>
                    <a:pt x="457936" y="651674"/>
                  </a:cubicBezTo>
                  <a:cubicBezTo>
                    <a:pt x="442326" y="589325"/>
                    <a:pt x="434442" y="528554"/>
                    <a:pt x="434284" y="469359"/>
                  </a:cubicBezTo>
                  <a:cubicBezTo>
                    <a:pt x="436028" y="375386"/>
                    <a:pt x="462814" y="293328"/>
                    <a:pt x="514642" y="223186"/>
                  </a:cubicBezTo>
                  <a:cubicBezTo>
                    <a:pt x="566469" y="153044"/>
                    <a:pt x="632873" y="98462"/>
                    <a:pt x="713854" y="59442"/>
                  </a:cubicBezTo>
                  <a:cubicBezTo>
                    <a:pt x="794834" y="20421"/>
                    <a:pt x="879926" y="608"/>
                    <a:pt x="969129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92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 Std" panose="04020904080802020404" pitchFamily="82" charset="0"/>
                <a:ea typeface="Microsoft JhengHei UI" panose="020B0604030504040204" pitchFamily="34" charset="-120"/>
                <a:cs typeface="+mn-cs"/>
              </a:endParaRPr>
            </a:p>
          </p:txBody>
        </p:sp>
        <p:sp>
          <p:nvSpPr>
            <p:cNvPr id="7" name="文本框 12"/>
            <p:cNvSpPr/>
            <p:nvPr>
              <p:custDataLst>
                <p:tags r:id="rId3"/>
              </p:custDataLst>
            </p:nvPr>
          </p:nvSpPr>
          <p:spPr bwMode="auto">
            <a:xfrm>
              <a:off x="5197647" y="2814645"/>
              <a:ext cx="882876" cy="949696"/>
            </a:xfrm>
            <a:custGeom>
              <a:avLst/>
              <a:gdLst>
                <a:gd name="T0" fmla="*/ 3 w 1753951"/>
                <a:gd name="T1" fmla="*/ 2 h 1888184"/>
                <a:gd name="T2" fmla="*/ 3 w 1753951"/>
                <a:gd name="T3" fmla="*/ 2 h 1888184"/>
                <a:gd name="T4" fmla="*/ 4 w 1753951"/>
                <a:gd name="T5" fmla="*/ 4 h 1888184"/>
                <a:gd name="T6" fmla="*/ 3 w 1753951"/>
                <a:gd name="T7" fmla="*/ 9 h 1888184"/>
                <a:gd name="T8" fmla="*/ 2 w 1753951"/>
                <a:gd name="T9" fmla="*/ 10 h 1888184"/>
                <a:gd name="T10" fmla="*/ 3 w 1753951"/>
                <a:gd name="T11" fmla="*/ 11 h 1888184"/>
                <a:gd name="T12" fmla="*/ 3 w 1753951"/>
                <a:gd name="T13" fmla="*/ 11 h 1888184"/>
                <a:gd name="T14" fmla="*/ 3 w 1753951"/>
                <a:gd name="T15" fmla="*/ 11 h 1888184"/>
                <a:gd name="T16" fmla="*/ 3 w 1753951"/>
                <a:gd name="T17" fmla="*/ 11 h 1888184"/>
                <a:gd name="T18" fmla="*/ 3 w 1753951"/>
                <a:gd name="T19" fmla="*/ 12 h 1888184"/>
                <a:gd name="T20" fmla="*/ 1 w 1753951"/>
                <a:gd name="T21" fmla="*/ 12 h 1888184"/>
                <a:gd name="T22" fmla="*/ 1 w 1753951"/>
                <a:gd name="T23" fmla="*/ 11 h 1888184"/>
                <a:gd name="T24" fmla="*/ 0 w 1753951"/>
                <a:gd name="T25" fmla="*/ 11 h 1888184"/>
                <a:gd name="T26" fmla="*/ 1 w 1753951"/>
                <a:gd name="T27" fmla="*/ 11 h 1888184"/>
                <a:gd name="T28" fmla="*/ 1 w 1753951"/>
                <a:gd name="T29" fmla="*/ 11 h 1888184"/>
                <a:gd name="T30" fmla="*/ 1 w 1753951"/>
                <a:gd name="T31" fmla="*/ 10 h 1888184"/>
                <a:gd name="T32" fmla="*/ 1 w 1753951"/>
                <a:gd name="T33" fmla="*/ 9 h 1888184"/>
                <a:gd name="T34" fmla="*/ 3 w 1753951"/>
                <a:gd name="T35" fmla="*/ 2 h 1888184"/>
                <a:gd name="T36" fmla="*/ 4 w 1753951"/>
                <a:gd name="T37" fmla="*/ 0 h 1888184"/>
                <a:gd name="T38" fmla="*/ 7 w 1753951"/>
                <a:gd name="T39" fmla="*/ 0 h 1888184"/>
                <a:gd name="T40" fmla="*/ 10 w 1753951"/>
                <a:gd name="T41" fmla="*/ 10 h 1888184"/>
                <a:gd name="T42" fmla="*/ 10 w 1753951"/>
                <a:gd name="T43" fmla="*/ 10 h 1888184"/>
                <a:gd name="T44" fmla="*/ 10 w 1753951"/>
                <a:gd name="T45" fmla="*/ 11 h 1888184"/>
                <a:gd name="T46" fmla="*/ 11 w 1753951"/>
                <a:gd name="T47" fmla="*/ 11 h 1888184"/>
                <a:gd name="T48" fmla="*/ 11 w 1753951"/>
                <a:gd name="T49" fmla="*/ 11 h 1888184"/>
                <a:gd name="T50" fmla="*/ 10 w 1753951"/>
                <a:gd name="T51" fmla="*/ 11 h 1888184"/>
                <a:gd name="T52" fmla="*/ 10 w 1753951"/>
                <a:gd name="T53" fmla="*/ 12 h 1888184"/>
                <a:gd name="T54" fmla="*/ 6 w 1753951"/>
                <a:gd name="T55" fmla="*/ 12 h 1888184"/>
                <a:gd name="T56" fmla="*/ 6 w 1753951"/>
                <a:gd name="T57" fmla="*/ 11 h 1888184"/>
                <a:gd name="T58" fmla="*/ 5 w 1753951"/>
                <a:gd name="T59" fmla="*/ 11 h 1888184"/>
                <a:gd name="T60" fmla="*/ 5 w 1753951"/>
                <a:gd name="T61" fmla="*/ 11 h 1888184"/>
                <a:gd name="T62" fmla="*/ 6 w 1753951"/>
                <a:gd name="T63" fmla="*/ 11 h 1888184"/>
                <a:gd name="T64" fmla="*/ 6 w 1753951"/>
                <a:gd name="T65" fmla="*/ 10 h 1888184"/>
                <a:gd name="T66" fmla="*/ 6 w 1753951"/>
                <a:gd name="T67" fmla="*/ 10 h 1888184"/>
                <a:gd name="T68" fmla="*/ 6 w 1753951"/>
                <a:gd name="T69" fmla="*/ 9 h 1888184"/>
                <a:gd name="T70" fmla="*/ 3 w 1753951"/>
                <a:gd name="T71" fmla="*/ 9 h 1888184"/>
                <a:gd name="T72" fmla="*/ 3 w 1753951"/>
                <a:gd name="T73" fmla="*/ 7 h 1888184"/>
                <a:gd name="T74" fmla="*/ 5 w 1753951"/>
                <a:gd name="T75" fmla="*/ 7 h 1888184"/>
                <a:gd name="T76" fmla="*/ 4 w 1753951"/>
                <a:gd name="T77" fmla="*/ 1 h 1888184"/>
                <a:gd name="T78" fmla="*/ 4 w 1753951"/>
                <a:gd name="T79" fmla="*/ 0 h 18881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753951" h="1888184">
                  <a:moveTo>
                    <a:pt x="570348" y="353377"/>
                  </a:moveTo>
                  <a:lnTo>
                    <a:pt x="577919" y="353377"/>
                  </a:lnTo>
                  <a:lnTo>
                    <a:pt x="643336" y="638604"/>
                  </a:lnTo>
                  <a:lnTo>
                    <a:pt x="406069" y="1501539"/>
                  </a:lnTo>
                  <a:cubicBezTo>
                    <a:pt x="386410" y="1576316"/>
                    <a:pt x="384099" y="1629954"/>
                    <a:pt x="399135" y="1662452"/>
                  </a:cubicBezTo>
                  <a:cubicBezTo>
                    <a:pt x="414171" y="1694950"/>
                    <a:pt x="443406" y="1719560"/>
                    <a:pt x="486841" y="1736283"/>
                  </a:cubicBezTo>
                  <a:cubicBezTo>
                    <a:pt x="507665" y="1744328"/>
                    <a:pt x="525334" y="1754109"/>
                    <a:pt x="539847" y="1765625"/>
                  </a:cubicBezTo>
                  <a:cubicBezTo>
                    <a:pt x="554361" y="1777142"/>
                    <a:pt x="561933" y="1795126"/>
                    <a:pt x="562564" y="1819579"/>
                  </a:cubicBezTo>
                  <a:cubicBezTo>
                    <a:pt x="560251" y="1853339"/>
                    <a:pt x="544685" y="1873532"/>
                    <a:pt x="515868" y="1880158"/>
                  </a:cubicBezTo>
                  <a:cubicBezTo>
                    <a:pt x="487051" y="1886783"/>
                    <a:pt x="458865" y="1889307"/>
                    <a:pt x="431310" y="1887730"/>
                  </a:cubicBezTo>
                  <a:lnTo>
                    <a:pt x="141237" y="1887730"/>
                  </a:lnTo>
                  <a:cubicBezTo>
                    <a:pt x="113284" y="1889150"/>
                    <a:pt x="83439" y="1885679"/>
                    <a:pt x="51703" y="1877318"/>
                  </a:cubicBezTo>
                  <a:cubicBezTo>
                    <a:pt x="19967" y="1868957"/>
                    <a:pt x="2732" y="1847186"/>
                    <a:pt x="0" y="1812006"/>
                  </a:cubicBezTo>
                  <a:cubicBezTo>
                    <a:pt x="631" y="1783662"/>
                    <a:pt x="10088" y="1765257"/>
                    <a:pt x="28373" y="1756791"/>
                  </a:cubicBezTo>
                  <a:cubicBezTo>
                    <a:pt x="46659" y="1748325"/>
                    <a:pt x="69988" y="1738123"/>
                    <a:pt x="98361" y="1726186"/>
                  </a:cubicBezTo>
                  <a:cubicBezTo>
                    <a:pt x="125575" y="1714196"/>
                    <a:pt x="154376" y="1688955"/>
                    <a:pt x="184764" y="1650462"/>
                  </a:cubicBezTo>
                  <a:cubicBezTo>
                    <a:pt x="215151" y="1611969"/>
                    <a:pt x="242733" y="1548866"/>
                    <a:pt x="267508" y="1461153"/>
                  </a:cubicBezTo>
                  <a:lnTo>
                    <a:pt x="570348" y="353377"/>
                  </a:lnTo>
                  <a:close/>
                  <a:moveTo>
                    <a:pt x="666053" y="0"/>
                  </a:moveTo>
                  <a:lnTo>
                    <a:pt x="1223885" y="0"/>
                  </a:lnTo>
                  <a:lnTo>
                    <a:pt x="1602504" y="1594931"/>
                  </a:lnTo>
                  <a:cubicBezTo>
                    <a:pt x="1608393" y="1630164"/>
                    <a:pt x="1616176" y="1660033"/>
                    <a:pt x="1625852" y="1684538"/>
                  </a:cubicBezTo>
                  <a:cubicBezTo>
                    <a:pt x="1635528" y="1709043"/>
                    <a:pt x="1657193" y="1728815"/>
                    <a:pt x="1690848" y="1743855"/>
                  </a:cubicBezTo>
                  <a:cubicBezTo>
                    <a:pt x="1708938" y="1750901"/>
                    <a:pt x="1723872" y="1760156"/>
                    <a:pt x="1735651" y="1771620"/>
                  </a:cubicBezTo>
                  <a:cubicBezTo>
                    <a:pt x="1747431" y="1783084"/>
                    <a:pt x="1753531" y="1799911"/>
                    <a:pt x="1753951" y="1822103"/>
                  </a:cubicBezTo>
                  <a:cubicBezTo>
                    <a:pt x="1751164" y="1854653"/>
                    <a:pt x="1734021" y="1874110"/>
                    <a:pt x="1702522" y="1880473"/>
                  </a:cubicBezTo>
                  <a:cubicBezTo>
                    <a:pt x="1671023" y="1886836"/>
                    <a:pt x="1641891" y="1889255"/>
                    <a:pt x="1615124" y="1887730"/>
                  </a:cubicBezTo>
                  <a:lnTo>
                    <a:pt x="986617" y="1887730"/>
                  </a:lnTo>
                  <a:cubicBezTo>
                    <a:pt x="959378" y="1888887"/>
                    <a:pt x="932454" y="1885311"/>
                    <a:pt x="905845" y="1877002"/>
                  </a:cubicBezTo>
                  <a:cubicBezTo>
                    <a:pt x="879237" y="1868694"/>
                    <a:pt x="864933" y="1848711"/>
                    <a:pt x="862935" y="1817054"/>
                  </a:cubicBezTo>
                  <a:cubicBezTo>
                    <a:pt x="862883" y="1797545"/>
                    <a:pt x="866774" y="1782926"/>
                    <a:pt x="874609" y="1773198"/>
                  </a:cubicBezTo>
                  <a:cubicBezTo>
                    <a:pt x="882445" y="1763469"/>
                    <a:pt x="894539" y="1754530"/>
                    <a:pt x="910894" y="1746379"/>
                  </a:cubicBezTo>
                  <a:cubicBezTo>
                    <a:pt x="943234" y="1729552"/>
                    <a:pt x="963111" y="1711462"/>
                    <a:pt x="970526" y="1692110"/>
                  </a:cubicBezTo>
                  <a:cubicBezTo>
                    <a:pt x="977941" y="1672759"/>
                    <a:pt x="975732" y="1639524"/>
                    <a:pt x="963900" y="1592407"/>
                  </a:cubicBezTo>
                  <a:lnTo>
                    <a:pt x="913418" y="1398050"/>
                  </a:lnTo>
                  <a:lnTo>
                    <a:pt x="544895" y="1398050"/>
                  </a:lnTo>
                  <a:lnTo>
                    <a:pt x="580233" y="1251966"/>
                  </a:lnTo>
                  <a:lnTo>
                    <a:pt x="888176" y="1251966"/>
                  </a:lnTo>
                  <a:lnTo>
                    <a:pt x="633240" y="136303"/>
                  </a:lnTo>
                  <a:lnTo>
                    <a:pt x="6660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ctrTitle"/>
          </p:nvPr>
        </p:nvSpPr>
        <p:spPr>
          <a:xfrm>
            <a:off x="503040" y="1484784"/>
            <a:ext cx="8640960" cy="1728193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sz="2700" dirty="0">
                <a:solidFill>
                  <a:srgbClr val="94B6D2">
                    <a:lumMod val="75000"/>
                  </a:srgbClr>
                </a:solidFill>
                <a:cs typeface="Times New Roman" panose="02020603050405020304" pitchFamily="18" charset="0"/>
              </a:rPr>
              <a:t>Subgraph Matching: on Compression and Computation </a:t>
            </a:r>
            <a:br>
              <a:rPr lang="en-US" altLang="zh-CN" dirty="0"/>
            </a:br>
            <a:r>
              <a:rPr lang="en-US" altLang="zh-CN" dirty="0"/>
              <a:t>		</a:t>
            </a:r>
            <a:r>
              <a:rPr lang="en-US" altLang="zh-CN" sz="1600" dirty="0"/>
              <a:t> 				</a:t>
            </a:r>
            <a:r>
              <a:rPr lang="en-US" altLang="zh-CN" dirty="0"/>
              <a:t>			</a:t>
            </a:r>
            <a:br>
              <a:rPr lang="en-US" altLang="zh-CN" dirty="0"/>
            </a:br>
            <a:r>
              <a:rPr lang="en-US" altLang="zh-CN" sz="2400" dirty="0"/>
              <a:t>		  		                                    </a:t>
            </a:r>
            <a:br>
              <a:rPr lang="en-US" altLang="zh-CN" sz="2400" dirty="0"/>
            </a:b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870B6B-AC51-4A8B-88B0-009FFD42FA33}"/>
              </a:ext>
            </a:extLst>
          </p:cNvPr>
          <p:cNvSpPr/>
          <p:nvPr/>
        </p:nvSpPr>
        <p:spPr>
          <a:xfrm>
            <a:off x="-36512" y="6021288"/>
            <a:ext cx="2304256" cy="836712"/>
          </a:xfrm>
          <a:prstGeom prst="rect">
            <a:avLst/>
          </a:prstGeom>
          <a:solidFill>
            <a:srgbClr val="DD8047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11/21/2019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60B335-3417-4F62-9547-98C19B63CD7E}"/>
              </a:ext>
            </a:extLst>
          </p:cNvPr>
          <p:cNvSpPr/>
          <p:nvPr/>
        </p:nvSpPr>
        <p:spPr>
          <a:xfrm>
            <a:off x="2339752" y="6021288"/>
            <a:ext cx="6804248" cy="836712"/>
          </a:xfrm>
          <a:prstGeom prst="rect">
            <a:avLst/>
          </a:prstGeom>
          <a:ln>
            <a:solidFill>
              <a:srgbClr val="94B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Database System Implementation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F4F3E2-1DA6-40F2-92A7-00A45A0F2E6B}"/>
              </a:ext>
            </a:extLst>
          </p:cNvPr>
          <p:cNvSpPr/>
          <p:nvPr/>
        </p:nvSpPr>
        <p:spPr>
          <a:xfrm>
            <a:off x="4068960" y="2564904"/>
            <a:ext cx="4572000" cy="172354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CN" sz="16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Miao </a:t>
            </a:r>
            <a:r>
              <a:rPr lang="en-US" altLang="zh-CN" sz="1600" dirty="0" err="1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Qiao</a:t>
            </a:r>
            <a:r>
              <a:rPr lang="en-US" altLang="zh-CN" sz="16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, Hao Zhang Hong Cheng </a:t>
            </a:r>
          </a:p>
          <a:p>
            <a:pPr algn="r"/>
            <a:r>
              <a:rPr lang="en-US" altLang="zh-CN" sz="16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		  (2017 VLDB )</a:t>
            </a:r>
            <a:br>
              <a:rPr lang="en-US" altLang="zh-CN" sz="16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altLang="zh-CN" sz="28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				</a:t>
            </a:r>
            <a:br>
              <a:rPr lang="en-US" altLang="zh-CN" sz="28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66E194-26E9-4BB0-9DFF-D2388128C891}"/>
              </a:ext>
            </a:extLst>
          </p:cNvPr>
          <p:cNvSpPr/>
          <p:nvPr/>
        </p:nvSpPr>
        <p:spPr>
          <a:xfrm>
            <a:off x="3419872" y="4072520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Reporter</a:t>
            </a:r>
            <a:r>
              <a:rPr lang="zh-CN" altLang="en-US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cs typeface="Ebrima" panose="02000000000000000000" pitchFamily="2" charset="0"/>
              </a:rPr>
              <a:t>：</a:t>
            </a:r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Hui Jiang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9852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39552" y="260648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79ED84"/>
                </a:solidFill>
              </a:rPr>
              <a:t>Background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dirty="0"/>
              <a:t>Vertex</a:t>
            </a:r>
            <a:r>
              <a:rPr lang="en-US" altLang="zh-CN" dirty="0"/>
              <a:t>-cover</a:t>
            </a:r>
            <a:r>
              <a:rPr lang="en-US" dirty="0"/>
              <a:t> based </a:t>
            </a:r>
            <a:r>
              <a:rPr lang="en-US" altLang="zh-CN" dirty="0"/>
              <a:t>C</a:t>
            </a:r>
            <a:r>
              <a:rPr lang="en-US" dirty="0"/>
              <a:t>ompression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dirty="0"/>
              <a:t>Crystal-based Computation </a:t>
            </a:r>
            <a:endParaRPr lang="en-US" sz="32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1316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Subgraph Matching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dirty="0"/>
              <a:t>Given a query </a:t>
            </a: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 and a large data graph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, the problem is  to extract all </a:t>
            </a:r>
            <a:r>
              <a:rPr lang="en-US" altLang="zh-CN" dirty="0">
                <a:solidFill>
                  <a:srgbClr val="0070C0"/>
                </a:solidFill>
              </a:rPr>
              <a:t>subgraph isomorphic embeddings </a:t>
            </a:r>
            <a:r>
              <a:rPr lang="en-US" altLang="zh-CN" dirty="0"/>
              <a:t>of </a:t>
            </a: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 in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.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1D9D599-9207-4809-B744-B28458FA0AEB}"/>
              </a:ext>
            </a:extLst>
          </p:cNvPr>
          <p:cNvSpPr/>
          <p:nvPr/>
        </p:nvSpPr>
        <p:spPr>
          <a:xfrm>
            <a:off x="2611999" y="4012305"/>
            <a:ext cx="3826959" cy="1840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BE01117C-6BCD-4AD5-989E-4A5BBED939E6}"/>
              </a:ext>
            </a:extLst>
          </p:cNvPr>
          <p:cNvSpPr/>
          <p:nvPr/>
        </p:nvSpPr>
        <p:spPr>
          <a:xfrm>
            <a:off x="4909911" y="4316378"/>
            <a:ext cx="533400" cy="297180"/>
          </a:xfrm>
          <a:custGeom>
            <a:avLst/>
            <a:gdLst/>
            <a:ahLst/>
            <a:cxnLst/>
            <a:rect l="l" t="t" r="r" b="b"/>
            <a:pathLst>
              <a:path w="533400" h="297179">
                <a:moveTo>
                  <a:pt x="533399" y="0"/>
                </a:moveTo>
                <a:lnTo>
                  <a:pt x="0" y="296662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79CDBBBE-9A9C-4B5B-99C1-E7FC23420285}"/>
              </a:ext>
            </a:extLst>
          </p:cNvPr>
          <p:cNvSpPr/>
          <p:nvPr/>
        </p:nvSpPr>
        <p:spPr>
          <a:xfrm>
            <a:off x="5471887" y="4321968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0"/>
                </a:moveTo>
                <a:lnTo>
                  <a:pt x="1" y="320329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F2D75AF-018F-4004-95CF-9E075E0CBEA7}"/>
              </a:ext>
            </a:extLst>
          </p:cNvPr>
          <p:cNvSpPr/>
          <p:nvPr/>
        </p:nvSpPr>
        <p:spPr>
          <a:xfrm>
            <a:off x="4862287" y="4919948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0"/>
                </a:moveTo>
                <a:lnTo>
                  <a:pt x="1" y="320329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FDAA2D76-2F0C-449D-9327-5630B84F6302}"/>
              </a:ext>
            </a:extLst>
          </p:cNvPr>
          <p:cNvSpPr/>
          <p:nvPr/>
        </p:nvSpPr>
        <p:spPr>
          <a:xfrm>
            <a:off x="5481411" y="4919948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0"/>
                </a:moveTo>
                <a:lnTo>
                  <a:pt x="1" y="320329"/>
                </a:lnTo>
              </a:path>
            </a:pathLst>
          </a:custGeom>
          <a:ln w="952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97FC0850-C030-441B-8B20-E42E133C2193}"/>
              </a:ext>
            </a:extLst>
          </p:cNvPr>
          <p:cNvSpPr/>
          <p:nvPr/>
        </p:nvSpPr>
        <p:spPr>
          <a:xfrm>
            <a:off x="4862287" y="4919948"/>
            <a:ext cx="609600" cy="320675"/>
          </a:xfrm>
          <a:custGeom>
            <a:avLst/>
            <a:gdLst/>
            <a:ahLst/>
            <a:cxnLst/>
            <a:rect l="l" t="t" r="r" b="b"/>
            <a:pathLst>
              <a:path w="609600" h="320675">
                <a:moveTo>
                  <a:pt x="0" y="0"/>
                </a:moveTo>
                <a:lnTo>
                  <a:pt x="609599" y="320329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CBE71DAB-B14D-46F3-93EA-42DF2C95CD64}"/>
              </a:ext>
            </a:extLst>
          </p:cNvPr>
          <p:cNvSpPr/>
          <p:nvPr/>
        </p:nvSpPr>
        <p:spPr>
          <a:xfrm>
            <a:off x="5481411" y="4905660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0"/>
                </a:moveTo>
                <a:lnTo>
                  <a:pt x="1" y="320329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5B0441F1-0AD7-4F37-88A0-769BCAFF7421}"/>
              </a:ext>
            </a:extLst>
          </p:cNvPr>
          <p:cNvSpPr/>
          <p:nvPr/>
        </p:nvSpPr>
        <p:spPr>
          <a:xfrm>
            <a:off x="5329011" y="4024254"/>
            <a:ext cx="304800" cy="300355"/>
          </a:xfrm>
          <a:custGeom>
            <a:avLst/>
            <a:gdLst/>
            <a:ahLst/>
            <a:cxnLst/>
            <a:rect l="l" t="t" r="r" b="b"/>
            <a:pathLst>
              <a:path w="304800" h="300354">
                <a:moveTo>
                  <a:pt x="0" y="149942"/>
                </a:moveTo>
                <a:lnTo>
                  <a:pt x="7769" y="102549"/>
                </a:lnTo>
                <a:lnTo>
                  <a:pt x="29404" y="61388"/>
                </a:lnTo>
                <a:lnTo>
                  <a:pt x="62394" y="28930"/>
                </a:lnTo>
                <a:lnTo>
                  <a:pt x="104229" y="7644"/>
                </a:lnTo>
                <a:lnTo>
                  <a:pt x="152400" y="0"/>
                </a:lnTo>
                <a:lnTo>
                  <a:pt x="200570" y="7644"/>
                </a:lnTo>
                <a:lnTo>
                  <a:pt x="242405" y="28930"/>
                </a:lnTo>
                <a:lnTo>
                  <a:pt x="275395" y="61388"/>
                </a:lnTo>
                <a:lnTo>
                  <a:pt x="297030" y="102549"/>
                </a:lnTo>
                <a:lnTo>
                  <a:pt x="304799" y="149942"/>
                </a:lnTo>
                <a:lnTo>
                  <a:pt x="297030" y="197336"/>
                </a:lnTo>
                <a:lnTo>
                  <a:pt x="275395" y="238497"/>
                </a:lnTo>
                <a:lnTo>
                  <a:pt x="242405" y="270955"/>
                </a:lnTo>
                <a:lnTo>
                  <a:pt x="200570" y="292241"/>
                </a:lnTo>
                <a:lnTo>
                  <a:pt x="152400" y="299885"/>
                </a:lnTo>
                <a:lnTo>
                  <a:pt x="104229" y="292241"/>
                </a:lnTo>
                <a:lnTo>
                  <a:pt x="62394" y="270955"/>
                </a:lnTo>
                <a:lnTo>
                  <a:pt x="29404" y="238497"/>
                </a:lnTo>
                <a:lnTo>
                  <a:pt x="7769" y="197336"/>
                </a:lnTo>
                <a:lnTo>
                  <a:pt x="0" y="14994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1EE9E817-E2E8-496D-BB58-C228B9EECA5D}"/>
              </a:ext>
            </a:extLst>
          </p:cNvPr>
          <p:cNvSpPr/>
          <p:nvPr/>
        </p:nvSpPr>
        <p:spPr>
          <a:xfrm>
            <a:off x="4728936" y="4624330"/>
            <a:ext cx="304800" cy="300355"/>
          </a:xfrm>
          <a:custGeom>
            <a:avLst/>
            <a:gdLst/>
            <a:ahLst/>
            <a:cxnLst/>
            <a:rect l="l" t="t" r="r" b="b"/>
            <a:pathLst>
              <a:path w="304800" h="300354">
                <a:moveTo>
                  <a:pt x="0" y="149942"/>
                </a:moveTo>
                <a:lnTo>
                  <a:pt x="7769" y="102549"/>
                </a:lnTo>
                <a:lnTo>
                  <a:pt x="29404" y="61388"/>
                </a:lnTo>
                <a:lnTo>
                  <a:pt x="62394" y="28930"/>
                </a:lnTo>
                <a:lnTo>
                  <a:pt x="104229" y="7644"/>
                </a:lnTo>
                <a:lnTo>
                  <a:pt x="152400" y="0"/>
                </a:lnTo>
                <a:lnTo>
                  <a:pt x="200570" y="7644"/>
                </a:lnTo>
                <a:lnTo>
                  <a:pt x="242405" y="28930"/>
                </a:lnTo>
                <a:lnTo>
                  <a:pt x="275395" y="61388"/>
                </a:lnTo>
                <a:lnTo>
                  <a:pt x="297030" y="102549"/>
                </a:lnTo>
                <a:lnTo>
                  <a:pt x="304800" y="149942"/>
                </a:lnTo>
                <a:lnTo>
                  <a:pt x="297030" y="197336"/>
                </a:lnTo>
                <a:lnTo>
                  <a:pt x="275395" y="238497"/>
                </a:lnTo>
                <a:lnTo>
                  <a:pt x="242405" y="270955"/>
                </a:lnTo>
                <a:lnTo>
                  <a:pt x="200570" y="292241"/>
                </a:lnTo>
                <a:lnTo>
                  <a:pt x="152400" y="299885"/>
                </a:lnTo>
                <a:lnTo>
                  <a:pt x="104229" y="292241"/>
                </a:lnTo>
                <a:lnTo>
                  <a:pt x="62394" y="270955"/>
                </a:lnTo>
                <a:lnTo>
                  <a:pt x="29404" y="238497"/>
                </a:lnTo>
                <a:lnTo>
                  <a:pt x="7769" y="197336"/>
                </a:lnTo>
                <a:lnTo>
                  <a:pt x="0" y="14994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C95A71B9-CB5C-4335-9305-A6CD1A472053}"/>
              </a:ext>
            </a:extLst>
          </p:cNvPr>
          <p:cNvSpPr/>
          <p:nvPr/>
        </p:nvSpPr>
        <p:spPr>
          <a:xfrm>
            <a:off x="5329011" y="4614805"/>
            <a:ext cx="304800" cy="300355"/>
          </a:xfrm>
          <a:custGeom>
            <a:avLst/>
            <a:gdLst/>
            <a:ahLst/>
            <a:cxnLst/>
            <a:rect l="l" t="t" r="r" b="b"/>
            <a:pathLst>
              <a:path w="304800" h="300354">
                <a:moveTo>
                  <a:pt x="0" y="149942"/>
                </a:moveTo>
                <a:lnTo>
                  <a:pt x="7769" y="102549"/>
                </a:lnTo>
                <a:lnTo>
                  <a:pt x="29404" y="61388"/>
                </a:lnTo>
                <a:lnTo>
                  <a:pt x="62394" y="28930"/>
                </a:lnTo>
                <a:lnTo>
                  <a:pt x="104229" y="7644"/>
                </a:lnTo>
                <a:lnTo>
                  <a:pt x="152400" y="0"/>
                </a:lnTo>
                <a:lnTo>
                  <a:pt x="200570" y="7644"/>
                </a:lnTo>
                <a:lnTo>
                  <a:pt x="242405" y="28930"/>
                </a:lnTo>
                <a:lnTo>
                  <a:pt x="275395" y="61388"/>
                </a:lnTo>
                <a:lnTo>
                  <a:pt x="297030" y="102549"/>
                </a:lnTo>
                <a:lnTo>
                  <a:pt x="304799" y="149942"/>
                </a:lnTo>
                <a:lnTo>
                  <a:pt x="297030" y="197336"/>
                </a:lnTo>
                <a:lnTo>
                  <a:pt x="275395" y="238497"/>
                </a:lnTo>
                <a:lnTo>
                  <a:pt x="242405" y="270955"/>
                </a:lnTo>
                <a:lnTo>
                  <a:pt x="200570" y="292241"/>
                </a:lnTo>
                <a:lnTo>
                  <a:pt x="152400" y="299885"/>
                </a:lnTo>
                <a:lnTo>
                  <a:pt x="104229" y="292241"/>
                </a:lnTo>
                <a:lnTo>
                  <a:pt x="62394" y="270955"/>
                </a:lnTo>
                <a:lnTo>
                  <a:pt x="29404" y="238497"/>
                </a:lnTo>
                <a:lnTo>
                  <a:pt x="7769" y="197336"/>
                </a:lnTo>
                <a:lnTo>
                  <a:pt x="0" y="14994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FEADC736-5A9F-41B6-BE45-0A661D21D669}"/>
              </a:ext>
            </a:extLst>
          </p:cNvPr>
          <p:cNvSpPr/>
          <p:nvPr/>
        </p:nvSpPr>
        <p:spPr>
          <a:xfrm>
            <a:off x="5319487" y="5231822"/>
            <a:ext cx="304800" cy="300355"/>
          </a:xfrm>
          <a:custGeom>
            <a:avLst/>
            <a:gdLst/>
            <a:ahLst/>
            <a:cxnLst/>
            <a:rect l="l" t="t" r="r" b="b"/>
            <a:pathLst>
              <a:path w="304800" h="300354">
                <a:moveTo>
                  <a:pt x="0" y="149942"/>
                </a:moveTo>
                <a:lnTo>
                  <a:pt x="7769" y="102549"/>
                </a:lnTo>
                <a:lnTo>
                  <a:pt x="29404" y="61388"/>
                </a:lnTo>
                <a:lnTo>
                  <a:pt x="62394" y="28930"/>
                </a:lnTo>
                <a:lnTo>
                  <a:pt x="104229" y="7644"/>
                </a:lnTo>
                <a:lnTo>
                  <a:pt x="152400" y="0"/>
                </a:lnTo>
                <a:lnTo>
                  <a:pt x="200570" y="7644"/>
                </a:lnTo>
                <a:lnTo>
                  <a:pt x="242405" y="28930"/>
                </a:lnTo>
                <a:lnTo>
                  <a:pt x="275395" y="61388"/>
                </a:lnTo>
                <a:lnTo>
                  <a:pt x="297030" y="102549"/>
                </a:lnTo>
                <a:lnTo>
                  <a:pt x="304800" y="149942"/>
                </a:lnTo>
                <a:lnTo>
                  <a:pt x="297030" y="197336"/>
                </a:lnTo>
                <a:lnTo>
                  <a:pt x="275395" y="238496"/>
                </a:lnTo>
                <a:lnTo>
                  <a:pt x="242405" y="270955"/>
                </a:lnTo>
                <a:lnTo>
                  <a:pt x="200570" y="292241"/>
                </a:lnTo>
                <a:lnTo>
                  <a:pt x="152400" y="299885"/>
                </a:lnTo>
                <a:lnTo>
                  <a:pt x="104229" y="292241"/>
                </a:lnTo>
                <a:lnTo>
                  <a:pt x="62394" y="270955"/>
                </a:lnTo>
                <a:lnTo>
                  <a:pt x="29404" y="238496"/>
                </a:lnTo>
                <a:lnTo>
                  <a:pt x="7769" y="197336"/>
                </a:lnTo>
                <a:lnTo>
                  <a:pt x="0" y="14994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C5A9346F-1BC2-4738-9E9A-8E8C0EEF955B}"/>
              </a:ext>
            </a:extLst>
          </p:cNvPr>
          <p:cNvSpPr/>
          <p:nvPr/>
        </p:nvSpPr>
        <p:spPr>
          <a:xfrm>
            <a:off x="4728936" y="5222297"/>
            <a:ext cx="304800" cy="300355"/>
          </a:xfrm>
          <a:custGeom>
            <a:avLst/>
            <a:gdLst/>
            <a:ahLst/>
            <a:cxnLst/>
            <a:rect l="l" t="t" r="r" b="b"/>
            <a:pathLst>
              <a:path w="304800" h="300354">
                <a:moveTo>
                  <a:pt x="0" y="149942"/>
                </a:moveTo>
                <a:lnTo>
                  <a:pt x="7769" y="102549"/>
                </a:lnTo>
                <a:lnTo>
                  <a:pt x="29404" y="61388"/>
                </a:lnTo>
                <a:lnTo>
                  <a:pt x="62394" y="28930"/>
                </a:lnTo>
                <a:lnTo>
                  <a:pt x="104229" y="7644"/>
                </a:lnTo>
                <a:lnTo>
                  <a:pt x="152400" y="0"/>
                </a:lnTo>
                <a:lnTo>
                  <a:pt x="200570" y="7644"/>
                </a:lnTo>
                <a:lnTo>
                  <a:pt x="242405" y="28930"/>
                </a:lnTo>
                <a:lnTo>
                  <a:pt x="275395" y="61388"/>
                </a:lnTo>
                <a:lnTo>
                  <a:pt x="297030" y="102549"/>
                </a:lnTo>
                <a:lnTo>
                  <a:pt x="304800" y="149942"/>
                </a:lnTo>
                <a:lnTo>
                  <a:pt x="297030" y="197336"/>
                </a:lnTo>
                <a:lnTo>
                  <a:pt x="275395" y="238497"/>
                </a:lnTo>
                <a:lnTo>
                  <a:pt x="242405" y="270955"/>
                </a:lnTo>
                <a:lnTo>
                  <a:pt x="200570" y="292241"/>
                </a:lnTo>
                <a:lnTo>
                  <a:pt x="152400" y="299885"/>
                </a:lnTo>
                <a:lnTo>
                  <a:pt x="104229" y="292241"/>
                </a:lnTo>
                <a:lnTo>
                  <a:pt x="62394" y="270955"/>
                </a:lnTo>
                <a:lnTo>
                  <a:pt x="29404" y="238497"/>
                </a:lnTo>
                <a:lnTo>
                  <a:pt x="7769" y="197336"/>
                </a:lnTo>
                <a:lnTo>
                  <a:pt x="0" y="14994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FCF03BD8-1DEF-487B-8075-F5DE561CFFD7}"/>
              </a:ext>
            </a:extLst>
          </p:cNvPr>
          <p:cNvSpPr/>
          <p:nvPr/>
        </p:nvSpPr>
        <p:spPr>
          <a:xfrm>
            <a:off x="2555778" y="4006181"/>
            <a:ext cx="1428751" cy="1943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02724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60648"/>
            <a:ext cx="8153400" cy="990600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120</a:t>
            </a:fld>
            <a:endParaRPr lang="zh-CN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307A3-B47B-FD4B-97BB-A7D994AD32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7DD39-3FD2-8946-8173-F84C5337F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43" y="1614008"/>
            <a:ext cx="8295922" cy="419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354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121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16659-0FBF-BE41-B9BD-59E945320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58" y="116632"/>
            <a:ext cx="6358084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001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775" y="284147"/>
            <a:ext cx="8153400" cy="990600"/>
          </a:xfrm>
        </p:spPr>
        <p:txBody>
          <a:bodyPr>
            <a:normAutofit/>
          </a:bodyPr>
          <a:lstStyle/>
          <a:p>
            <a:r>
              <a:rPr lang="en-US" dirty="0"/>
              <a:t>Vertex</a:t>
            </a:r>
            <a:r>
              <a:rPr lang="en-US" altLang="zh-CN" dirty="0"/>
              <a:t>-cover</a:t>
            </a:r>
            <a:r>
              <a:rPr lang="en-US" dirty="0"/>
              <a:t> based Compression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122</a:t>
            </a:fld>
            <a:endParaRPr lang="zh-CN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071D0E-D71A-6D40-BF01-B50F08C9B43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2752725" y="3658394"/>
            <a:ext cx="3873500" cy="520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156E5-1793-7143-9341-94CCDA175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08" y="1737959"/>
            <a:ext cx="8533456" cy="29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70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6" y="295474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VCBC</a:t>
            </a:r>
          </a:p>
        </p:txBody>
      </p:sp>
      <p:sp>
        <p:nvSpPr>
          <p:cNvPr id="37" name="灯片编号占位符 2">
            <a:extLst>
              <a:ext uri="{FF2B5EF4-FFF2-40B4-BE49-F238E27FC236}">
                <a16:creationId xmlns:a16="http://schemas.microsoft.com/office/drawing/2014/main" id="{D9E2D0F0-168B-4C30-B503-3829AAD2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123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B25-C208-AD4D-99B4-E615BF72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651000"/>
            <a:ext cx="5148436" cy="2498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AC9F8-A87E-2E49-88E3-810464EE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773" y="1844824"/>
            <a:ext cx="1750587" cy="305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CBDA5-A9DC-DD4D-8408-910B8A3D7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73" y="2276872"/>
            <a:ext cx="1862217" cy="354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7C8C0-020E-B146-BB91-826D01DFC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406" y="6109716"/>
            <a:ext cx="5452559" cy="275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17804-4FB1-E74F-AC15-3B04E784C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965" y="6093317"/>
            <a:ext cx="365757" cy="308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2C0A7-C189-E242-8AED-3E2C3027A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406" y="5877272"/>
            <a:ext cx="3526780" cy="2154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5094C-CC0C-5143-A452-C58C61E1E5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046" y="4096037"/>
            <a:ext cx="7323277" cy="15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097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39552" y="260648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Background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sz="2800" b="1" dirty="0">
                <a:solidFill>
                  <a:srgbClr val="79ED84"/>
                </a:solidFill>
              </a:rPr>
              <a:t>Vertex-cover based </a:t>
            </a:r>
            <a:r>
              <a:rPr lang="en-US" altLang="zh-CN" sz="2800" b="1" dirty="0">
                <a:solidFill>
                  <a:srgbClr val="79ED84"/>
                </a:solidFill>
              </a:rPr>
              <a:t>C</a:t>
            </a:r>
            <a:r>
              <a:rPr lang="en-US" sz="2800" b="1" dirty="0">
                <a:solidFill>
                  <a:srgbClr val="79ED84"/>
                </a:solidFill>
              </a:rPr>
              <a:t>ompression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Crystal-based Computation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922446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Compression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AAD73060-E7AA-40EE-A456-2CA5ECCE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125</a:t>
            </a:fld>
            <a:endParaRPr lang="zh-CN" alt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4941E-C436-B447-9FDC-1575A1CF2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47" y="1628801"/>
            <a:ext cx="6490773" cy="49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805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6" y="295474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VCBC</a:t>
            </a:r>
          </a:p>
        </p:txBody>
      </p:sp>
      <p:sp>
        <p:nvSpPr>
          <p:cNvPr id="37" name="灯片编号占位符 2">
            <a:extLst>
              <a:ext uri="{FF2B5EF4-FFF2-40B4-BE49-F238E27FC236}">
                <a16:creationId xmlns:a16="http://schemas.microsoft.com/office/drawing/2014/main" id="{D9E2D0F0-168B-4C30-B503-3829AAD2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126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B25-C208-AD4D-99B4-E615BF72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651000"/>
            <a:ext cx="5148436" cy="2498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AC9F8-A87E-2E49-88E3-810464EE6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773" y="1844824"/>
            <a:ext cx="1750587" cy="305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CBDA5-A9DC-DD4D-8408-910B8A3D7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773" y="2276872"/>
            <a:ext cx="1862217" cy="354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7C8C0-020E-B146-BB91-826D01DFC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406" y="6109716"/>
            <a:ext cx="5452559" cy="275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17804-4FB1-E74F-AC15-3B04E784C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965" y="6093317"/>
            <a:ext cx="365757" cy="308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2C0A7-C189-E242-8AED-3E2C3027A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406" y="5877272"/>
            <a:ext cx="3526780" cy="2154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5094C-CC0C-5143-A452-C58C61E1E5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046" y="4096037"/>
            <a:ext cx="7323277" cy="15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834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728134"/>
            <a:ext cx="8153400" cy="990600"/>
          </a:xfrm>
        </p:spPr>
        <p:txBody>
          <a:bodyPr>
            <a:noAutofit/>
          </a:bodyPr>
          <a:lstStyle/>
          <a:p>
            <a:br>
              <a:rPr lang="en-US" dirty="0"/>
            </a:br>
            <a:r>
              <a:rPr lang="en-US" dirty="0"/>
              <a:t>Decompression </a:t>
            </a:r>
            <a:br>
              <a:rPr lang="en-US" dirty="0"/>
            </a:b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127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C5A38-6A9E-254F-A384-5FF5D693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0" y="1718734"/>
            <a:ext cx="8087746" cy="46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408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1560" y="278160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Background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dirty="0"/>
              <a:t>Vertex</a:t>
            </a:r>
            <a:r>
              <a:rPr lang="en-US" altLang="zh-CN" dirty="0"/>
              <a:t>-cover</a:t>
            </a:r>
            <a:r>
              <a:rPr lang="en-US" dirty="0"/>
              <a:t> based Compression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sz="2800" b="1" dirty="0">
                <a:solidFill>
                  <a:srgbClr val="79ED84"/>
                </a:solidFill>
              </a:rPr>
              <a:t>Crystal-based Computation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858103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927" y="260648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Crystal-based Computation Framework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129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794C5-5468-DC46-9FFC-C06B5B15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700808"/>
            <a:ext cx="7703768" cy="496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7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Subgraph Matching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dirty="0"/>
              <a:t>Given a query </a:t>
            </a: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 and a large data graph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, the problem is  to extract all </a:t>
            </a:r>
            <a:r>
              <a:rPr lang="en-US" altLang="zh-CN" dirty="0">
                <a:solidFill>
                  <a:srgbClr val="0070C0"/>
                </a:solidFill>
              </a:rPr>
              <a:t>subgraph isomorphic embeddings </a:t>
            </a:r>
            <a:r>
              <a:rPr lang="en-US" altLang="zh-CN" dirty="0"/>
              <a:t>of </a:t>
            </a: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 in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.</a:t>
            </a:r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68EF3DA6-598B-40BF-A09A-8E5C2611692F}"/>
              </a:ext>
            </a:extLst>
          </p:cNvPr>
          <p:cNvSpPr/>
          <p:nvPr/>
        </p:nvSpPr>
        <p:spPr>
          <a:xfrm>
            <a:off x="2611999" y="4108629"/>
            <a:ext cx="3826959" cy="1840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5">
            <a:extLst>
              <a:ext uri="{FF2B5EF4-FFF2-40B4-BE49-F238E27FC236}">
                <a16:creationId xmlns:a16="http://schemas.microsoft.com/office/drawing/2014/main" id="{264592B5-525F-475D-A36D-0C56D7EB68F1}"/>
              </a:ext>
            </a:extLst>
          </p:cNvPr>
          <p:cNvSpPr/>
          <p:nvPr/>
        </p:nvSpPr>
        <p:spPr>
          <a:xfrm>
            <a:off x="4904057" y="4391125"/>
            <a:ext cx="533400" cy="280035"/>
          </a:xfrm>
          <a:custGeom>
            <a:avLst/>
            <a:gdLst/>
            <a:ahLst/>
            <a:cxnLst/>
            <a:rect l="l" t="t" r="r" b="b"/>
            <a:pathLst>
              <a:path w="533400" h="280035">
                <a:moveTo>
                  <a:pt x="533399" y="0"/>
                </a:moveTo>
                <a:lnTo>
                  <a:pt x="0" y="279469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7D07CC75-ECA3-454E-A24A-B14588E41E5E}"/>
              </a:ext>
            </a:extLst>
          </p:cNvPr>
          <p:cNvSpPr/>
          <p:nvPr/>
        </p:nvSpPr>
        <p:spPr>
          <a:xfrm>
            <a:off x="5466032" y="439740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1" y="301764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D4D9E65B-5EF4-496E-9FDF-6FA7C53B447F}"/>
              </a:ext>
            </a:extLst>
          </p:cNvPr>
          <p:cNvSpPr/>
          <p:nvPr/>
        </p:nvSpPr>
        <p:spPr>
          <a:xfrm>
            <a:off x="4856431" y="4995378"/>
            <a:ext cx="1219200" cy="311785"/>
          </a:xfrm>
          <a:custGeom>
            <a:avLst/>
            <a:gdLst/>
            <a:ahLst/>
            <a:cxnLst/>
            <a:rect l="l" t="t" r="r" b="b"/>
            <a:pathLst>
              <a:path w="1219200" h="311785">
                <a:moveTo>
                  <a:pt x="0" y="0"/>
                </a:moveTo>
                <a:lnTo>
                  <a:pt x="1219199" y="311289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C9E1FC87-5B8F-4CA4-9A98-A4FE7FFE3A66}"/>
              </a:ext>
            </a:extLst>
          </p:cNvPr>
          <p:cNvSpPr/>
          <p:nvPr/>
        </p:nvSpPr>
        <p:spPr>
          <a:xfrm>
            <a:off x="5475557" y="4995375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1" y="301764"/>
                </a:lnTo>
              </a:path>
            </a:pathLst>
          </a:custGeom>
          <a:ln w="952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9">
            <a:extLst>
              <a:ext uri="{FF2B5EF4-FFF2-40B4-BE49-F238E27FC236}">
                <a16:creationId xmlns:a16="http://schemas.microsoft.com/office/drawing/2014/main" id="{8165EBDC-92B6-4B0B-9E14-3957C59A3337}"/>
              </a:ext>
            </a:extLst>
          </p:cNvPr>
          <p:cNvSpPr/>
          <p:nvPr/>
        </p:nvSpPr>
        <p:spPr>
          <a:xfrm>
            <a:off x="4856431" y="4995375"/>
            <a:ext cx="609600" cy="302260"/>
          </a:xfrm>
          <a:custGeom>
            <a:avLst/>
            <a:gdLst/>
            <a:ahLst/>
            <a:cxnLst/>
            <a:rect l="l" t="t" r="r" b="b"/>
            <a:pathLst>
              <a:path w="609600" h="302260">
                <a:moveTo>
                  <a:pt x="0" y="0"/>
                </a:moveTo>
                <a:lnTo>
                  <a:pt x="609599" y="301764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737C15D1-ECCB-4B41-9A78-F0AD51FF8B08}"/>
              </a:ext>
            </a:extLst>
          </p:cNvPr>
          <p:cNvSpPr/>
          <p:nvPr/>
        </p:nvSpPr>
        <p:spPr>
          <a:xfrm>
            <a:off x="5475557" y="4981089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1" y="301764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1">
            <a:extLst>
              <a:ext uri="{FF2B5EF4-FFF2-40B4-BE49-F238E27FC236}">
                <a16:creationId xmlns:a16="http://schemas.microsoft.com/office/drawing/2014/main" id="{56A97871-90AA-496A-A5DF-DA3F6AEAF8F6}"/>
              </a:ext>
            </a:extLst>
          </p:cNvPr>
          <p:cNvSpPr/>
          <p:nvPr/>
        </p:nvSpPr>
        <p:spPr>
          <a:xfrm>
            <a:off x="5323157" y="4090300"/>
            <a:ext cx="304800" cy="282575"/>
          </a:xfrm>
          <a:custGeom>
            <a:avLst/>
            <a:gdLst/>
            <a:ahLst/>
            <a:cxnLst/>
            <a:rect l="l" t="t" r="r" b="b"/>
            <a:pathLst>
              <a:path w="304800" h="282575">
                <a:moveTo>
                  <a:pt x="0" y="141252"/>
                </a:moveTo>
                <a:lnTo>
                  <a:pt x="7769" y="96606"/>
                </a:lnTo>
                <a:lnTo>
                  <a:pt x="29404" y="57830"/>
                </a:lnTo>
                <a:lnTo>
                  <a:pt x="62394" y="27253"/>
                </a:lnTo>
                <a:lnTo>
                  <a:pt x="104229" y="7201"/>
                </a:lnTo>
                <a:lnTo>
                  <a:pt x="152399" y="0"/>
                </a:lnTo>
                <a:lnTo>
                  <a:pt x="200569" y="7201"/>
                </a:lnTo>
                <a:lnTo>
                  <a:pt x="242405" y="27253"/>
                </a:lnTo>
                <a:lnTo>
                  <a:pt x="275395" y="57830"/>
                </a:lnTo>
                <a:lnTo>
                  <a:pt x="297030" y="96606"/>
                </a:lnTo>
                <a:lnTo>
                  <a:pt x="304799" y="141252"/>
                </a:lnTo>
                <a:lnTo>
                  <a:pt x="297030" y="185899"/>
                </a:lnTo>
                <a:lnTo>
                  <a:pt x="275395" y="224675"/>
                </a:lnTo>
                <a:lnTo>
                  <a:pt x="242405" y="255252"/>
                </a:lnTo>
                <a:lnTo>
                  <a:pt x="200569" y="275304"/>
                </a:lnTo>
                <a:lnTo>
                  <a:pt x="152399" y="282505"/>
                </a:lnTo>
                <a:lnTo>
                  <a:pt x="104229" y="275304"/>
                </a:lnTo>
                <a:lnTo>
                  <a:pt x="62394" y="255252"/>
                </a:lnTo>
                <a:lnTo>
                  <a:pt x="29404" y="224675"/>
                </a:lnTo>
                <a:lnTo>
                  <a:pt x="7769" y="185899"/>
                </a:lnTo>
                <a:lnTo>
                  <a:pt x="0" y="14125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A73312BD-CE03-4ACA-982E-B2241FDCF055}"/>
              </a:ext>
            </a:extLst>
          </p:cNvPr>
          <p:cNvSpPr/>
          <p:nvPr/>
        </p:nvSpPr>
        <p:spPr>
          <a:xfrm>
            <a:off x="4723081" y="4699176"/>
            <a:ext cx="304800" cy="282575"/>
          </a:xfrm>
          <a:custGeom>
            <a:avLst/>
            <a:gdLst/>
            <a:ahLst/>
            <a:cxnLst/>
            <a:rect l="l" t="t" r="r" b="b"/>
            <a:pathLst>
              <a:path w="304800" h="282575">
                <a:moveTo>
                  <a:pt x="0" y="141252"/>
                </a:moveTo>
                <a:lnTo>
                  <a:pt x="7769" y="96606"/>
                </a:lnTo>
                <a:lnTo>
                  <a:pt x="29404" y="57830"/>
                </a:lnTo>
                <a:lnTo>
                  <a:pt x="62394" y="27253"/>
                </a:lnTo>
                <a:lnTo>
                  <a:pt x="104229" y="7201"/>
                </a:lnTo>
                <a:lnTo>
                  <a:pt x="152399" y="0"/>
                </a:lnTo>
                <a:lnTo>
                  <a:pt x="200570" y="7201"/>
                </a:lnTo>
                <a:lnTo>
                  <a:pt x="242405" y="27253"/>
                </a:lnTo>
                <a:lnTo>
                  <a:pt x="275395" y="57830"/>
                </a:lnTo>
                <a:lnTo>
                  <a:pt x="297030" y="96606"/>
                </a:lnTo>
                <a:lnTo>
                  <a:pt x="304799" y="141252"/>
                </a:lnTo>
                <a:lnTo>
                  <a:pt x="297030" y="185899"/>
                </a:lnTo>
                <a:lnTo>
                  <a:pt x="275395" y="224675"/>
                </a:lnTo>
                <a:lnTo>
                  <a:pt x="242405" y="255252"/>
                </a:lnTo>
                <a:lnTo>
                  <a:pt x="200570" y="275304"/>
                </a:lnTo>
                <a:lnTo>
                  <a:pt x="152399" y="282505"/>
                </a:lnTo>
                <a:lnTo>
                  <a:pt x="104229" y="275304"/>
                </a:lnTo>
                <a:lnTo>
                  <a:pt x="62394" y="255252"/>
                </a:lnTo>
                <a:lnTo>
                  <a:pt x="29404" y="224675"/>
                </a:lnTo>
                <a:lnTo>
                  <a:pt x="7769" y="185899"/>
                </a:lnTo>
                <a:lnTo>
                  <a:pt x="0" y="14125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3">
            <a:extLst>
              <a:ext uri="{FF2B5EF4-FFF2-40B4-BE49-F238E27FC236}">
                <a16:creationId xmlns:a16="http://schemas.microsoft.com/office/drawing/2014/main" id="{92977A17-B0F6-4CCB-B3CA-B34494A3FDBF}"/>
              </a:ext>
            </a:extLst>
          </p:cNvPr>
          <p:cNvSpPr/>
          <p:nvPr/>
        </p:nvSpPr>
        <p:spPr>
          <a:xfrm>
            <a:off x="5323157" y="4689651"/>
            <a:ext cx="304800" cy="282575"/>
          </a:xfrm>
          <a:custGeom>
            <a:avLst/>
            <a:gdLst/>
            <a:ahLst/>
            <a:cxnLst/>
            <a:rect l="l" t="t" r="r" b="b"/>
            <a:pathLst>
              <a:path w="304800" h="282575">
                <a:moveTo>
                  <a:pt x="0" y="141252"/>
                </a:moveTo>
                <a:lnTo>
                  <a:pt x="7769" y="96606"/>
                </a:lnTo>
                <a:lnTo>
                  <a:pt x="29404" y="57830"/>
                </a:lnTo>
                <a:lnTo>
                  <a:pt x="62394" y="27253"/>
                </a:lnTo>
                <a:lnTo>
                  <a:pt x="104229" y="7201"/>
                </a:lnTo>
                <a:lnTo>
                  <a:pt x="152399" y="0"/>
                </a:lnTo>
                <a:lnTo>
                  <a:pt x="200569" y="7201"/>
                </a:lnTo>
                <a:lnTo>
                  <a:pt x="242405" y="27253"/>
                </a:lnTo>
                <a:lnTo>
                  <a:pt x="275395" y="57830"/>
                </a:lnTo>
                <a:lnTo>
                  <a:pt x="297030" y="96606"/>
                </a:lnTo>
                <a:lnTo>
                  <a:pt x="304799" y="141252"/>
                </a:lnTo>
                <a:lnTo>
                  <a:pt x="297030" y="185899"/>
                </a:lnTo>
                <a:lnTo>
                  <a:pt x="275395" y="224675"/>
                </a:lnTo>
                <a:lnTo>
                  <a:pt x="242405" y="255252"/>
                </a:lnTo>
                <a:lnTo>
                  <a:pt x="200569" y="275304"/>
                </a:lnTo>
                <a:lnTo>
                  <a:pt x="152399" y="282505"/>
                </a:lnTo>
                <a:lnTo>
                  <a:pt x="104229" y="275304"/>
                </a:lnTo>
                <a:lnTo>
                  <a:pt x="62394" y="255252"/>
                </a:lnTo>
                <a:lnTo>
                  <a:pt x="29404" y="224675"/>
                </a:lnTo>
                <a:lnTo>
                  <a:pt x="7769" y="185899"/>
                </a:lnTo>
                <a:lnTo>
                  <a:pt x="0" y="14125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4">
            <a:extLst>
              <a:ext uri="{FF2B5EF4-FFF2-40B4-BE49-F238E27FC236}">
                <a16:creationId xmlns:a16="http://schemas.microsoft.com/office/drawing/2014/main" id="{85AEBBFD-9FB7-4530-8CC9-51F9F4D426EB}"/>
              </a:ext>
            </a:extLst>
          </p:cNvPr>
          <p:cNvSpPr/>
          <p:nvPr/>
        </p:nvSpPr>
        <p:spPr>
          <a:xfrm>
            <a:off x="5322419" y="5306668"/>
            <a:ext cx="304800" cy="282575"/>
          </a:xfrm>
          <a:custGeom>
            <a:avLst/>
            <a:gdLst/>
            <a:ahLst/>
            <a:cxnLst/>
            <a:rect l="l" t="t" r="r" b="b"/>
            <a:pathLst>
              <a:path w="304800" h="282575">
                <a:moveTo>
                  <a:pt x="0" y="141252"/>
                </a:moveTo>
                <a:lnTo>
                  <a:pt x="7769" y="96606"/>
                </a:lnTo>
                <a:lnTo>
                  <a:pt x="29404" y="57830"/>
                </a:lnTo>
                <a:lnTo>
                  <a:pt x="62394" y="27253"/>
                </a:lnTo>
                <a:lnTo>
                  <a:pt x="104229" y="7201"/>
                </a:lnTo>
                <a:lnTo>
                  <a:pt x="152400" y="0"/>
                </a:lnTo>
                <a:lnTo>
                  <a:pt x="200570" y="7201"/>
                </a:lnTo>
                <a:lnTo>
                  <a:pt x="242405" y="27253"/>
                </a:lnTo>
                <a:lnTo>
                  <a:pt x="275395" y="57830"/>
                </a:lnTo>
                <a:lnTo>
                  <a:pt x="297030" y="96606"/>
                </a:lnTo>
                <a:lnTo>
                  <a:pt x="304800" y="141252"/>
                </a:lnTo>
                <a:lnTo>
                  <a:pt x="297030" y="185899"/>
                </a:lnTo>
                <a:lnTo>
                  <a:pt x="275395" y="224675"/>
                </a:lnTo>
                <a:lnTo>
                  <a:pt x="242405" y="255252"/>
                </a:lnTo>
                <a:lnTo>
                  <a:pt x="200570" y="275304"/>
                </a:lnTo>
                <a:lnTo>
                  <a:pt x="152400" y="282505"/>
                </a:lnTo>
                <a:lnTo>
                  <a:pt x="104229" y="275304"/>
                </a:lnTo>
                <a:lnTo>
                  <a:pt x="62394" y="255252"/>
                </a:lnTo>
                <a:lnTo>
                  <a:pt x="29404" y="224675"/>
                </a:lnTo>
                <a:lnTo>
                  <a:pt x="7769" y="185899"/>
                </a:lnTo>
                <a:lnTo>
                  <a:pt x="0" y="14125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5">
            <a:extLst>
              <a:ext uri="{FF2B5EF4-FFF2-40B4-BE49-F238E27FC236}">
                <a16:creationId xmlns:a16="http://schemas.microsoft.com/office/drawing/2014/main" id="{DAF7DD52-E532-4463-8A5D-59B2AB6BB0C4}"/>
              </a:ext>
            </a:extLst>
          </p:cNvPr>
          <p:cNvSpPr/>
          <p:nvPr/>
        </p:nvSpPr>
        <p:spPr>
          <a:xfrm>
            <a:off x="5923231" y="5306668"/>
            <a:ext cx="304800" cy="282575"/>
          </a:xfrm>
          <a:custGeom>
            <a:avLst/>
            <a:gdLst/>
            <a:ahLst/>
            <a:cxnLst/>
            <a:rect l="l" t="t" r="r" b="b"/>
            <a:pathLst>
              <a:path w="304800" h="282575">
                <a:moveTo>
                  <a:pt x="0" y="141252"/>
                </a:moveTo>
                <a:lnTo>
                  <a:pt x="7769" y="96606"/>
                </a:lnTo>
                <a:lnTo>
                  <a:pt x="29404" y="57830"/>
                </a:lnTo>
                <a:lnTo>
                  <a:pt x="62394" y="27253"/>
                </a:lnTo>
                <a:lnTo>
                  <a:pt x="104229" y="7201"/>
                </a:lnTo>
                <a:lnTo>
                  <a:pt x="152400" y="0"/>
                </a:lnTo>
                <a:lnTo>
                  <a:pt x="200570" y="7201"/>
                </a:lnTo>
                <a:lnTo>
                  <a:pt x="242405" y="27253"/>
                </a:lnTo>
                <a:lnTo>
                  <a:pt x="275395" y="57830"/>
                </a:lnTo>
                <a:lnTo>
                  <a:pt x="297030" y="96606"/>
                </a:lnTo>
                <a:lnTo>
                  <a:pt x="304800" y="141252"/>
                </a:lnTo>
                <a:lnTo>
                  <a:pt x="297030" y="185899"/>
                </a:lnTo>
                <a:lnTo>
                  <a:pt x="275395" y="224675"/>
                </a:lnTo>
                <a:lnTo>
                  <a:pt x="242405" y="255252"/>
                </a:lnTo>
                <a:lnTo>
                  <a:pt x="200570" y="275304"/>
                </a:lnTo>
                <a:lnTo>
                  <a:pt x="152400" y="282505"/>
                </a:lnTo>
                <a:lnTo>
                  <a:pt x="104229" y="275304"/>
                </a:lnTo>
                <a:lnTo>
                  <a:pt x="62394" y="255252"/>
                </a:lnTo>
                <a:lnTo>
                  <a:pt x="29404" y="224675"/>
                </a:lnTo>
                <a:lnTo>
                  <a:pt x="7769" y="185899"/>
                </a:lnTo>
                <a:lnTo>
                  <a:pt x="0" y="14125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6">
            <a:extLst>
              <a:ext uri="{FF2B5EF4-FFF2-40B4-BE49-F238E27FC236}">
                <a16:creationId xmlns:a16="http://schemas.microsoft.com/office/drawing/2014/main" id="{CFA7A397-90B9-403B-B418-9A326635A667}"/>
              </a:ext>
            </a:extLst>
          </p:cNvPr>
          <p:cNvSpPr/>
          <p:nvPr/>
        </p:nvSpPr>
        <p:spPr>
          <a:xfrm>
            <a:off x="2555778" y="4006181"/>
            <a:ext cx="1428751" cy="1943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61246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78160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Crystal-based Computation Framework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130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36F1E-DAFC-B641-BA48-6DF76FCA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726884"/>
            <a:ext cx="8135816" cy="461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316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260648"/>
            <a:ext cx="8153400" cy="990600"/>
          </a:xfrm>
        </p:spPr>
        <p:txBody>
          <a:bodyPr/>
          <a:lstStyle/>
          <a:p>
            <a:r>
              <a:rPr lang="en-US" altLang="zh-CN" dirty="0"/>
              <a:t>Crystal-based Computation Framework</a:t>
            </a: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3B89D1-8BB1-0740-B14E-5A818E0FF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507058"/>
            <a:ext cx="7127704" cy="1990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BC6984-60FD-5749-BFB4-D098E810D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5949280"/>
            <a:ext cx="5471520" cy="5338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03D753-899A-EC4E-A06B-D1F38F35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3443128"/>
            <a:ext cx="5904656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108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851" y="260648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Crystal-based Computation Framework</a:t>
            </a: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4" y="4466104"/>
            <a:ext cx="2409703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7" y="4264936"/>
            <a:ext cx="2518498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90" marR="5080" indent="-288925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0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19097A66-7296-45DC-98ED-325DE0B5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132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4FB45-74F1-2F4A-B034-2879C076A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0" y="1717968"/>
            <a:ext cx="7478824" cy="498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339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259" y="260648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Crystal-based Computation Framework</a:t>
            </a: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4" y="4466104"/>
            <a:ext cx="2409703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7" y="4264936"/>
            <a:ext cx="2518498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90" marR="5080" indent="-288925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0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1AA2C915-979D-4193-8ABB-9101A972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133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BF9D3-2280-3C4C-AA5C-1C638D824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63" y="1679678"/>
            <a:ext cx="8468002" cy="51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696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259" y="260648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Crystal-based Computation Framework</a:t>
            </a: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4" y="4466104"/>
            <a:ext cx="2409703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7" y="4264936"/>
            <a:ext cx="2518498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90" marR="5080" indent="-288925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0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1AA2C915-979D-4193-8ABB-9101A972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134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B826F-270A-9F47-A264-2D08C2FE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3" y="1844825"/>
            <a:ext cx="874991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6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259" y="260648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Crystal-based Computation Framework</a:t>
            </a: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4" y="4466104"/>
            <a:ext cx="2409703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7" y="4264936"/>
            <a:ext cx="2518498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90" marR="5080" indent="-288925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0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1AA2C915-979D-4193-8ABB-9101A972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135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6CD29-3883-A946-ADCB-D29A6585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6" y="1659313"/>
            <a:ext cx="8492139" cy="3040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6A4BDA-C84F-D742-AD26-FF829AAF8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59" y="4692481"/>
            <a:ext cx="6192688" cy="213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319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260648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Background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dirty="0"/>
              <a:t>Vertex</a:t>
            </a:r>
            <a:r>
              <a:rPr lang="en-US" altLang="zh-CN" dirty="0"/>
              <a:t>-cover</a:t>
            </a:r>
            <a:r>
              <a:rPr lang="en-US" dirty="0"/>
              <a:t> based Compression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Crystal-based Computation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3200" b="1" dirty="0">
                <a:solidFill>
                  <a:srgbClr val="79ED84"/>
                </a:solidFill>
              </a:rPr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623692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560" y="548680"/>
            <a:ext cx="5150856" cy="596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0240" marR="5080" indent="-638175">
              <a:lnSpc>
                <a:spcPts val="4770"/>
              </a:lnSpc>
              <a:spcBef>
                <a:spcPts val="484"/>
              </a:spcBef>
            </a:pPr>
            <a:r>
              <a:rPr lang="en-US" altLang="zh-CN" sz="3600" dirty="0"/>
              <a:t>Experimental</a:t>
            </a:r>
            <a:r>
              <a:rPr lang="en-US" altLang="zh-CN" sz="3600" spc="-25" dirty="0"/>
              <a:t> </a:t>
            </a:r>
            <a:r>
              <a:rPr lang="en-US" altLang="zh-CN" sz="3600" dirty="0"/>
              <a:t>Environment</a:t>
            </a:r>
            <a:endParaRPr lang="en-US" altLang="zh-CN" sz="3600" dirty="0">
              <a:cs typeface="Calibri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69D1E13-AB90-45D6-B246-4123C64D53FA}"/>
              </a:ext>
            </a:extLst>
          </p:cNvPr>
          <p:cNvSpPr/>
          <p:nvPr/>
        </p:nvSpPr>
        <p:spPr>
          <a:xfrm>
            <a:off x="470605" y="1556792"/>
            <a:ext cx="846043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Experiments were deployed on an instance of</a:t>
            </a:r>
            <a:r>
              <a:rPr lang="zh-CN" alt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MapReduce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Apache Hadoop version 2.6.0(a cluster with 1 master node and 20 slave nodes. Each node was equipped with 12 cores each of 2.6GHz, and 4 hard drives each of 2 terabytes.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 underlying </a:t>
            </a:r>
            <a:r>
              <a:rPr lang="en-US" sz="2400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hadoop</a:t>
            </a: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distributed file system (HDFS) had available space of 125 terabytes with a default replication factor of 3.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 system was configured to assign each core with one mapper and one reducer and 4 gigabyte memory space unless otherwise specified. </a:t>
            </a: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8478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272" y="620688"/>
            <a:ext cx="10767480" cy="596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0240" marR="5080" indent="-638175">
              <a:lnSpc>
                <a:spcPts val="4770"/>
              </a:lnSpc>
              <a:spcBef>
                <a:spcPts val="484"/>
              </a:spcBef>
            </a:pPr>
            <a:r>
              <a:rPr lang="en-US" altLang="zh-CN" sz="3600" dirty="0"/>
              <a:t>Experiment</a:t>
            </a:r>
            <a:endParaRPr lang="en-US" altLang="zh-CN" sz="3600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19177-A59A-9641-AF7C-1946ED8AD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16832"/>
            <a:ext cx="870262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01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7213-514C-3A4A-960B-B03AAA79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60648"/>
            <a:ext cx="8153400" cy="990600"/>
          </a:xfrm>
        </p:spPr>
        <p:txBody>
          <a:bodyPr/>
          <a:lstStyle/>
          <a:p>
            <a:r>
              <a:rPr lang="en-US" altLang="zh-CN" dirty="0"/>
              <a:t>Experiment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768D4F-7F55-2E45-8F72-06B8F966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139</a:t>
            </a:fld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22F0F-B88D-684A-ADAE-C2A4E0D4A80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483768" y="3789040"/>
            <a:ext cx="6117800" cy="2592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67C2D-107E-1E48-BADC-385369305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28800"/>
            <a:ext cx="3672408" cy="241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7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Subgraph Matching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dirty="0"/>
              <a:t>Given a query </a:t>
            </a: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 and a large data graph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, the problem is  to extract all </a:t>
            </a:r>
            <a:r>
              <a:rPr lang="en-US" altLang="zh-CN" dirty="0">
                <a:solidFill>
                  <a:srgbClr val="0070C0"/>
                </a:solidFill>
              </a:rPr>
              <a:t>subgraph isomorphic embeddings </a:t>
            </a:r>
            <a:r>
              <a:rPr lang="en-US" altLang="zh-CN" dirty="0"/>
              <a:t>of </a:t>
            </a:r>
            <a:r>
              <a:rPr lang="en-US" altLang="zh-CN" dirty="0">
                <a:solidFill>
                  <a:srgbClr val="FF0000"/>
                </a:solidFill>
              </a:rPr>
              <a:t>q</a:t>
            </a:r>
            <a:r>
              <a:rPr lang="en-US" altLang="zh-CN" dirty="0"/>
              <a:t> in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.</a:t>
            </a: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1F230F4D-C173-4BB1-AA4D-220895C1541A}"/>
              </a:ext>
            </a:extLst>
          </p:cNvPr>
          <p:cNvSpPr/>
          <p:nvPr/>
        </p:nvSpPr>
        <p:spPr>
          <a:xfrm>
            <a:off x="2617252" y="4077075"/>
            <a:ext cx="3826959" cy="1840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5">
            <a:extLst>
              <a:ext uri="{FF2B5EF4-FFF2-40B4-BE49-F238E27FC236}">
                <a16:creationId xmlns:a16="http://schemas.microsoft.com/office/drawing/2014/main" id="{94CAA11F-4DE6-4D23-9358-CEB8423633D8}"/>
              </a:ext>
            </a:extLst>
          </p:cNvPr>
          <p:cNvSpPr/>
          <p:nvPr/>
        </p:nvSpPr>
        <p:spPr>
          <a:xfrm>
            <a:off x="5445634" y="4389770"/>
            <a:ext cx="638175" cy="308611"/>
          </a:xfrm>
          <a:custGeom>
            <a:avLst/>
            <a:gdLst/>
            <a:ahLst/>
            <a:cxnLst/>
            <a:rect l="l" t="t" r="r" b="b"/>
            <a:pathLst>
              <a:path w="638175" h="308610">
                <a:moveTo>
                  <a:pt x="0" y="0"/>
                </a:moveTo>
                <a:lnTo>
                  <a:pt x="638174" y="308044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52BB9430-DF7B-4DDC-8A9E-00C3E180B4CF}"/>
              </a:ext>
            </a:extLst>
          </p:cNvPr>
          <p:cNvSpPr/>
          <p:nvPr/>
        </p:nvSpPr>
        <p:spPr>
          <a:xfrm>
            <a:off x="5474205" y="4396043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1" y="301764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7">
            <a:extLst>
              <a:ext uri="{FF2B5EF4-FFF2-40B4-BE49-F238E27FC236}">
                <a16:creationId xmlns:a16="http://schemas.microsoft.com/office/drawing/2014/main" id="{15070375-DC2A-4DD9-ACD0-9E8438F49F1B}"/>
              </a:ext>
            </a:extLst>
          </p:cNvPr>
          <p:cNvSpPr/>
          <p:nvPr/>
        </p:nvSpPr>
        <p:spPr>
          <a:xfrm>
            <a:off x="6083805" y="4977627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1" y="301764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D35BC6E5-37DF-4571-80D9-8BA824520C7E}"/>
              </a:ext>
            </a:extLst>
          </p:cNvPr>
          <p:cNvSpPr/>
          <p:nvPr/>
        </p:nvSpPr>
        <p:spPr>
          <a:xfrm>
            <a:off x="5483731" y="4994023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1" y="301764"/>
                </a:lnTo>
              </a:path>
            </a:pathLst>
          </a:custGeom>
          <a:ln w="9524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D14E4220-4551-4EE7-9D00-F6F94EBE25FB}"/>
              </a:ext>
            </a:extLst>
          </p:cNvPr>
          <p:cNvSpPr/>
          <p:nvPr/>
        </p:nvSpPr>
        <p:spPr>
          <a:xfrm>
            <a:off x="5474207" y="4980322"/>
            <a:ext cx="609600" cy="315595"/>
          </a:xfrm>
          <a:custGeom>
            <a:avLst/>
            <a:gdLst/>
            <a:ahLst/>
            <a:cxnLst/>
            <a:rect l="l" t="t" r="r" b="b"/>
            <a:pathLst>
              <a:path w="609600" h="315595">
                <a:moveTo>
                  <a:pt x="609599" y="0"/>
                </a:moveTo>
                <a:lnTo>
                  <a:pt x="0" y="315468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C6220429-79DB-42F4-AE8B-6AF3AD41C9A9}"/>
              </a:ext>
            </a:extLst>
          </p:cNvPr>
          <p:cNvSpPr/>
          <p:nvPr/>
        </p:nvSpPr>
        <p:spPr>
          <a:xfrm>
            <a:off x="5483731" y="4979735"/>
            <a:ext cx="0" cy="302260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1" y="301764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1">
            <a:extLst>
              <a:ext uri="{FF2B5EF4-FFF2-40B4-BE49-F238E27FC236}">
                <a16:creationId xmlns:a16="http://schemas.microsoft.com/office/drawing/2014/main" id="{F8730F2D-6F65-4D2A-AE0B-9913D72E3B74}"/>
              </a:ext>
            </a:extLst>
          </p:cNvPr>
          <p:cNvSpPr/>
          <p:nvPr/>
        </p:nvSpPr>
        <p:spPr>
          <a:xfrm>
            <a:off x="5331331" y="4088947"/>
            <a:ext cx="304800" cy="282575"/>
          </a:xfrm>
          <a:custGeom>
            <a:avLst/>
            <a:gdLst/>
            <a:ahLst/>
            <a:cxnLst/>
            <a:rect l="l" t="t" r="r" b="b"/>
            <a:pathLst>
              <a:path w="304800" h="282575">
                <a:moveTo>
                  <a:pt x="0" y="141252"/>
                </a:moveTo>
                <a:lnTo>
                  <a:pt x="7769" y="96605"/>
                </a:lnTo>
                <a:lnTo>
                  <a:pt x="29404" y="57830"/>
                </a:lnTo>
                <a:lnTo>
                  <a:pt x="62394" y="27253"/>
                </a:lnTo>
                <a:lnTo>
                  <a:pt x="104229" y="7201"/>
                </a:lnTo>
                <a:lnTo>
                  <a:pt x="152400" y="0"/>
                </a:lnTo>
                <a:lnTo>
                  <a:pt x="200570" y="7201"/>
                </a:lnTo>
                <a:lnTo>
                  <a:pt x="242405" y="27253"/>
                </a:lnTo>
                <a:lnTo>
                  <a:pt x="275395" y="57830"/>
                </a:lnTo>
                <a:lnTo>
                  <a:pt x="297030" y="96605"/>
                </a:lnTo>
                <a:lnTo>
                  <a:pt x="304800" y="141252"/>
                </a:lnTo>
                <a:lnTo>
                  <a:pt x="297030" y="185899"/>
                </a:lnTo>
                <a:lnTo>
                  <a:pt x="275395" y="224674"/>
                </a:lnTo>
                <a:lnTo>
                  <a:pt x="242405" y="255252"/>
                </a:lnTo>
                <a:lnTo>
                  <a:pt x="200570" y="275304"/>
                </a:lnTo>
                <a:lnTo>
                  <a:pt x="152400" y="282505"/>
                </a:lnTo>
                <a:lnTo>
                  <a:pt x="104229" y="275304"/>
                </a:lnTo>
                <a:lnTo>
                  <a:pt x="62394" y="255252"/>
                </a:lnTo>
                <a:lnTo>
                  <a:pt x="29404" y="224674"/>
                </a:lnTo>
                <a:lnTo>
                  <a:pt x="7769" y="185899"/>
                </a:lnTo>
                <a:lnTo>
                  <a:pt x="0" y="14125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2">
            <a:extLst>
              <a:ext uri="{FF2B5EF4-FFF2-40B4-BE49-F238E27FC236}">
                <a16:creationId xmlns:a16="http://schemas.microsoft.com/office/drawing/2014/main" id="{D91CFEA3-9BD3-4B27-8895-C9BAF5E91C5D}"/>
              </a:ext>
            </a:extLst>
          </p:cNvPr>
          <p:cNvSpPr/>
          <p:nvPr/>
        </p:nvSpPr>
        <p:spPr>
          <a:xfrm>
            <a:off x="5931405" y="4697811"/>
            <a:ext cx="304800" cy="282575"/>
          </a:xfrm>
          <a:custGeom>
            <a:avLst/>
            <a:gdLst/>
            <a:ahLst/>
            <a:cxnLst/>
            <a:rect l="l" t="t" r="r" b="b"/>
            <a:pathLst>
              <a:path w="304800" h="282575">
                <a:moveTo>
                  <a:pt x="0" y="141252"/>
                </a:moveTo>
                <a:lnTo>
                  <a:pt x="7769" y="96606"/>
                </a:lnTo>
                <a:lnTo>
                  <a:pt x="29404" y="57830"/>
                </a:lnTo>
                <a:lnTo>
                  <a:pt x="62394" y="27253"/>
                </a:lnTo>
                <a:lnTo>
                  <a:pt x="104229" y="7201"/>
                </a:lnTo>
                <a:lnTo>
                  <a:pt x="152400" y="0"/>
                </a:lnTo>
                <a:lnTo>
                  <a:pt x="200570" y="7201"/>
                </a:lnTo>
                <a:lnTo>
                  <a:pt x="242405" y="27253"/>
                </a:lnTo>
                <a:lnTo>
                  <a:pt x="275395" y="57830"/>
                </a:lnTo>
                <a:lnTo>
                  <a:pt x="297030" y="96606"/>
                </a:lnTo>
                <a:lnTo>
                  <a:pt x="304799" y="141252"/>
                </a:lnTo>
                <a:lnTo>
                  <a:pt x="297030" y="185899"/>
                </a:lnTo>
                <a:lnTo>
                  <a:pt x="275395" y="224675"/>
                </a:lnTo>
                <a:lnTo>
                  <a:pt x="242405" y="255252"/>
                </a:lnTo>
                <a:lnTo>
                  <a:pt x="200570" y="275304"/>
                </a:lnTo>
                <a:lnTo>
                  <a:pt x="152400" y="282505"/>
                </a:lnTo>
                <a:lnTo>
                  <a:pt x="104229" y="275304"/>
                </a:lnTo>
                <a:lnTo>
                  <a:pt x="62394" y="255252"/>
                </a:lnTo>
                <a:lnTo>
                  <a:pt x="29404" y="224675"/>
                </a:lnTo>
                <a:lnTo>
                  <a:pt x="7769" y="185899"/>
                </a:lnTo>
                <a:lnTo>
                  <a:pt x="0" y="14125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3">
            <a:extLst>
              <a:ext uri="{FF2B5EF4-FFF2-40B4-BE49-F238E27FC236}">
                <a16:creationId xmlns:a16="http://schemas.microsoft.com/office/drawing/2014/main" id="{4870A8C8-F962-4EC3-8073-C43B9032A0E6}"/>
              </a:ext>
            </a:extLst>
          </p:cNvPr>
          <p:cNvSpPr/>
          <p:nvPr/>
        </p:nvSpPr>
        <p:spPr>
          <a:xfrm>
            <a:off x="5331331" y="4688287"/>
            <a:ext cx="304800" cy="282575"/>
          </a:xfrm>
          <a:custGeom>
            <a:avLst/>
            <a:gdLst/>
            <a:ahLst/>
            <a:cxnLst/>
            <a:rect l="l" t="t" r="r" b="b"/>
            <a:pathLst>
              <a:path w="304800" h="282575">
                <a:moveTo>
                  <a:pt x="0" y="141252"/>
                </a:moveTo>
                <a:lnTo>
                  <a:pt x="7769" y="96605"/>
                </a:lnTo>
                <a:lnTo>
                  <a:pt x="29404" y="57830"/>
                </a:lnTo>
                <a:lnTo>
                  <a:pt x="62394" y="27253"/>
                </a:lnTo>
                <a:lnTo>
                  <a:pt x="104229" y="7201"/>
                </a:lnTo>
                <a:lnTo>
                  <a:pt x="152400" y="0"/>
                </a:lnTo>
                <a:lnTo>
                  <a:pt x="200570" y="7201"/>
                </a:lnTo>
                <a:lnTo>
                  <a:pt x="242405" y="27253"/>
                </a:lnTo>
                <a:lnTo>
                  <a:pt x="275395" y="57830"/>
                </a:lnTo>
                <a:lnTo>
                  <a:pt x="297030" y="96605"/>
                </a:lnTo>
                <a:lnTo>
                  <a:pt x="304800" y="141252"/>
                </a:lnTo>
                <a:lnTo>
                  <a:pt x="297030" y="185899"/>
                </a:lnTo>
                <a:lnTo>
                  <a:pt x="275395" y="224674"/>
                </a:lnTo>
                <a:lnTo>
                  <a:pt x="242405" y="255252"/>
                </a:lnTo>
                <a:lnTo>
                  <a:pt x="200570" y="275304"/>
                </a:lnTo>
                <a:lnTo>
                  <a:pt x="152400" y="282505"/>
                </a:lnTo>
                <a:lnTo>
                  <a:pt x="104229" y="275304"/>
                </a:lnTo>
                <a:lnTo>
                  <a:pt x="62394" y="255252"/>
                </a:lnTo>
                <a:lnTo>
                  <a:pt x="29404" y="224674"/>
                </a:lnTo>
                <a:lnTo>
                  <a:pt x="7769" y="185899"/>
                </a:lnTo>
                <a:lnTo>
                  <a:pt x="0" y="14125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04FDC344-5B20-4386-8876-884EED29E714}"/>
              </a:ext>
            </a:extLst>
          </p:cNvPr>
          <p:cNvSpPr/>
          <p:nvPr/>
        </p:nvSpPr>
        <p:spPr>
          <a:xfrm>
            <a:off x="5321819" y="5305315"/>
            <a:ext cx="304800" cy="282575"/>
          </a:xfrm>
          <a:custGeom>
            <a:avLst/>
            <a:gdLst/>
            <a:ahLst/>
            <a:cxnLst/>
            <a:rect l="l" t="t" r="r" b="b"/>
            <a:pathLst>
              <a:path w="304800" h="282575">
                <a:moveTo>
                  <a:pt x="0" y="141252"/>
                </a:moveTo>
                <a:lnTo>
                  <a:pt x="7769" y="96606"/>
                </a:lnTo>
                <a:lnTo>
                  <a:pt x="29404" y="57830"/>
                </a:lnTo>
                <a:lnTo>
                  <a:pt x="62394" y="27253"/>
                </a:lnTo>
                <a:lnTo>
                  <a:pt x="104229" y="7201"/>
                </a:lnTo>
                <a:lnTo>
                  <a:pt x="152400" y="0"/>
                </a:lnTo>
                <a:lnTo>
                  <a:pt x="200570" y="7201"/>
                </a:lnTo>
                <a:lnTo>
                  <a:pt x="242405" y="27253"/>
                </a:lnTo>
                <a:lnTo>
                  <a:pt x="275395" y="57830"/>
                </a:lnTo>
                <a:lnTo>
                  <a:pt x="297030" y="96606"/>
                </a:lnTo>
                <a:lnTo>
                  <a:pt x="304799" y="141252"/>
                </a:lnTo>
                <a:lnTo>
                  <a:pt x="297030" y="185899"/>
                </a:lnTo>
                <a:lnTo>
                  <a:pt x="275395" y="224675"/>
                </a:lnTo>
                <a:lnTo>
                  <a:pt x="242405" y="255252"/>
                </a:lnTo>
                <a:lnTo>
                  <a:pt x="200570" y="275304"/>
                </a:lnTo>
                <a:lnTo>
                  <a:pt x="152400" y="282505"/>
                </a:lnTo>
                <a:lnTo>
                  <a:pt x="104229" y="275304"/>
                </a:lnTo>
                <a:lnTo>
                  <a:pt x="62394" y="255252"/>
                </a:lnTo>
                <a:lnTo>
                  <a:pt x="29404" y="224675"/>
                </a:lnTo>
                <a:lnTo>
                  <a:pt x="7769" y="185899"/>
                </a:lnTo>
                <a:lnTo>
                  <a:pt x="0" y="14125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5">
            <a:extLst>
              <a:ext uri="{FF2B5EF4-FFF2-40B4-BE49-F238E27FC236}">
                <a16:creationId xmlns:a16="http://schemas.microsoft.com/office/drawing/2014/main" id="{E0E67640-7C5C-4E06-AAF6-1BCA40FF2696}"/>
              </a:ext>
            </a:extLst>
          </p:cNvPr>
          <p:cNvSpPr/>
          <p:nvPr/>
        </p:nvSpPr>
        <p:spPr>
          <a:xfrm>
            <a:off x="5940943" y="5305315"/>
            <a:ext cx="304800" cy="282575"/>
          </a:xfrm>
          <a:custGeom>
            <a:avLst/>
            <a:gdLst/>
            <a:ahLst/>
            <a:cxnLst/>
            <a:rect l="l" t="t" r="r" b="b"/>
            <a:pathLst>
              <a:path w="304800" h="282575">
                <a:moveTo>
                  <a:pt x="0" y="141252"/>
                </a:moveTo>
                <a:lnTo>
                  <a:pt x="7769" y="96606"/>
                </a:lnTo>
                <a:lnTo>
                  <a:pt x="29404" y="57830"/>
                </a:lnTo>
                <a:lnTo>
                  <a:pt x="62394" y="27253"/>
                </a:lnTo>
                <a:lnTo>
                  <a:pt x="104229" y="7201"/>
                </a:lnTo>
                <a:lnTo>
                  <a:pt x="152400" y="0"/>
                </a:lnTo>
                <a:lnTo>
                  <a:pt x="200570" y="7201"/>
                </a:lnTo>
                <a:lnTo>
                  <a:pt x="242405" y="27253"/>
                </a:lnTo>
                <a:lnTo>
                  <a:pt x="275395" y="57830"/>
                </a:lnTo>
                <a:lnTo>
                  <a:pt x="297030" y="96606"/>
                </a:lnTo>
                <a:lnTo>
                  <a:pt x="304799" y="141252"/>
                </a:lnTo>
                <a:lnTo>
                  <a:pt x="297030" y="185899"/>
                </a:lnTo>
                <a:lnTo>
                  <a:pt x="275395" y="224675"/>
                </a:lnTo>
                <a:lnTo>
                  <a:pt x="242405" y="255252"/>
                </a:lnTo>
                <a:lnTo>
                  <a:pt x="200570" y="275304"/>
                </a:lnTo>
                <a:lnTo>
                  <a:pt x="152400" y="282505"/>
                </a:lnTo>
                <a:lnTo>
                  <a:pt x="104229" y="275304"/>
                </a:lnTo>
                <a:lnTo>
                  <a:pt x="62394" y="255252"/>
                </a:lnTo>
                <a:lnTo>
                  <a:pt x="29404" y="224675"/>
                </a:lnTo>
                <a:lnTo>
                  <a:pt x="7769" y="185899"/>
                </a:lnTo>
                <a:lnTo>
                  <a:pt x="0" y="141252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3334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560" y="620688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0240" marR="5080" indent="-638175">
              <a:lnSpc>
                <a:spcPts val="4770"/>
              </a:lnSpc>
              <a:spcBef>
                <a:spcPts val="484"/>
              </a:spcBef>
            </a:pPr>
            <a:r>
              <a:rPr lang="en-US" altLang="zh-CN" sz="3600" dirty="0"/>
              <a:t>Experiment</a:t>
            </a:r>
            <a:endParaRPr lang="en-US" altLang="zh-CN" sz="3600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85E57-CB98-C64C-AE39-61B9235A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404664"/>
            <a:ext cx="5671671" cy="3101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AA76A-0587-B746-A935-CAFA8D7C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72" y="3684204"/>
            <a:ext cx="6565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338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5AD4F-0AC3-8141-9351-F88DDFEE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56" y="332656"/>
            <a:ext cx="8153400" cy="990600"/>
          </a:xfrm>
        </p:spPr>
        <p:txBody>
          <a:bodyPr/>
          <a:lstStyle/>
          <a:p>
            <a:r>
              <a:rPr lang="en-US" altLang="zh-CN" dirty="0"/>
              <a:t>Experiment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2382B-D2BD-E647-887C-C54F14D7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141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1CD45C-D115-F846-9589-10067BD45C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83CD34-14F0-8B44-90FD-78003271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" y="1690664"/>
            <a:ext cx="8761893" cy="48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894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272" y="692696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0240" marR="5080" indent="-638175">
              <a:lnSpc>
                <a:spcPts val="4770"/>
              </a:lnSpc>
              <a:spcBef>
                <a:spcPts val="484"/>
              </a:spcBef>
            </a:pPr>
            <a:r>
              <a:rPr lang="en-US" altLang="zh-CN" sz="3600" dirty="0"/>
              <a:t>Experiment</a:t>
            </a:r>
            <a:endParaRPr lang="en-US" altLang="zh-CN" sz="3600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17F4A-01B8-524E-8AA1-A28FDB12E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10" y="1614291"/>
            <a:ext cx="8388046" cy="1850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5BCCC3-ED8B-284B-959B-50E4739DB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10" y="3537473"/>
            <a:ext cx="8244030" cy="1033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B32E1B-ADC1-CE4F-B9A8-48183658F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91" y="4725144"/>
            <a:ext cx="8471965" cy="720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FA7AAC-734A-594E-A659-51AE1F235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91" y="5433633"/>
            <a:ext cx="8471965" cy="7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594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280" y="692696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0240" marR="5080" indent="-638175">
              <a:lnSpc>
                <a:spcPts val="4770"/>
              </a:lnSpc>
              <a:spcBef>
                <a:spcPts val="484"/>
              </a:spcBef>
            </a:pPr>
            <a:r>
              <a:rPr lang="en-US" altLang="zh-CN" sz="3600" dirty="0"/>
              <a:t>Experiment</a:t>
            </a:r>
            <a:endParaRPr lang="en-US" altLang="zh-CN" sz="3600" dirty="0">
              <a:cs typeface="Calibri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55F6A27C-5741-42DA-960B-599AB416AC47}"/>
              </a:ext>
            </a:extLst>
          </p:cNvPr>
          <p:cNvSpPr txBox="1">
            <a:spLocks/>
          </p:cNvSpPr>
          <p:nvPr/>
        </p:nvSpPr>
        <p:spPr>
          <a:xfrm>
            <a:off x="11075416" y="6454537"/>
            <a:ext cx="212725" cy="18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310"/>
                </a:lnSpc>
              </a:pPr>
              <a:t>143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05742-C98F-9344-856D-41C321DA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4" y="1700808"/>
            <a:ext cx="897330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324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280" y="692696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0240" marR="5080" indent="-638175">
              <a:lnSpc>
                <a:spcPts val="4770"/>
              </a:lnSpc>
              <a:spcBef>
                <a:spcPts val="484"/>
              </a:spcBef>
            </a:pPr>
            <a:r>
              <a:rPr lang="en-US" altLang="zh-CN" sz="3600" dirty="0"/>
              <a:t>Experiment</a:t>
            </a:r>
            <a:endParaRPr lang="en-US" altLang="zh-CN" sz="3600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3D335-A63C-7D43-B86E-A74EB636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28800"/>
            <a:ext cx="8208912" cy="478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0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560" y="451457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0240" marR="5080" indent="-638175">
              <a:lnSpc>
                <a:spcPts val="4770"/>
              </a:lnSpc>
              <a:spcBef>
                <a:spcPts val="484"/>
              </a:spcBef>
            </a:pPr>
            <a:r>
              <a:rPr lang="en-US" altLang="zh-CN" sz="3600" dirty="0"/>
              <a:t>Reducing Redundant</a:t>
            </a:r>
            <a:r>
              <a:rPr lang="en-US" altLang="zh-CN" sz="3600" spc="-10" dirty="0"/>
              <a:t> </a:t>
            </a:r>
            <a:r>
              <a:rPr lang="en-US" altLang="zh-CN" sz="3600" dirty="0"/>
              <a:t>Computation</a:t>
            </a:r>
            <a:endParaRPr lang="en-US" altLang="zh-CN" sz="3600" dirty="0">
              <a:cs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CD6E85AA-4F30-4B50-B448-FC9B1D2503BC}"/>
              </a:ext>
            </a:extLst>
          </p:cNvPr>
          <p:cNvSpPr txBox="1">
            <a:spLocks/>
          </p:cNvSpPr>
          <p:nvPr/>
        </p:nvSpPr>
        <p:spPr>
          <a:xfrm>
            <a:off x="11075416" y="6454537"/>
            <a:ext cx="212725" cy="18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ts val="1310"/>
              </a:lnSpc>
            </a:pPr>
            <a:fld id="{81D60167-4931-47E6-BA6A-407CBD079E47}" type="slidenum">
              <a:rPr lang="en-US" altLang="zh-CN" smtClean="0"/>
              <a:pPr marL="25400">
                <a:lnSpc>
                  <a:spcPts val="1310"/>
                </a:lnSpc>
              </a:pPr>
              <a:t>145</a:t>
            </a:fld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E3919-1D95-A34E-A5AE-02148441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44"/>
            <a:ext cx="9144000" cy="65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571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39552" y="260648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Background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dirty="0"/>
              <a:t>Vertex</a:t>
            </a:r>
            <a:r>
              <a:rPr lang="en-US" altLang="zh-CN" dirty="0"/>
              <a:t>-cover</a:t>
            </a:r>
            <a:r>
              <a:rPr lang="en-US" dirty="0"/>
              <a:t> based Compression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Crystal-based Computation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3200" b="1" dirty="0">
                <a:solidFill>
                  <a:srgbClr val="79ED84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100228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056" y="332656"/>
            <a:ext cx="8153400" cy="990600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028384" y="6381328"/>
            <a:ext cx="720080" cy="2444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1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D3E4F7-A091-42AC-825C-7093DCF883DD}" type="slidenum">
              <a:rPr lang="en-US" altLang="zh-CN" smtClean="0"/>
              <a:pPr/>
              <a:t>147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This paper proposes two techniques for subgraph matching. A vertex-cover based compression (VCBC) provides a storage solution to subgraph matching;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 crystal-based framework (CBF) facilitates an efficient subgraph matching computation.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VCBC is based on an insight in the structure of I. CBF benefits from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100" dirty="0"/>
              <a:t>1) exporting I in a compressed form of VCBC and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100" dirty="0"/>
              <a:t>2) a refrained export of intermediate results, and is well-suited to parallel computation platforms.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Extensive experiments have shown the effectiveness of VCBC and the efficiency of CBF </a:t>
            </a:r>
          </a:p>
        </p:txBody>
      </p:sp>
    </p:spTree>
    <p:extLst>
      <p:ext uri="{BB962C8B-B14F-4D97-AF65-F5344CB8AC3E}">
        <p14:creationId xmlns:p14="http://schemas.microsoft.com/office/powerpoint/2010/main" val="318425389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116210-0172-44B3-9EC2-44FFF37AC048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 panose="020F0502020204030204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62467" name="组合 7"/>
          <p:cNvGrpSpPr/>
          <p:nvPr/>
        </p:nvGrpSpPr>
        <p:grpSpPr bwMode="auto">
          <a:xfrm>
            <a:off x="2973388" y="2795588"/>
            <a:ext cx="3106737" cy="1017587"/>
            <a:chOff x="2972991" y="2795588"/>
            <a:chExt cx="3107532" cy="1017985"/>
          </a:xfrm>
        </p:grpSpPr>
        <p:sp>
          <p:nvSpPr>
            <p:cNvPr id="5" name="文本框 10"/>
            <p:cNvSpPr/>
            <p:nvPr>
              <p:custDataLst>
                <p:tags r:id="rId1"/>
              </p:custDataLst>
            </p:nvPr>
          </p:nvSpPr>
          <p:spPr bwMode="auto">
            <a:xfrm>
              <a:off x="2972991" y="2795588"/>
              <a:ext cx="857469" cy="1017985"/>
            </a:xfrm>
            <a:custGeom>
              <a:avLst/>
              <a:gdLst>
                <a:gd name="T0" fmla="*/ 6 w 1703471"/>
                <a:gd name="T1" fmla="*/ 0 h 2021517"/>
                <a:gd name="T2" fmla="*/ 6 w 1703471"/>
                <a:gd name="T3" fmla="*/ 0 h 2021517"/>
                <a:gd name="T4" fmla="*/ 9 w 1703471"/>
                <a:gd name="T5" fmla="*/ 1 h 2021517"/>
                <a:gd name="T6" fmla="*/ 10 w 1703471"/>
                <a:gd name="T7" fmla="*/ 3 h 2021517"/>
                <a:gd name="T8" fmla="*/ 11 w 1703471"/>
                <a:gd name="T9" fmla="*/ 6 h 2021517"/>
                <a:gd name="T10" fmla="*/ 10 w 1703471"/>
                <a:gd name="T11" fmla="*/ 9 h 2021517"/>
                <a:gd name="T12" fmla="*/ 9 w 1703471"/>
                <a:gd name="T13" fmla="*/ 11 h 2021517"/>
                <a:gd name="T14" fmla="*/ 9 w 1703471"/>
                <a:gd name="T15" fmla="*/ 11 h 2021517"/>
                <a:gd name="T16" fmla="*/ 9 w 1703471"/>
                <a:gd name="T17" fmla="*/ 11 h 2021517"/>
                <a:gd name="T18" fmla="*/ 10 w 1703471"/>
                <a:gd name="T19" fmla="*/ 11 h 2021517"/>
                <a:gd name="T20" fmla="*/ 10 w 1703471"/>
                <a:gd name="T21" fmla="*/ 11 h 2021517"/>
                <a:gd name="T22" fmla="*/ 11 w 1703471"/>
                <a:gd name="T23" fmla="*/ 11 h 2021517"/>
                <a:gd name="T24" fmla="*/ 11 w 1703471"/>
                <a:gd name="T25" fmla="*/ 11 h 2021517"/>
                <a:gd name="T26" fmla="*/ 11 w 1703471"/>
                <a:gd name="T27" fmla="*/ 12 h 2021517"/>
                <a:gd name="T28" fmla="*/ 10 w 1703471"/>
                <a:gd name="T29" fmla="*/ 13 h 2021517"/>
                <a:gd name="T30" fmla="*/ 9 w 1703471"/>
                <a:gd name="T31" fmla="*/ 13 h 2021517"/>
                <a:gd name="T32" fmla="*/ 9 w 1703471"/>
                <a:gd name="T33" fmla="*/ 13 h 2021517"/>
                <a:gd name="T34" fmla="*/ 7 w 1703471"/>
                <a:gd name="T35" fmla="*/ 13 h 2021517"/>
                <a:gd name="T36" fmla="*/ 7 w 1703471"/>
                <a:gd name="T37" fmla="*/ 12 h 2021517"/>
                <a:gd name="T38" fmla="*/ 6 w 1703471"/>
                <a:gd name="T39" fmla="*/ 13 h 2021517"/>
                <a:gd name="T40" fmla="*/ 6 w 1703471"/>
                <a:gd name="T41" fmla="*/ 13 h 2021517"/>
                <a:gd name="T42" fmla="*/ 6 w 1703471"/>
                <a:gd name="T43" fmla="*/ 11 h 2021517"/>
                <a:gd name="T44" fmla="*/ 6 w 1703471"/>
                <a:gd name="T45" fmla="*/ 11 h 2021517"/>
                <a:gd name="T46" fmla="*/ 6 w 1703471"/>
                <a:gd name="T47" fmla="*/ 11 h 2021517"/>
                <a:gd name="T48" fmla="*/ 6 w 1703471"/>
                <a:gd name="T49" fmla="*/ 11 h 2021517"/>
                <a:gd name="T50" fmla="*/ 5 w 1703471"/>
                <a:gd name="T51" fmla="*/ 11 h 2021517"/>
                <a:gd name="T52" fmla="*/ 5 w 1703471"/>
                <a:gd name="T53" fmla="*/ 11 h 2021517"/>
                <a:gd name="T54" fmla="*/ 5 w 1703471"/>
                <a:gd name="T55" fmla="*/ 10 h 2021517"/>
                <a:gd name="T56" fmla="*/ 5 w 1703471"/>
                <a:gd name="T57" fmla="*/ 10 h 2021517"/>
                <a:gd name="T58" fmla="*/ 6 w 1703471"/>
                <a:gd name="T59" fmla="*/ 9 h 2021517"/>
                <a:gd name="T60" fmla="*/ 6 w 1703471"/>
                <a:gd name="T61" fmla="*/ 9 h 2021517"/>
                <a:gd name="T62" fmla="*/ 6 w 1703471"/>
                <a:gd name="T63" fmla="*/ 10 h 2021517"/>
                <a:gd name="T64" fmla="*/ 6 w 1703471"/>
                <a:gd name="T65" fmla="*/ 2 h 2021517"/>
                <a:gd name="T66" fmla="*/ 6 w 1703471"/>
                <a:gd name="T67" fmla="*/ 1 h 2021517"/>
                <a:gd name="T68" fmla="*/ 6 w 1703471"/>
                <a:gd name="T69" fmla="*/ 1 h 2021517"/>
                <a:gd name="T70" fmla="*/ 6 w 1703471"/>
                <a:gd name="T71" fmla="*/ 0 h 2021517"/>
                <a:gd name="T72" fmla="*/ 5 w 1703471"/>
                <a:gd name="T73" fmla="*/ 0 h 2021517"/>
                <a:gd name="T74" fmla="*/ 5 w 1703471"/>
                <a:gd name="T75" fmla="*/ 1 h 2021517"/>
                <a:gd name="T76" fmla="*/ 4 w 1703471"/>
                <a:gd name="T77" fmla="*/ 1 h 2021517"/>
                <a:gd name="T78" fmla="*/ 4 w 1703471"/>
                <a:gd name="T79" fmla="*/ 2 h 2021517"/>
                <a:gd name="T80" fmla="*/ 4 w 1703471"/>
                <a:gd name="T81" fmla="*/ 11 h 2021517"/>
                <a:gd name="T82" fmla="*/ 4 w 1703471"/>
                <a:gd name="T83" fmla="*/ 11 h 2021517"/>
                <a:gd name="T84" fmla="*/ 5 w 1703471"/>
                <a:gd name="T85" fmla="*/ 11 h 2021517"/>
                <a:gd name="T86" fmla="*/ 5 w 1703471"/>
                <a:gd name="T87" fmla="*/ 13 h 2021517"/>
                <a:gd name="T88" fmla="*/ 2 w 1703471"/>
                <a:gd name="T89" fmla="*/ 11 h 2021517"/>
                <a:gd name="T90" fmla="*/ 1 w 1703471"/>
                <a:gd name="T91" fmla="*/ 9 h 2021517"/>
                <a:gd name="T92" fmla="*/ 1 w 1703471"/>
                <a:gd name="T93" fmla="*/ 6 h 2021517"/>
                <a:gd name="T94" fmla="*/ 1 w 1703471"/>
                <a:gd name="T95" fmla="*/ 3 h 2021517"/>
                <a:gd name="T96" fmla="*/ 2 w 1703471"/>
                <a:gd name="T97" fmla="*/ 1 h 2021517"/>
                <a:gd name="T98" fmla="*/ 5 w 1703471"/>
                <a:gd name="T99" fmla="*/ 0 h 202151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03471" h="2021517">
                  <a:moveTo>
                    <a:pt x="903530" y="0"/>
                  </a:moveTo>
                  <a:lnTo>
                    <a:pt x="906057" y="0"/>
                  </a:lnTo>
                  <a:cubicBezTo>
                    <a:pt x="1084240" y="17918"/>
                    <a:pt x="1231480" y="72670"/>
                    <a:pt x="1347776" y="164255"/>
                  </a:cubicBezTo>
                  <a:cubicBezTo>
                    <a:pt x="1464072" y="255840"/>
                    <a:pt x="1550364" y="372667"/>
                    <a:pt x="1606652" y="514735"/>
                  </a:cubicBezTo>
                  <a:cubicBezTo>
                    <a:pt x="1662941" y="656802"/>
                    <a:pt x="1690165" y="812519"/>
                    <a:pt x="1688326" y="981885"/>
                  </a:cubicBezTo>
                  <a:cubicBezTo>
                    <a:pt x="1688323" y="1133069"/>
                    <a:pt x="1664354" y="1273053"/>
                    <a:pt x="1616419" y="1401836"/>
                  </a:cubicBezTo>
                  <a:cubicBezTo>
                    <a:pt x="1568484" y="1530619"/>
                    <a:pt x="1489012" y="1649779"/>
                    <a:pt x="1378005" y="1759315"/>
                  </a:cubicBezTo>
                  <a:cubicBezTo>
                    <a:pt x="1397137" y="1779298"/>
                    <a:pt x="1418792" y="1793601"/>
                    <a:pt x="1442970" y="1802225"/>
                  </a:cubicBezTo>
                  <a:cubicBezTo>
                    <a:pt x="1467147" y="1810849"/>
                    <a:pt x="1492586" y="1815056"/>
                    <a:pt x="1519287" y="1814846"/>
                  </a:cubicBezTo>
                  <a:cubicBezTo>
                    <a:pt x="1553136" y="1813689"/>
                    <a:pt x="1581308" y="1809062"/>
                    <a:pt x="1603804" y="1800963"/>
                  </a:cubicBezTo>
                  <a:cubicBezTo>
                    <a:pt x="1626300" y="1792865"/>
                    <a:pt x="1644381" y="1788238"/>
                    <a:pt x="1658046" y="1787081"/>
                  </a:cubicBezTo>
                  <a:cubicBezTo>
                    <a:pt x="1670976" y="1788028"/>
                    <a:pt x="1681701" y="1794334"/>
                    <a:pt x="1690219" y="1806001"/>
                  </a:cubicBezTo>
                  <a:cubicBezTo>
                    <a:pt x="1698737" y="1817668"/>
                    <a:pt x="1703155" y="1829012"/>
                    <a:pt x="1703471" y="1840034"/>
                  </a:cubicBezTo>
                  <a:cubicBezTo>
                    <a:pt x="1702734" y="1863751"/>
                    <a:pt x="1695374" y="1883694"/>
                    <a:pt x="1681389" y="1899864"/>
                  </a:cubicBezTo>
                  <a:cubicBezTo>
                    <a:pt x="1667404" y="1916034"/>
                    <a:pt x="1651214" y="1929699"/>
                    <a:pt x="1632817" y="1940860"/>
                  </a:cubicBezTo>
                  <a:cubicBezTo>
                    <a:pt x="1596498" y="1966273"/>
                    <a:pt x="1558760" y="1986015"/>
                    <a:pt x="1519602" y="2000086"/>
                  </a:cubicBezTo>
                  <a:cubicBezTo>
                    <a:pt x="1480445" y="2014158"/>
                    <a:pt x="1438292" y="2021299"/>
                    <a:pt x="1393143" y="2021509"/>
                  </a:cubicBezTo>
                  <a:cubicBezTo>
                    <a:pt x="1339794" y="2021825"/>
                    <a:pt x="1289441" y="2013002"/>
                    <a:pt x="1242084" y="1995039"/>
                  </a:cubicBezTo>
                  <a:cubicBezTo>
                    <a:pt x="1194728" y="1977076"/>
                    <a:pt x="1152574" y="1948077"/>
                    <a:pt x="1115624" y="1908041"/>
                  </a:cubicBezTo>
                  <a:cubicBezTo>
                    <a:pt x="1091449" y="1925777"/>
                    <a:pt x="1062844" y="1939420"/>
                    <a:pt x="1029813" y="1948971"/>
                  </a:cubicBezTo>
                  <a:cubicBezTo>
                    <a:pt x="996780" y="1958521"/>
                    <a:pt x="953002" y="1963349"/>
                    <a:pt x="898478" y="1963454"/>
                  </a:cubicBezTo>
                  <a:lnTo>
                    <a:pt x="898478" y="1814846"/>
                  </a:lnTo>
                  <a:cubicBezTo>
                    <a:pt x="913899" y="1807484"/>
                    <a:pt x="928530" y="1799491"/>
                    <a:pt x="942371" y="1790867"/>
                  </a:cubicBezTo>
                  <a:cubicBezTo>
                    <a:pt x="956213" y="1782243"/>
                    <a:pt x="967686" y="1771725"/>
                    <a:pt x="976791" y="1759315"/>
                  </a:cubicBezTo>
                  <a:cubicBezTo>
                    <a:pt x="961055" y="1737755"/>
                    <a:pt x="944529" y="1719034"/>
                    <a:pt x="927214" y="1703153"/>
                  </a:cubicBezTo>
                  <a:cubicBezTo>
                    <a:pt x="909899" y="1687272"/>
                    <a:pt x="887689" y="1674862"/>
                    <a:pt x="860584" y="1665923"/>
                  </a:cubicBezTo>
                  <a:cubicBezTo>
                    <a:pt x="837006" y="1665871"/>
                    <a:pt x="816586" y="1662188"/>
                    <a:pt x="799323" y="1654873"/>
                  </a:cubicBezTo>
                  <a:cubicBezTo>
                    <a:pt x="782060" y="1647557"/>
                    <a:pt x="773008" y="1629347"/>
                    <a:pt x="772166" y="1600240"/>
                  </a:cubicBezTo>
                  <a:cubicBezTo>
                    <a:pt x="774166" y="1569289"/>
                    <a:pt x="788481" y="1547954"/>
                    <a:pt x="815112" y="1536235"/>
                  </a:cubicBezTo>
                  <a:cubicBezTo>
                    <a:pt x="841743" y="1524516"/>
                    <a:pt x="868689" y="1518945"/>
                    <a:pt x="895952" y="1519523"/>
                  </a:cubicBezTo>
                  <a:cubicBezTo>
                    <a:pt x="920109" y="1519313"/>
                    <a:pt x="943792" y="1521626"/>
                    <a:pt x="967002" y="1526461"/>
                  </a:cubicBezTo>
                  <a:cubicBezTo>
                    <a:pt x="990212" y="1531297"/>
                    <a:pt x="1012001" y="1539915"/>
                    <a:pt x="1032369" y="1552316"/>
                  </a:cubicBezTo>
                  <a:lnTo>
                    <a:pt x="1032369" y="328136"/>
                  </a:lnTo>
                  <a:cubicBezTo>
                    <a:pt x="1034421" y="295638"/>
                    <a:pt x="1027790" y="262825"/>
                    <a:pt x="1012475" y="229695"/>
                  </a:cubicBezTo>
                  <a:cubicBezTo>
                    <a:pt x="997159" y="196566"/>
                    <a:pt x="960845" y="168801"/>
                    <a:pt x="903530" y="146399"/>
                  </a:cubicBezTo>
                  <a:lnTo>
                    <a:pt x="903530" y="0"/>
                  </a:lnTo>
                  <a:close/>
                  <a:moveTo>
                    <a:pt x="784797" y="0"/>
                  </a:moveTo>
                  <a:lnTo>
                    <a:pt x="784797" y="146389"/>
                  </a:lnTo>
                  <a:cubicBezTo>
                    <a:pt x="727483" y="168787"/>
                    <a:pt x="691168" y="196547"/>
                    <a:pt x="675853" y="229671"/>
                  </a:cubicBezTo>
                  <a:cubicBezTo>
                    <a:pt x="660537" y="262794"/>
                    <a:pt x="653906" y="295603"/>
                    <a:pt x="655959" y="328095"/>
                  </a:cubicBezTo>
                  <a:lnTo>
                    <a:pt x="655959" y="1635373"/>
                  </a:lnTo>
                  <a:cubicBezTo>
                    <a:pt x="653906" y="1667865"/>
                    <a:pt x="660537" y="1700673"/>
                    <a:pt x="675853" y="1733797"/>
                  </a:cubicBezTo>
                  <a:cubicBezTo>
                    <a:pt x="691168" y="1766921"/>
                    <a:pt x="727483" y="1794681"/>
                    <a:pt x="784797" y="1817079"/>
                  </a:cubicBezTo>
                  <a:lnTo>
                    <a:pt x="784797" y="1963454"/>
                  </a:lnTo>
                  <a:cubicBezTo>
                    <a:pt x="606673" y="1945539"/>
                    <a:pt x="459588" y="1890796"/>
                    <a:pt x="343541" y="1799226"/>
                  </a:cubicBezTo>
                  <a:cubicBezTo>
                    <a:pt x="227494" y="1707656"/>
                    <a:pt x="141171" y="1590850"/>
                    <a:pt x="84572" y="1448806"/>
                  </a:cubicBezTo>
                  <a:cubicBezTo>
                    <a:pt x="27973" y="1306762"/>
                    <a:pt x="-217" y="1151071"/>
                    <a:pt x="2" y="981734"/>
                  </a:cubicBezTo>
                  <a:cubicBezTo>
                    <a:pt x="-217" y="812397"/>
                    <a:pt x="27973" y="656706"/>
                    <a:pt x="84572" y="514662"/>
                  </a:cubicBezTo>
                  <a:cubicBezTo>
                    <a:pt x="141171" y="372618"/>
                    <a:pt x="227494" y="255809"/>
                    <a:pt x="343541" y="164237"/>
                  </a:cubicBezTo>
                  <a:cubicBezTo>
                    <a:pt x="459588" y="72666"/>
                    <a:pt x="606673" y="17920"/>
                    <a:pt x="784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4243316" y="2914697"/>
              <a:ext cx="693915" cy="749593"/>
            </a:xfrm>
            <a:custGeom>
              <a:avLst/>
              <a:gdLst/>
              <a:ahLst/>
              <a:cxnLst/>
              <a:rect l="l" t="t" r="r" b="b"/>
              <a:pathLst>
                <a:path w="1822245" h="1966499">
                  <a:moveTo>
                    <a:pt x="441567" y="888242"/>
                  </a:moveTo>
                  <a:lnTo>
                    <a:pt x="512230" y="1014412"/>
                  </a:lnTo>
                  <a:cubicBezTo>
                    <a:pt x="500814" y="1027607"/>
                    <a:pt x="492082" y="1039699"/>
                    <a:pt x="486032" y="1050686"/>
                  </a:cubicBezTo>
                  <a:cubicBezTo>
                    <a:pt x="479982" y="1061673"/>
                    <a:pt x="476931" y="1075657"/>
                    <a:pt x="476879" y="1092637"/>
                  </a:cubicBezTo>
                  <a:cubicBezTo>
                    <a:pt x="476668" y="1108464"/>
                    <a:pt x="477720" y="1121612"/>
                    <a:pt x="480035" y="1132080"/>
                  </a:cubicBezTo>
                  <a:cubicBezTo>
                    <a:pt x="482350" y="1142548"/>
                    <a:pt x="487189" y="1153806"/>
                    <a:pt x="494554" y="1165855"/>
                  </a:cubicBezTo>
                  <a:lnTo>
                    <a:pt x="747063" y="1633060"/>
                  </a:lnTo>
                  <a:cubicBezTo>
                    <a:pt x="773208" y="1683348"/>
                    <a:pt x="797302" y="1712177"/>
                    <a:pt x="819344" y="1719548"/>
                  </a:cubicBezTo>
                  <a:cubicBezTo>
                    <a:pt x="841386" y="1726918"/>
                    <a:pt x="871161" y="1729236"/>
                    <a:pt x="908669" y="1726502"/>
                  </a:cubicBezTo>
                  <a:lnTo>
                    <a:pt x="984421" y="1857583"/>
                  </a:lnTo>
                  <a:cubicBezTo>
                    <a:pt x="847724" y="1931367"/>
                    <a:pt x="719528" y="1967663"/>
                    <a:pt x="599835" y="1966471"/>
                  </a:cubicBezTo>
                  <a:cubicBezTo>
                    <a:pt x="480142" y="1965279"/>
                    <a:pt x="374855" y="1938024"/>
                    <a:pt x="283975" y="1884708"/>
                  </a:cubicBezTo>
                  <a:cubicBezTo>
                    <a:pt x="193094" y="1831392"/>
                    <a:pt x="122525" y="1763439"/>
                    <a:pt x="72266" y="1680849"/>
                  </a:cubicBezTo>
                  <a:cubicBezTo>
                    <a:pt x="22007" y="1598260"/>
                    <a:pt x="-2036" y="1512460"/>
                    <a:pt x="135" y="1423449"/>
                  </a:cubicBezTo>
                  <a:cubicBezTo>
                    <a:pt x="9068" y="1295550"/>
                    <a:pt x="56154" y="1184559"/>
                    <a:pt x="141393" y="1090477"/>
                  </a:cubicBezTo>
                  <a:cubicBezTo>
                    <a:pt x="226631" y="996394"/>
                    <a:pt x="326689" y="928982"/>
                    <a:pt x="441567" y="888242"/>
                  </a:cubicBezTo>
                  <a:close/>
                  <a:moveTo>
                    <a:pt x="1628043" y="716652"/>
                  </a:moveTo>
                  <a:cubicBezTo>
                    <a:pt x="1669835" y="718912"/>
                    <a:pt x="1697766" y="736471"/>
                    <a:pt x="1711837" y="769327"/>
                  </a:cubicBezTo>
                  <a:cubicBezTo>
                    <a:pt x="1725908" y="802184"/>
                    <a:pt x="1732419" y="836776"/>
                    <a:pt x="1731369" y="873102"/>
                  </a:cubicBezTo>
                  <a:cubicBezTo>
                    <a:pt x="1730476" y="950169"/>
                    <a:pt x="1714620" y="1018097"/>
                    <a:pt x="1683801" y="1076885"/>
                  </a:cubicBezTo>
                  <a:cubicBezTo>
                    <a:pt x="1652982" y="1135672"/>
                    <a:pt x="1612555" y="1192267"/>
                    <a:pt x="1562520" y="1246669"/>
                  </a:cubicBezTo>
                  <a:lnTo>
                    <a:pt x="1491735" y="1115348"/>
                  </a:lnTo>
                  <a:cubicBezTo>
                    <a:pt x="1504510" y="1095213"/>
                    <a:pt x="1514435" y="1074290"/>
                    <a:pt x="1521509" y="1052578"/>
                  </a:cubicBezTo>
                  <a:cubicBezTo>
                    <a:pt x="1528583" y="1030867"/>
                    <a:pt x="1532173" y="1008051"/>
                    <a:pt x="1532278" y="984131"/>
                  </a:cubicBezTo>
                  <a:cubicBezTo>
                    <a:pt x="1529850" y="937659"/>
                    <a:pt x="1520136" y="901911"/>
                    <a:pt x="1503138" y="876887"/>
                  </a:cubicBezTo>
                  <a:cubicBezTo>
                    <a:pt x="1486139" y="851863"/>
                    <a:pt x="1476425" y="828732"/>
                    <a:pt x="1473997" y="807494"/>
                  </a:cubicBezTo>
                  <a:cubicBezTo>
                    <a:pt x="1477265" y="776109"/>
                    <a:pt x="1496639" y="753083"/>
                    <a:pt x="1532119" y="738416"/>
                  </a:cubicBezTo>
                  <a:cubicBezTo>
                    <a:pt x="1567599" y="723749"/>
                    <a:pt x="1599573" y="716494"/>
                    <a:pt x="1628043" y="716652"/>
                  </a:cubicBezTo>
                  <a:close/>
                  <a:moveTo>
                    <a:pt x="1173803" y="25241"/>
                  </a:moveTo>
                  <a:cubicBezTo>
                    <a:pt x="1254924" y="38016"/>
                    <a:pt x="1321030" y="76183"/>
                    <a:pt x="1372122" y="139741"/>
                  </a:cubicBezTo>
                  <a:cubicBezTo>
                    <a:pt x="1423214" y="203299"/>
                    <a:pt x="1449571" y="276162"/>
                    <a:pt x="1451191" y="358330"/>
                  </a:cubicBezTo>
                  <a:cubicBezTo>
                    <a:pt x="1450249" y="425410"/>
                    <a:pt x="1432611" y="488705"/>
                    <a:pt x="1398278" y="548215"/>
                  </a:cubicBezTo>
                  <a:cubicBezTo>
                    <a:pt x="1363945" y="607725"/>
                    <a:pt x="1318568" y="654618"/>
                    <a:pt x="1262147" y="688894"/>
                  </a:cubicBezTo>
                  <a:lnTo>
                    <a:pt x="1193906" y="562724"/>
                  </a:lnTo>
                  <a:cubicBezTo>
                    <a:pt x="1227078" y="534810"/>
                    <a:pt x="1252985" y="506106"/>
                    <a:pt x="1271625" y="476614"/>
                  </a:cubicBezTo>
                  <a:cubicBezTo>
                    <a:pt x="1290265" y="447122"/>
                    <a:pt x="1299743" y="410217"/>
                    <a:pt x="1300059" y="365900"/>
                  </a:cubicBezTo>
                  <a:cubicBezTo>
                    <a:pt x="1299532" y="322792"/>
                    <a:pt x="1287948" y="285362"/>
                    <a:pt x="1265306" y="253609"/>
                  </a:cubicBezTo>
                  <a:cubicBezTo>
                    <a:pt x="1242664" y="221856"/>
                    <a:pt x="1212124" y="197043"/>
                    <a:pt x="1173686" y="179169"/>
                  </a:cubicBezTo>
                  <a:close/>
                  <a:moveTo>
                    <a:pt x="969129" y="0"/>
                  </a:moveTo>
                  <a:lnTo>
                    <a:pt x="1059952" y="7572"/>
                  </a:lnTo>
                  <a:lnTo>
                    <a:pt x="1059952" y="179169"/>
                  </a:lnTo>
                  <a:cubicBezTo>
                    <a:pt x="1031990" y="188421"/>
                    <a:pt x="1010336" y="203982"/>
                    <a:pt x="994988" y="225852"/>
                  </a:cubicBezTo>
                  <a:cubicBezTo>
                    <a:pt x="979641" y="247721"/>
                    <a:pt x="971862" y="273375"/>
                    <a:pt x="971652" y="302815"/>
                  </a:cubicBezTo>
                  <a:cubicBezTo>
                    <a:pt x="972177" y="331834"/>
                    <a:pt x="977433" y="359591"/>
                    <a:pt x="987420" y="386087"/>
                  </a:cubicBezTo>
                  <a:cubicBezTo>
                    <a:pt x="997406" y="412583"/>
                    <a:pt x="1008969" y="437817"/>
                    <a:pt x="1022109" y="461789"/>
                  </a:cubicBezTo>
                  <a:lnTo>
                    <a:pt x="1663325" y="1655510"/>
                  </a:lnTo>
                  <a:cubicBezTo>
                    <a:pt x="1677551" y="1683276"/>
                    <a:pt x="1692570" y="1707886"/>
                    <a:pt x="1708380" y="1729341"/>
                  </a:cubicBezTo>
                  <a:cubicBezTo>
                    <a:pt x="1724191" y="1750796"/>
                    <a:pt x="1746157" y="1769096"/>
                    <a:pt x="1774279" y="1784241"/>
                  </a:cubicBezTo>
                  <a:cubicBezTo>
                    <a:pt x="1791737" y="1792286"/>
                    <a:pt x="1804148" y="1800805"/>
                    <a:pt x="1811510" y="1809798"/>
                  </a:cubicBezTo>
                  <a:cubicBezTo>
                    <a:pt x="1818872" y="1818790"/>
                    <a:pt x="1822448" y="1832988"/>
                    <a:pt x="1822237" y="1852392"/>
                  </a:cubicBezTo>
                  <a:cubicBezTo>
                    <a:pt x="1819450" y="1887572"/>
                    <a:pt x="1806724" y="1909343"/>
                    <a:pt x="1784060" y="1917704"/>
                  </a:cubicBezTo>
                  <a:cubicBezTo>
                    <a:pt x="1761395" y="1926065"/>
                    <a:pt x="1745514" y="1929536"/>
                    <a:pt x="1736417" y="1928116"/>
                  </a:cubicBezTo>
                  <a:lnTo>
                    <a:pt x="1140830" y="1928116"/>
                  </a:lnTo>
                  <a:lnTo>
                    <a:pt x="525107" y="822634"/>
                  </a:lnTo>
                  <a:cubicBezTo>
                    <a:pt x="495936" y="771010"/>
                    <a:pt x="473546" y="714023"/>
                    <a:pt x="457936" y="651674"/>
                  </a:cubicBezTo>
                  <a:cubicBezTo>
                    <a:pt x="442326" y="589325"/>
                    <a:pt x="434442" y="528554"/>
                    <a:pt x="434284" y="469359"/>
                  </a:cubicBezTo>
                  <a:cubicBezTo>
                    <a:pt x="436028" y="375386"/>
                    <a:pt x="462814" y="293328"/>
                    <a:pt x="514642" y="223186"/>
                  </a:cubicBezTo>
                  <a:cubicBezTo>
                    <a:pt x="566469" y="153044"/>
                    <a:pt x="632873" y="98462"/>
                    <a:pt x="713854" y="59442"/>
                  </a:cubicBezTo>
                  <a:cubicBezTo>
                    <a:pt x="794834" y="20421"/>
                    <a:pt x="879926" y="608"/>
                    <a:pt x="969129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92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 Std" panose="04020904080802020404" pitchFamily="82" charset="0"/>
                <a:ea typeface="Microsoft JhengHei UI" panose="020B0604030504040204" pitchFamily="34" charset="-120"/>
                <a:cs typeface="+mn-cs"/>
              </a:endParaRPr>
            </a:p>
          </p:txBody>
        </p:sp>
        <p:sp>
          <p:nvSpPr>
            <p:cNvPr id="7" name="文本框 12"/>
            <p:cNvSpPr/>
            <p:nvPr>
              <p:custDataLst>
                <p:tags r:id="rId3"/>
              </p:custDataLst>
            </p:nvPr>
          </p:nvSpPr>
          <p:spPr bwMode="auto">
            <a:xfrm>
              <a:off x="5197647" y="2814645"/>
              <a:ext cx="882876" cy="949696"/>
            </a:xfrm>
            <a:custGeom>
              <a:avLst/>
              <a:gdLst>
                <a:gd name="T0" fmla="*/ 3 w 1753951"/>
                <a:gd name="T1" fmla="*/ 2 h 1888184"/>
                <a:gd name="T2" fmla="*/ 3 w 1753951"/>
                <a:gd name="T3" fmla="*/ 2 h 1888184"/>
                <a:gd name="T4" fmla="*/ 4 w 1753951"/>
                <a:gd name="T5" fmla="*/ 4 h 1888184"/>
                <a:gd name="T6" fmla="*/ 3 w 1753951"/>
                <a:gd name="T7" fmla="*/ 9 h 1888184"/>
                <a:gd name="T8" fmla="*/ 2 w 1753951"/>
                <a:gd name="T9" fmla="*/ 10 h 1888184"/>
                <a:gd name="T10" fmla="*/ 3 w 1753951"/>
                <a:gd name="T11" fmla="*/ 11 h 1888184"/>
                <a:gd name="T12" fmla="*/ 3 w 1753951"/>
                <a:gd name="T13" fmla="*/ 11 h 1888184"/>
                <a:gd name="T14" fmla="*/ 3 w 1753951"/>
                <a:gd name="T15" fmla="*/ 11 h 1888184"/>
                <a:gd name="T16" fmla="*/ 3 w 1753951"/>
                <a:gd name="T17" fmla="*/ 11 h 1888184"/>
                <a:gd name="T18" fmla="*/ 3 w 1753951"/>
                <a:gd name="T19" fmla="*/ 12 h 1888184"/>
                <a:gd name="T20" fmla="*/ 1 w 1753951"/>
                <a:gd name="T21" fmla="*/ 12 h 1888184"/>
                <a:gd name="T22" fmla="*/ 1 w 1753951"/>
                <a:gd name="T23" fmla="*/ 11 h 1888184"/>
                <a:gd name="T24" fmla="*/ 0 w 1753951"/>
                <a:gd name="T25" fmla="*/ 11 h 1888184"/>
                <a:gd name="T26" fmla="*/ 1 w 1753951"/>
                <a:gd name="T27" fmla="*/ 11 h 1888184"/>
                <a:gd name="T28" fmla="*/ 1 w 1753951"/>
                <a:gd name="T29" fmla="*/ 11 h 1888184"/>
                <a:gd name="T30" fmla="*/ 1 w 1753951"/>
                <a:gd name="T31" fmla="*/ 10 h 1888184"/>
                <a:gd name="T32" fmla="*/ 1 w 1753951"/>
                <a:gd name="T33" fmla="*/ 9 h 1888184"/>
                <a:gd name="T34" fmla="*/ 3 w 1753951"/>
                <a:gd name="T35" fmla="*/ 2 h 1888184"/>
                <a:gd name="T36" fmla="*/ 4 w 1753951"/>
                <a:gd name="T37" fmla="*/ 0 h 1888184"/>
                <a:gd name="T38" fmla="*/ 7 w 1753951"/>
                <a:gd name="T39" fmla="*/ 0 h 1888184"/>
                <a:gd name="T40" fmla="*/ 10 w 1753951"/>
                <a:gd name="T41" fmla="*/ 10 h 1888184"/>
                <a:gd name="T42" fmla="*/ 10 w 1753951"/>
                <a:gd name="T43" fmla="*/ 10 h 1888184"/>
                <a:gd name="T44" fmla="*/ 10 w 1753951"/>
                <a:gd name="T45" fmla="*/ 11 h 1888184"/>
                <a:gd name="T46" fmla="*/ 11 w 1753951"/>
                <a:gd name="T47" fmla="*/ 11 h 1888184"/>
                <a:gd name="T48" fmla="*/ 11 w 1753951"/>
                <a:gd name="T49" fmla="*/ 11 h 1888184"/>
                <a:gd name="T50" fmla="*/ 10 w 1753951"/>
                <a:gd name="T51" fmla="*/ 11 h 1888184"/>
                <a:gd name="T52" fmla="*/ 10 w 1753951"/>
                <a:gd name="T53" fmla="*/ 12 h 1888184"/>
                <a:gd name="T54" fmla="*/ 6 w 1753951"/>
                <a:gd name="T55" fmla="*/ 12 h 1888184"/>
                <a:gd name="T56" fmla="*/ 6 w 1753951"/>
                <a:gd name="T57" fmla="*/ 11 h 1888184"/>
                <a:gd name="T58" fmla="*/ 5 w 1753951"/>
                <a:gd name="T59" fmla="*/ 11 h 1888184"/>
                <a:gd name="T60" fmla="*/ 5 w 1753951"/>
                <a:gd name="T61" fmla="*/ 11 h 1888184"/>
                <a:gd name="T62" fmla="*/ 6 w 1753951"/>
                <a:gd name="T63" fmla="*/ 11 h 1888184"/>
                <a:gd name="T64" fmla="*/ 6 w 1753951"/>
                <a:gd name="T65" fmla="*/ 10 h 1888184"/>
                <a:gd name="T66" fmla="*/ 6 w 1753951"/>
                <a:gd name="T67" fmla="*/ 10 h 1888184"/>
                <a:gd name="T68" fmla="*/ 6 w 1753951"/>
                <a:gd name="T69" fmla="*/ 9 h 1888184"/>
                <a:gd name="T70" fmla="*/ 3 w 1753951"/>
                <a:gd name="T71" fmla="*/ 9 h 1888184"/>
                <a:gd name="T72" fmla="*/ 3 w 1753951"/>
                <a:gd name="T73" fmla="*/ 7 h 1888184"/>
                <a:gd name="T74" fmla="*/ 5 w 1753951"/>
                <a:gd name="T75" fmla="*/ 7 h 1888184"/>
                <a:gd name="T76" fmla="*/ 4 w 1753951"/>
                <a:gd name="T77" fmla="*/ 1 h 1888184"/>
                <a:gd name="T78" fmla="*/ 4 w 1753951"/>
                <a:gd name="T79" fmla="*/ 0 h 18881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753951" h="1888184">
                  <a:moveTo>
                    <a:pt x="570348" y="353377"/>
                  </a:moveTo>
                  <a:lnTo>
                    <a:pt x="577919" y="353377"/>
                  </a:lnTo>
                  <a:lnTo>
                    <a:pt x="643336" y="638604"/>
                  </a:lnTo>
                  <a:lnTo>
                    <a:pt x="406069" y="1501539"/>
                  </a:lnTo>
                  <a:cubicBezTo>
                    <a:pt x="386410" y="1576316"/>
                    <a:pt x="384099" y="1629954"/>
                    <a:pt x="399135" y="1662452"/>
                  </a:cubicBezTo>
                  <a:cubicBezTo>
                    <a:pt x="414171" y="1694950"/>
                    <a:pt x="443406" y="1719560"/>
                    <a:pt x="486841" y="1736283"/>
                  </a:cubicBezTo>
                  <a:cubicBezTo>
                    <a:pt x="507665" y="1744328"/>
                    <a:pt x="525334" y="1754109"/>
                    <a:pt x="539847" y="1765625"/>
                  </a:cubicBezTo>
                  <a:cubicBezTo>
                    <a:pt x="554361" y="1777142"/>
                    <a:pt x="561933" y="1795126"/>
                    <a:pt x="562564" y="1819579"/>
                  </a:cubicBezTo>
                  <a:cubicBezTo>
                    <a:pt x="560251" y="1853339"/>
                    <a:pt x="544685" y="1873532"/>
                    <a:pt x="515868" y="1880158"/>
                  </a:cubicBezTo>
                  <a:cubicBezTo>
                    <a:pt x="487051" y="1886783"/>
                    <a:pt x="458865" y="1889307"/>
                    <a:pt x="431310" y="1887730"/>
                  </a:cubicBezTo>
                  <a:lnTo>
                    <a:pt x="141237" y="1887730"/>
                  </a:lnTo>
                  <a:cubicBezTo>
                    <a:pt x="113284" y="1889150"/>
                    <a:pt x="83439" y="1885679"/>
                    <a:pt x="51703" y="1877318"/>
                  </a:cubicBezTo>
                  <a:cubicBezTo>
                    <a:pt x="19967" y="1868957"/>
                    <a:pt x="2732" y="1847186"/>
                    <a:pt x="0" y="1812006"/>
                  </a:cubicBezTo>
                  <a:cubicBezTo>
                    <a:pt x="631" y="1783662"/>
                    <a:pt x="10088" y="1765257"/>
                    <a:pt x="28373" y="1756791"/>
                  </a:cubicBezTo>
                  <a:cubicBezTo>
                    <a:pt x="46659" y="1748325"/>
                    <a:pt x="69988" y="1738123"/>
                    <a:pt x="98361" y="1726186"/>
                  </a:cubicBezTo>
                  <a:cubicBezTo>
                    <a:pt x="125575" y="1714196"/>
                    <a:pt x="154376" y="1688955"/>
                    <a:pt x="184764" y="1650462"/>
                  </a:cubicBezTo>
                  <a:cubicBezTo>
                    <a:pt x="215151" y="1611969"/>
                    <a:pt x="242733" y="1548866"/>
                    <a:pt x="267508" y="1461153"/>
                  </a:cubicBezTo>
                  <a:lnTo>
                    <a:pt x="570348" y="353377"/>
                  </a:lnTo>
                  <a:close/>
                  <a:moveTo>
                    <a:pt x="666053" y="0"/>
                  </a:moveTo>
                  <a:lnTo>
                    <a:pt x="1223885" y="0"/>
                  </a:lnTo>
                  <a:lnTo>
                    <a:pt x="1602504" y="1594931"/>
                  </a:lnTo>
                  <a:cubicBezTo>
                    <a:pt x="1608393" y="1630164"/>
                    <a:pt x="1616176" y="1660033"/>
                    <a:pt x="1625852" y="1684538"/>
                  </a:cubicBezTo>
                  <a:cubicBezTo>
                    <a:pt x="1635528" y="1709043"/>
                    <a:pt x="1657193" y="1728815"/>
                    <a:pt x="1690848" y="1743855"/>
                  </a:cubicBezTo>
                  <a:cubicBezTo>
                    <a:pt x="1708938" y="1750901"/>
                    <a:pt x="1723872" y="1760156"/>
                    <a:pt x="1735651" y="1771620"/>
                  </a:cubicBezTo>
                  <a:cubicBezTo>
                    <a:pt x="1747431" y="1783084"/>
                    <a:pt x="1753531" y="1799911"/>
                    <a:pt x="1753951" y="1822103"/>
                  </a:cubicBezTo>
                  <a:cubicBezTo>
                    <a:pt x="1751164" y="1854653"/>
                    <a:pt x="1734021" y="1874110"/>
                    <a:pt x="1702522" y="1880473"/>
                  </a:cubicBezTo>
                  <a:cubicBezTo>
                    <a:pt x="1671023" y="1886836"/>
                    <a:pt x="1641891" y="1889255"/>
                    <a:pt x="1615124" y="1887730"/>
                  </a:cubicBezTo>
                  <a:lnTo>
                    <a:pt x="986617" y="1887730"/>
                  </a:lnTo>
                  <a:cubicBezTo>
                    <a:pt x="959378" y="1888887"/>
                    <a:pt x="932454" y="1885311"/>
                    <a:pt x="905845" y="1877002"/>
                  </a:cubicBezTo>
                  <a:cubicBezTo>
                    <a:pt x="879237" y="1868694"/>
                    <a:pt x="864933" y="1848711"/>
                    <a:pt x="862935" y="1817054"/>
                  </a:cubicBezTo>
                  <a:cubicBezTo>
                    <a:pt x="862883" y="1797545"/>
                    <a:pt x="866774" y="1782926"/>
                    <a:pt x="874609" y="1773198"/>
                  </a:cubicBezTo>
                  <a:cubicBezTo>
                    <a:pt x="882445" y="1763469"/>
                    <a:pt x="894539" y="1754530"/>
                    <a:pt x="910894" y="1746379"/>
                  </a:cubicBezTo>
                  <a:cubicBezTo>
                    <a:pt x="943234" y="1729552"/>
                    <a:pt x="963111" y="1711462"/>
                    <a:pt x="970526" y="1692110"/>
                  </a:cubicBezTo>
                  <a:cubicBezTo>
                    <a:pt x="977941" y="1672759"/>
                    <a:pt x="975732" y="1639524"/>
                    <a:pt x="963900" y="1592407"/>
                  </a:cubicBezTo>
                  <a:lnTo>
                    <a:pt x="913418" y="1398050"/>
                  </a:lnTo>
                  <a:lnTo>
                    <a:pt x="544895" y="1398050"/>
                  </a:lnTo>
                  <a:lnTo>
                    <a:pt x="580233" y="1251966"/>
                  </a:lnTo>
                  <a:lnTo>
                    <a:pt x="888176" y="1251966"/>
                  </a:lnTo>
                  <a:lnTo>
                    <a:pt x="633240" y="136303"/>
                  </a:lnTo>
                  <a:lnTo>
                    <a:pt x="6660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672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ctrTitle"/>
          </p:nvPr>
        </p:nvSpPr>
        <p:spPr>
          <a:xfrm>
            <a:off x="827586" y="1772819"/>
            <a:ext cx="7306495" cy="1080121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zh-CN" dirty="0"/>
              <a:t>BENU: Distributed Subgraph Enumeration with Backtracking-Based Framework  		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956DEE-E2EC-4F71-8A02-E4598221018B}"/>
              </a:ext>
            </a:extLst>
          </p:cNvPr>
          <p:cNvSpPr/>
          <p:nvPr/>
        </p:nvSpPr>
        <p:spPr>
          <a:xfrm>
            <a:off x="1043608" y="2852937"/>
            <a:ext cx="75608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l-PL" altLang="zh-CN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Wang Z, Gu R, Hu W, et al.</a:t>
            </a:r>
            <a:br>
              <a:rPr lang="en-US" altLang="zh-CN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altLang="zh-CN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				      (ICDE’2019)</a:t>
            </a:r>
            <a:br>
              <a:rPr lang="en-US" altLang="zh-CN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altLang="zh-CN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				</a:t>
            </a:r>
            <a:br>
              <a:rPr lang="en-US" altLang="zh-CN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altLang="zh-CN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		</a:t>
            </a:r>
            <a:br>
              <a:rPr lang="en-US" altLang="zh-CN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altLang="zh-CN" sz="16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			                                          </a:t>
            </a:r>
            <a:r>
              <a:rPr lang="zh-CN" altLang="en-US" sz="14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cs typeface="Ebrima" panose="02000000000000000000" pitchFamily="2" charset="0"/>
              </a:rPr>
              <a:t>汇报人：陈波冯</a:t>
            </a:r>
            <a:endParaRPr lang="zh-CN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F7189F-99AA-4E00-9438-AED4E03B13F9}"/>
              </a:ext>
            </a:extLst>
          </p:cNvPr>
          <p:cNvSpPr/>
          <p:nvPr/>
        </p:nvSpPr>
        <p:spPr>
          <a:xfrm>
            <a:off x="-36512" y="6021288"/>
            <a:ext cx="2304256" cy="836712"/>
          </a:xfrm>
          <a:prstGeom prst="rect">
            <a:avLst/>
          </a:prstGeom>
          <a:solidFill>
            <a:srgbClr val="DD8047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11/21/2019</a:t>
            </a:r>
            <a:endParaRPr lang="zh-CN" altLang="en-US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A451CE-2207-440C-81F3-AE8898590F11}"/>
              </a:ext>
            </a:extLst>
          </p:cNvPr>
          <p:cNvSpPr/>
          <p:nvPr/>
        </p:nvSpPr>
        <p:spPr>
          <a:xfrm>
            <a:off x="2339752" y="6021288"/>
            <a:ext cx="6804248" cy="836712"/>
          </a:xfrm>
          <a:prstGeom prst="rect">
            <a:avLst/>
          </a:prstGeom>
          <a:ln>
            <a:solidFill>
              <a:srgbClr val="94B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Database System Implementation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71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Introduction &amp; Existing Works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spc="65" dirty="0">
                <a:solidFill>
                  <a:srgbClr val="0070C0"/>
                </a:solidFill>
                <a:cs typeface="Calibri"/>
              </a:rPr>
              <a:t>Challenges of Subgraph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Our Approach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spc="51" dirty="0">
                <a:cs typeface="Calibri"/>
              </a:rPr>
              <a:t>Core-First Decomposition based Framework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spc="51" dirty="0">
                <a:cs typeface="Calibri"/>
              </a:rPr>
              <a:t>Compact Path Index (CPI) based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71" dirty="0">
                <a:cs typeface="Calibri"/>
              </a:rPr>
              <a:t>Experiments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924987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Preliminaries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Challenge and Setting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BENU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spc="45" dirty="0">
                <a:cs typeface="Calibri"/>
              </a:rPr>
              <a:t>Framework</a:t>
            </a:r>
            <a:endParaRPr lang="en-US" altLang="zh-CN" sz="2800" dirty="0">
              <a:cs typeface="Calibri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Implementation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spc="65" dirty="0">
                <a:cs typeface="Calibri"/>
              </a:rPr>
              <a:t>Techniques</a:t>
            </a:r>
            <a:endParaRPr lang="en-US" altLang="zh-CN" sz="2800" dirty="0">
              <a:cs typeface="Calibri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71" dirty="0">
                <a:cs typeface="Calibri"/>
              </a:rPr>
              <a:t>Highlights </a:t>
            </a:r>
            <a:r>
              <a:rPr lang="en-US" altLang="zh-CN" sz="2800" spc="60" dirty="0">
                <a:cs typeface="Calibri"/>
              </a:rPr>
              <a:t>in</a:t>
            </a:r>
            <a:r>
              <a:rPr lang="en-US" altLang="zh-CN" sz="2800" spc="-245" dirty="0">
                <a:cs typeface="Calibri"/>
              </a:rPr>
              <a:t> </a:t>
            </a:r>
            <a:r>
              <a:rPr lang="en-US" altLang="zh-CN" sz="2800" spc="60" dirty="0">
                <a:cs typeface="Calibri"/>
              </a:rPr>
              <a:t>Evaluation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3200" b="1" dirty="0">
                <a:solidFill>
                  <a:srgbClr val="92D050"/>
                </a:solidFill>
              </a:rPr>
              <a:t>Preliminaries</a:t>
            </a:r>
            <a:endParaRPr lang="en-US" altLang="zh-CN" b="1" dirty="0">
              <a:solidFill>
                <a:srgbClr val="92D05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Challenge and Setting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BENU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spc="45" dirty="0">
                <a:cs typeface="Calibri"/>
              </a:rPr>
              <a:t>Framework</a:t>
            </a:r>
            <a:endParaRPr lang="en-US" altLang="zh-CN" sz="2800" dirty="0">
              <a:cs typeface="Calibri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Implementation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spc="65" dirty="0">
                <a:cs typeface="Calibri"/>
              </a:rPr>
              <a:t>Techniques</a:t>
            </a:r>
            <a:endParaRPr lang="en-US" altLang="zh-CN" sz="2800" dirty="0">
              <a:cs typeface="Calibri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Experiments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83515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Subgraph enumeration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152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2"/>
                <a:ext cx="8153400" cy="4878867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sz="3100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en-US" altLang="zh-CN" sz="3100" dirty="0"/>
                  <a:t>The problem of subgraph enumeration is to find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100" i="1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sz="3100" i="1" dirty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sz="3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1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31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100" dirty="0"/>
                  <a:t>. </a:t>
                </a:r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en-US" altLang="zh-CN" sz="3100" dirty="0"/>
                  <a:t>In the literature, subgraph enumeration is also referred to as </a:t>
                </a:r>
                <a:r>
                  <a:rPr lang="zh-CN" altLang="en-US" sz="3100" dirty="0"/>
                  <a:t>：</a:t>
                </a:r>
                <a:endParaRPr lang="en-US" altLang="zh-CN" sz="3100" dirty="0"/>
              </a:p>
              <a:p>
                <a:pPr lvl="1">
                  <a:buFont typeface="Wingdings" panose="05000000000000000000" pitchFamily="2" charset="2"/>
                  <a:buChar char="u"/>
                </a:pPr>
                <a:r>
                  <a:rPr lang="en-US" altLang="zh-CN" dirty="0"/>
                  <a:t>subgraph isomorphism search 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                       X. Ren and J. Wang. Exploiting vertex relationships in speeding up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subgraph isomorphism </a:t>
                </a:r>
                <a:r>
                  <a:rPr lang="en-US" altLang="zh-CN" sz="1600" dirty="0"/>
                  <a:t>over large graphs.(VLDB15’)</a:t>
                </a:r>
              </a:p>
              <a:p>
                <a:pPr lvl="1">
                  <a:buFont typeface="Wingdings" panose="05000000000000000000" pitchFamily="2" charset="2"/>
                  <a:buChar char="u"/>
                </a:pPr>
                <a:r>
                  <a:rPr lang="en-US" altLang="zh-CN" dirty="0"/>
                  <a:t>subgraph listing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                       </a:t>
                </a:r>
                <a:r>
                  <a:rPr lang="it-IT" altLang="zh-CN" sz="1600" dirty="0"/>
                  <a:t>Y. Shao, B. Cui, L. Chen, L. Ma, J. Yao, and N. Xu.</a:t>
                </a:r>
                <a:r>
                  <a:rPr lang="en-US" altLang="zh-CN" sz="1600" dirty="0"/>
                  <a:t>Parallel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subgraph listing </a:t>
                </a:r>
                <a:r>
                  <a:rPr lang="en-US" altLang="zh-CN" sz="1600" dirty="0"/>
                  <a:t>in a large-scale graph. (SIGMOD14’)</a:t>
                </a: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2"/>
                <a:ext cx="8153400" cy="4878867"/>
              </a:xfrm>
              <a:blipFill>
                <a:blip r:embed="rId3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1" y="1600200"/>
            <a:ext cx="835752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86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Graph &amp; Query Graph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153</a:t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1" y="1844827"/>
            <a:ext cx="7152381" cy="3457143"/>
          </a:xfrm>
        </p:spPr>
      </p:pic>
    </p:spTree>
    <p:extLst>
      <p:ext uri="{BB962C8B-B14F-4D97-AF65-F5344CB8AC3E}">
        <p14:creationId xmlns:p14="http://schemas.microsoft.com/office/powerpoint/2010/main" val="21168686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Symmetry Breaking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154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0" y="1600203"/>
            <a:ext cx="7144747" cy="18671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7" y="3892246"/>
            <a:ext cx="679227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739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Preliminaries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3200" b="1" dirty="0">
                <a:solidFill>
                  <a:srgbClr val="79ED84"/>
                </a:solidFill>
              </a:rPr>
              <a:t>Challenge and Setting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BENU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spc="45" dirty="0">
                <a:cs typeface="Calibri"/>
              </a:rPr>
              <a:t>Framework</a:t>
            </a:r>
            <a:endParaRPr lang="en-US" altLang="zh-CN" sz="2800" dirty="0">
              <a:cs typeface="Calibri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Implementation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spc="65" dirty="0">
                <a:cs typeface="Calibri"/>
              </a:rPr>
              <a:t>Techniques</a:t>
            </a:r>
            <a:endParaRPr lang="en-US" altLang="zh-CN" sz="2800" dirty="0">
              <a:cs typeface="Calibri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Experiments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684171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Machine Settings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156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50256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b="1" dirty="0"/>
              <a:t>Single Machine Algorithms</a:t>
            </a:r>
          </a:p>
          <a:p>
            <a:pPr marL="0" indent="0">
              <a:buNone/>
            </a:pPr>
            <a:r>
              <a:rPr lang="en-US" altLang="zh-CN" sz="2400" dirty="0"/>
              <a:t>    Ullmann’s algorithm[J.ACM’76]</a:t>
            </a:r>
          </a:p>
          <a:p>
            <a:pPr marL="0" indent="0">
              <a:buNone/>
            </a:pPr>
            <a:r>
              <a:rPr lang="en-US" altLang="zh-CN" sz="2400" dirty="0"/>
              <a:t>    VF2[IEEE Trans’04]</a:t>
            </a:r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QuickSI</a:t>
            </a:r>
            <a:r>
              <a:rPr lang="en-US" altLang="zh-CN" sz="2400" dirty="0"/>
              <a:t>[VLDB’08]</a:t>
            </a:r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TurboIso</a:t>
            </a:r>
            <a:r>
              <a:rPr lang="en-US" altLang="zh-CN" sz="2400" dirty="0"/>
              <a:t>[SIGMOD’13]</a:t>
            </a:r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en-US" altLang="zh-CN" sz="2400" dirty="0" err="1"/>
              <a:t>BoostIso</a:t>
            </a:r>
            <a:r>
              <a:rPr lang="en-US" altLang="zh-CN" sz="2400" dirty="0"/>
              <a:t>[VLDB’15]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b="1" dirty="0"/>
              <a:t>Phenomenon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dirty="0"/>
              <a:t>The increasing size of modern graph makes it hard to load the whole graph into memory.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4918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Settings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157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b="1" dirty="0"/>
              <a:t>Join</a:t>
            </a:r>
          </a:p>
          <a:p>
            <a:pPr marL="0" indent="0">
              <a:buNone/>
            </a:pPr>
            <a:r>
              <a:rPr lang="en-US" altLang="zh-CN" sz="2400" dirty="0"/>
              <a:t>     TwinTwig[VLDB’15]</a:t>
            </a:r>
          </a:p>
          <a:p>
            <a:pPr marL="0" indent="0">
              <a:buNone/>
            </a:pPr>
            <a:r>
              <a:rPr lang="en-US" altLang="zh-CN" sz="2400" dirty="0"/>
              <a:t>     SEED[VLDB’16]</a:t>
            </a:r>
          </a:p>
          <a:p>
            <a:pPr>
              <a:buFont typeface="Wingdings" panose="05000000000000000000" pitchFamily="2" charset="2"/>
              <a:buChar char="n"/>
            </a:pPr>
            <a:endParaRPr lang="en-US" altLang="zh-CN" b="1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b="1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b="1" dirty="0"/>
              <a:t>Problem</a:t>
            </a:r>
          </a:p>
          <a:p>
            <a:pPr marL="0" indent="0">
              <a:buNone/>
            </a:pPr>
            <a:r>
              <a:rPr lang="en-US" altLang="zh-CN" dirty="0"/>
              <a:t>Shuffling partial matching results is inevitable in the join based framework, causing high communication costs</a:t>
            </a:r>
            <a:endParaRPr lang="zh-CN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40" y="1634359"/>
            <a:ext cx="5213592" cy="281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836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Settings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158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b="1" dirty="0"/>
              <a:t>Compression</a:t>
            </a:r>
          </a:p>
          <a:p>
            <a:pPr marL="0" indent="0">
              <a:buNone/>
            </a:pPr>
            <a:r>
              <a:rPr lang="en-US" altLang="zh-CN" sz="3200" dirty="0"/>
              <a:t>    CBF[VLDB’17]  (Core-crystal decomposition)</a:t>
            </a:r>
          </a:p>
          <a:p>
            <a:pPr marL="0" indent="0">
              <a:buNone/>
            </a:pPr>
            <a:endParaRPr lang="en-US" altLang="zh-CN" b="1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b="1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b="1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b="1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b="1" dirty="0"/>
              <a:t>Problem</a:t>
            </a:r>
          </a:p>
          <a:p>
            <a:pPr marL="0" indent="0">
              <a:buNone/>
            </a:pPr>
            <a:r>
              <a:rPr lang="en-US" altLang="zh-CN" dirty="0"/>
              <a:t>	Index requires not only non-trivial computation costs to construct </a:t>
            </a:r>
          </a:p>
          <a:p>
            <a:pPr marL="0" indent="0">
              <a:buNone/>
            </a:pPr>
            <a:r>
              <a:rPr lang="en-US" altLang="zh-CN" dirty="0"/>
              <a:t>	Disk space to store. </a:t>
            </a:r>
          </a:p>
          <a:p>
            <a:endParaRPr lang="zh-CN" altLang="en-US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4281D8AC-DF7E-4750-839B-763A05C7AA8B}"/>
              </a:ext>
            </a:extLst>
          </p:cNvPr>
          <p:cNvSpPr/>
          <p:nvPr/>
        </p:nvSpPr>
        <p:spPr>
          <a:xfrm>
            <a:off x="612648" y="2175725"/>
            <a:ext cx="7918704" cy="21893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C338BD7-1BE0-4939-8966-48653F0BFA55}"/>
              </a:ext>
            </a:extLst>
          </p:cNvPr>
          <p:cNvSpPr/>
          <p:nvPr/>
        </p:nvSpPr>
        <p:spPr>
          <a:xfrm>
            <a:off x="7581555" y="4514518"/>
            <a:ext cx="1076660" cy="3698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B88727B4-B980-4407-8721-4D2AA76DA9CF}"/>
              </a:ext>
            </a:extLst>
          </p:cNvPr>
          <p:cNvSpPr/>
          <p:nvPr/>
        </p:nvSpPr>
        <p:spPr>
          <a:xfrm>
            <a:off x="4852616" y="3847662"/>
            <a:ext cx="3082743" cy="608203"/>
          </a:xfrm>
          <a:custGeom>
            <a:avLst/>
            <a:gdLst/>
            <a:ahLst/>
            <a:cxnLst/>
            <a:rect l="l" t="t" r="r" b="b"/>
            <a:pathLst>
              <a:path w="3566795" h="847090">
                <a:moveTo>
                  <a:pt x="115736" y="37181"/>
                </a:moveTo>
                <a:lnTo>
                  <a:pt x="107412" y="74278"/>
                </a:lnTo>
                <a:lnTo>
                  <a:pt x="3558158" y="847090"/>
                </a:lnTo>
                <a:lnTo>
                  <a:pt x="3566413" y="809917"/>
                </a:lnTo>
                <a:lnTo>
                  <a:pt x="115736" y="37181"/>
                </a:lnTo>
                <a:close/>
              </a:path>
              <a:path w="3566795" h="847090">
                <a:moveTo>
                  <a:pt x="124078" y="0"/>
                </a:moveTo>
                <a:lnTo>
                  <a:pt x="0" y="30734"/>
                </a:lnTo>
                <a:lnTo>
                  <a:pt x="99059" y="111506"/>
                </a:lnTo>
                <a:lnTo>
                  <a:pt x="107412" y="74278"/>
                </a:lnTo>
                <a:lnTo>
                  <a:pt x="88772" y="70104"/>
                </a:lnTo>
                <a:lnTo>
                  <a:pt x="97154" y="33020"/>
                </a:lnTo>
                <a:lnTo>
                  <a:pt x="116670" y="33020"/>
                </a:lnTo>
                <a:lnTo>
                  <a:pt x="124078" y="0"/>
                </a:lnTo>
                <a:close/>
              </a:path>
              <a:path w="3566795" h="847090">
                <a:moveTo>
                  <a:pt x="97154" y="33020"/>
                </a:moveTo>
                <a:lnTo>
                  <a:pt x="88772" y="70104"/>
                </a:lnTo>
                <a:lnTo>
                  <a:pt x="107412" y="74278"/>
                </a:lnTo>
                <a:lnTo>
                  <a:pt x="115736" y="37181"/>
                </a:lnTo>
                <a:lnTo>
                  <a:pt x="97154" y="33020"/>
                </a:lnTo>
                <a:close/>
              </a:path>
              <a:path w="3566795" h="847090">
                <a:moveTo>
                  <a:pt x="116670" y="33020"/>
                </a:moveTo>
                <a:lnTo>
                  <a:pt x="97154" y="33020"/>
                </a:lnTo>
                <a:lnTo>
                  <a:pt x="115736" y="37181"/>
                </a:lnTo>
                <a:lnTo>
                  <a:pt x="116670" y="3302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5CB4F149-768B-4E75-8AE0-8B1A1C1220E7}"/>
              </a:ext>
            </a:extLst>
          </p:cNvPr>
          <p:cNvSpPr/>
          <p:nvPr/>
        </p:nvSpPr>
        <p:spPr>
          <a:xfrm>
            <a:off x="7812361" y="3501011"/>
            <a:ext cx="275396" cy="1107255"/>
          </a:xfrm>
          <a:custGeom>
            <a:avLst/>
            <a:gdLst/>
            <a:ahLst/>
            <a:cxnLst/>
            <a:rect l="l" t="t" r="r" b="b"/>
            <a:pathLst>
              <a:path w="3566795" h="847090">
                <a:moveTo>
                  <a:pt x="115736" y="37181"/>
                </a:moveTo>
                <a:lnTo>
                  <a:pt x="107412" y="74278"/>
                </a:lnTo>
                <a:lnTo>
                  <a:pt x="3558158" y="847090"/>
                </a:lnTo>
                <a:lnTo>
                  <a:pt x="3566413" y="809917"/>
                </a:lnTo>
                <a:lnTo>
                  <a:pt x="115736" y="37181"/>
                </a:lnTo>
                <a:close/>
              </a:path>
              <a:path w="3566795" h="847090">
                <a:moveTo>
                  <a:pt x="124078" y="0"/>
                </a:moveTo>
                <a:lnTo>
                  <a:pt x="0" y="30734"/>
                </a:lnTo>
                <a:lnTo>
                  <a:pt x="99059" y="111506"/>
                </a:lnTo>
                <a:lnTo>
                  <a:pt x="107412" y="74278"/>
                </a:lnTo>
                <a:lnTo>
                  <a:pt x="88772" y="70104"/>
                </a:lnTo>
                <a:lnTo>
                  <a:pt x="97154" y="33020"/>
                </a:lnTo>
                <a:lnTo>
                  <a:pt x="116670" y="33020"/>
                </a:lnTo>
                <a:lnTo>
                  <a:pt x="124078" y="0"/>
                </a:lnTo>
                <a:close/>
              </a:path>
              <a:path w="3566795" h="847090">
                <a:moveTo>
                  <a:pt x="97154" y="33020"/>
                </a:moveTo>
                <a:lnTo>
                  <a:pt x="88772" y="70104"/>
                </a:lnTo>
                <a:lnTo>
                  <a:pt x="107412" y="74278"/>
                </a:lnTo>
                <a:lnTo>
                  <a:pt x="115736" y="37181"/>
                </a:lnTo>
                <a:lnTo>
                  <a:pt x="97154" y="33020"/>
                </a:lnTo>
                <a:close/>
              </a:path>
              <a:path w="3566795" h="847090">
                <a:moveTo>
                  <a:pt x="116670" y="33020"/>
                </a:moveTo>
                <a:lnTo>
                  <a:pt x="97154" y="33020"/>
                </a:lnTo>
                <a:lnTo>
                  <a:pt x="115736" y="37181"/>
                </a:lnTo>
                <a:lnTo>
                  <a:pt x="116670" y="3302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35689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Preliminaries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Challenge and Setting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spc="65" dirty="0">
                <a:solidFill>
                  <a:srgbClr val="00B050"/>
                </a:solidFill>
                <a:cs typeface="Calibri"/>
              </a:rPr>
              <a:t>BENU</a:t>
            </a:r>
            <a:r>
              <a:rPr lang="en-US" altLang="zh-CN" sz="2800" b="1" spc="-80" dirty="0">
                <a:solidFill>
                  <a:srgbClr val="00B050"/>
                </a:solidFill>
                <a:cs typeface="Calibri"/>
              </a:rPr>
              <a:t> </a:t>
            </a:r>
            <a:r>
              <a:rPr lang="en-US" altLang="zh-CN" sz="2800" b="1" spc="45" dirty="0">
                <a:solidFill>
                  <a:srgbClr val="00B050"/>
                </a:solidFill>
                <a:cs typeface="Calibri"/>
              </a:rPr>
              <a:t>Framework</a:t>
            </a:r>
            <a:endParaRPr lang="en-US" altLang="zh-CN" sz="2800" b="1" dirty="0">
              <a:solidFill>
                <a:srgbClr val="00B050"/>
              </a:solidFill>
              <a:cs typeface="Calibri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Implementation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spc="65" dirty="0">
                <a:cs typeface="Calibri"/>
              </a:rPr>
              <a:t>Techniques</a:t>
            </a:r>
            <a:endParaRPr lang="en-US" altLang="zh-CN" sz="2800" dirty="0">
              <a:cs typeface="Calibri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Experiments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20595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Challenge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Subgraph Isomorphism Testing is NP-complete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dirty="0"/>
              <a:t>Decide whether there is a subgraph of G that is isomorphic to q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Enumerating all subgraph isomorphic embeddings is NP-hard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Many techniques have been developed for efficient  enumeration in practice</a:t>
            </a:r>
          </a:p>
          <a:p>
            <a:pPr>
              <a:buFont typeface="Wingdings" panose="05000000000000000000" pitchFamily="2" charset="2"/>
              <a:buChar char="n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589662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BENU Framework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160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A new distributed Backtracking-based subgraph Enumeration framework BENU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800" b="1" spc="95" dirty="0">
                <a:solidFill>
                  <a:srgbClr val="3333CC"/>
                </a:solidFill>
                <a:cs typeface="Calibri"/>
              </a:rPr>
              <a:t>Backtracking-based </a:t>
            </a:r>
            <a:r>
              <a:rPr lang="en-US" altLang="zh-CN" sz="2800" b="1" spc="75" dirty="0">
                <a:solidFill>
                  <a:srgbClr val="3333CC"/>
                </a:solidFill>
                <a:cs typeface="Calibri"/>
              </a:rPr>
              <a:t>execution</a:t>
            </a:r>
            <a:r>
              <a:rPr lang="en-US" altLang="zh-CN" sz="2800" b="1" spc="-240" dirty="0">
                <a:solidFill>
                  <a:srgbClr val="3333CC"/>
                </a:solidFill>
                <a:cs typeface="Calibri"/>
              </a:rPr>
              <a:t> </a:t>
            </a:r>
            <a:r>
              <a:rPr lang="en-US" altLang="zh-CN" sz="2800" b="1" spc="85" dirty="0">
                <a:solidFill>
                  <a:srgbClr val="3333CC"/>
                </a:solidFill>
                <a:cs typeface="Calibri"/>
              </a:rPr>
              <a:t>plan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800" b="1" spc="120" dirty="0">
                <a:solidFill>
                  <a:srgbClr val="3333CC"/>
                </a:solidFill>
                <a:cs typeface="Calibri"/>
              </a:rPr>
              <a:t>“Shuffle”</a:t>
            </a:r>
            <a:r>
              <a:rPr lang="en-US" altLang="zh-CN" sz="2800" b="1" spc="-80" dirty="0">
                <a:solidFill>
                  <a:srgbClr val="3333CC"/>
                </a:solidFill>
                <a:cs typeface="Calibri"/>
              </a:rPr>
              <a:t> </a:t>
            </a:r>
            <a:r>
              <a:rPr lang="en-US" altLang="zh-CN" sz="2800" b="1" spc="65" dirty="0">
                <a:solidFill>
                  <a:srgbClr val="3333CC"/>
                </a:solidFill>
                <a:cs typeface="Calibri"/>
              </a:rPr>
              <a:t>the</a:t>
            </a:r>
            <a:r>
              <a:rPr lang="en-US" altLang="zh-CN" sz="2800" b="1" spc="-65" dirty="0">
                <a:solidFill>
                  <a:srgbClr val="3333CC"/>
                </a:solidFill>
                <a:cs typeface="Calibri"/>
              </a:rPr>
              <a:t> </a:t>
            </a:r>
            <a:r>
              <a:rPr lang="en-US" altLang="zh-CN" sz="2800" b="1" spc="80" dirty="0">
                <a:solidFill>
                  <a:srgbClr val="3333CC"/>
                </a:solidFill>
                <a:cs typeface="Calibri"/>
              </a:rPr>
              <a:t>data</a:t>
            </a:r>
            <a:r>
              <a:rPr lang="en-US" altLang="zh-CN" sz="2800" b="1" spc="-65" dirty="0">
                <a:solidFill>
                  <a:srgbClr val="3333CC"/>
                </a:solidFill>
                <a:cs typeface="Calibri"/>
              </a:rPr>
              <a:t> </a:t>
            </a:r>
            <a:r>
              <a:rPr lang="en-US" altLang="zh-CN" sz="2800" b="1" spc="95" dirty="0">
                <a:solidFill>
                  <a:srgbClr val="3333CC"/>
                </a:solidFill>
                <a:cs typeface="Calibri"/>
              </a:rPr>
              <a:t>graph</a:t>
            </a:r>
            <a:r>
              <a:rPr lang="en-US" altLang="zh-CN" sz="2800" b="1" spc="-65" dirty="0">
                <a:solidFill>
                  <a:srgbClr val="3333CC"/>
                </a:solidFill>
                <a:cs typeface="Calibri"/>
              </a:rPr>
              <a:t> </a:t>
            </a:r>
            <a:r>
              <a:rPr lang="en-US" altLang="zh-CN" sz="2800" b="1" spc="75" dirty="0">
                <a:solidFill>
                  <a:srgbClr val="3333CC"/>
                </a:solidFill>
                <a:cs typeface="Calibri"/>
              </a:rPr>
              <a:t>instead</a:t>
            </a:r>
            <a:r>
              <a:rPr lang="en-US" altLang="zh-CN" sz="2800" b="1" spc="-71" dirty="0">
                <a:solidFill>
                  <a:srgbClr val="3333CC"/>
                </a:solidFill>
                <a:cs typeface="Calibri"/>
              </a:rPr>
              <a:t> </a:t>
            </a:r>
            <a:r>
              <a:rPr lang="en-US" altLang="zh-CN" sz="2800" b="1" spc="51" dirty="0">
                <a:solidFill>
                  <a:srgbClr val="3333CC"/>
                </a:solidFill>
                <a:cs typeface="Calibri"/>
              </a:rPr>
              <a:t>of</a:t>
            </a:r>
            <a:r>
              <a:rPr lang="en-US" altLang="zh-CN" sz="2800" b="1" spc="-75" dirty="0">
                <a:solidFill>
                  <a:srgbClr val="3333CC"/>
                </a:solidFill>
                <a:cs typeface="Calibri"/>
              </a:rPr>
              <a:t> </a:t>
            </a:r>
            <a:r>
              <a:rPr lang="en-US" altLang="zh-CN" sz="2800" b="1" spc="85" dirty="0">
                <a:solidFill>
                  <a:srgbClr val="3333CC"/>
                </a:solidFill>
                <a:cs typeface="Calibri"/>
              </a:rPr>
              <a:t>partial</a:t>
            </a:r>
            <a:r>
              <a:rPr lang="en-US" altLang="zh-CN" sz="2800" b="1" spc="-65" dirty="0">
                <a:solidFill>
                  <a:srgbClr val="3333CC"/>
                </a:solidFill>
                <a:cs typeface="Calibri"/>
              </a:rPr>
              <a:t> </a:t>
            </a:r>
            <a:r>
              <a:rPr lang="en-US" altLang="zh-CN" sz="2800" b="1" spc="95" dirty="0">
                <a:solidFill>
                  <a:srgbClr val="3333CC"/>
                </a:solidFill>
                <a:cs typeface="Calibri"/>
              </a:rPr>
              <a:t>matching</a:t>
            </a:r>
            <a:r>
              <a:rPr lang="en-US" altLang="zh-CN" sz="2800" b="1" spc="-45" dirty="0">
                <a:solidFill>
                  <a:srgbClr val="3333CC"/>
                </a:solidFill>
                <a:cs typeface="Calibri"/>
              </a:rPr>
              <a:t> </a:t>
            </a:r>
            <a:r>
              <a:rPr lang="en-US" altLang="zh-CN" sz="2800" b="1" spc="85" dirty="0">
                <a:solidFill>
                  <a:srgbClr val="3333CC"/>
                </a:solidFill>
                <a:cs typeface="Calibri"/>
              </a:rPr>
              <a:t>results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800" spc="35" dirty="0">
                <a:cs typeface="Calibri"/>
              </a:rPr>
              <a:t>Three</a:t>
            </a:r>
            <a:r>
              <a:rPr lang="en-US" altLang="zh-CN" sz="2800" spc="-85" dirty="0">
                <a:cs typeface="Calibri"/>
              </a:rPr>
              <a:t> </a:t>
            </a:r>
            <a:r>
              <a:rPr lang="en-US" altLang="zh-CN" sz="2800" spc="55" dirty="0">
                <a:cs typeface="Calibri"/>
              </a:rPr>
              <a:t>optimization</a:t>
            </a:r>
            <a:r>
              <a:rPr lang="en-US" altLang="zh-CN" sz="2800" spc="-55" dirty="0">
                <a:cs typeface="Calibri"/>
              </a:rPr>
              <a:t> </a:t>
            </a:r>
            <a:r>
              <a:rPr lang="en-US" altLang="zh-CN" sz="2800" spc="51" dirty="0">
                <a:cs typeface="Calibri"/>
              </a:rPr>
              <a:t>techniques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spc="25" dirty="0">
                <a:cs typeface="Calibri"/>
              </a:rPr>
              <a:t>to</a:t>
            </a:r>
            <a:r>
              <a:rPr lang="en-US" altLang="zh-CN" sz="2800" spc="-71" dirty="0">
                <a:cs typeface="Calibri"/>
              </a:rPr>
              <a:t> </a:t>
            </a:r>
            <a:r>
              <a:rPr lang="en-US" altLang="zh-CN" sz="2800" spc="35" dirty="0">
                <a:cs typeface="Calibri"/>
              </a:rPr>
              <a:t>reduce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spc="20" dirty="0">
                <a:cs typeface="Calibri"/>
              </a:rPr>
              <a:t>the</a:t>
            </a:r>
            <a:r>
              <a:rPr lang="en-US" altLang="zh-CN" sz="2800" spc="-75" dirty="0">
                <a:cs typeface="Calibri"/>
              </a:rPr>
              <a:t> </a:t>
            </a:r>
            <a:r>
              <a:rPr lang="en-US" altLang="zh-CN" sz="2800" spc="65" dirty="0">
                <a:cs typeface="Calibri"/>
              </a:rPr>
              <a:t>costs  </a:t>
            </a:r>
            <a:r>
              <a:rPr lang="en-US" altLang="zh-CN" sz="2800" dirty="0">
                <a:cs typeface="Calibri"/>
              </a:rPr>
              <a:t>of </a:t>
            </a:r>
            <a:r>
              <a:rPr lang="en-US" altLang="zh-CN" sz="2800" spc="40" dirty="0">
                <a:cs typeface="Calibri"/>
              </a:rPr>
              <a:t>execution </a:t>
            </a:r>
            <a:r>
              <a:rPr lang="en-US" altLang="zh-CN" sz="2800" spc="80" dirty="0">
                <a:cs typeface="Calibri"/>
              </a:rPr>
              <a:t>plans </a:t>
            </a:r>
            <a:r>
              <a:rPr lang="en-US" altLang="zh-CN" sz="2800" spc="60" dirty="0">
                <a:cs typeface="Calibri"/>
              </a:rPr>
              <a:t>in</a:t>
            </a:r>
            <a:r>
              <a:rPr lang="en-US" altLang="zh-CN" sz="2800" spc="-455" dirty="0">
                <a:cs typeface="Calibri"/>
              </a:rPr>
              <a:t> </a:t>
            </a:r>
            <a:r>
              <a:rPr lang="en-US" altLang="zh-CN" sz="2800" spc="51" dirty="0">
                <a:cs typeface="Calibri"/>
              </a:rPr>
              <a:t>BENU.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800" spc="-25" dirty="0">
                <a:cs typeface="Calibri"/>
              </a:rPr>
              <a:t>An</a:t>
            </a:r>
            <a:r>
              <a:rPr lang="en-US" altLang="zh-CN" sz="2800" spc="-91" dirty="0">
                <a:cs typeface="Calibri"/>
              </a:rPr>
              <a:t> </a:t>
            </a:r>
            <a:r>
              <a:rPr lang="en-US" altLang="zh-CN" sz="2800" spc="20" dirty="0">
                <a:cs typeface="Calibri"/>
              </a:rPr>
              <a:t>efficient</a:t>
            </a:r>
            <a:r>
              <a:rPr lang="en-US" altLang="zh-CN" sz="2800" spc="-71" dirty="0">
                <a:cs typeface="Calibri"/>
              </a:rPr>
              <a:t> </a:t>
            </a:r>
            <a:r>
              <a:rPr lang="en-US" altLang="zh-CN" sz="2800" spc="51" dirty="0">
                <a:cs typeface="Calibri"/>
              </a:rPr>
              <a:t>implementation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dirty="0">
                <a:cs typeface="Calibri"/>
              </a:rPr>
              <a:t>of</a:t>
            </a:r>
            <a:r>
              <a:rPr lang="en-US" altLang="zh-CN" sz="2800" spc="-85" dirty="0">
                <a:cs typeface="Calibri"/>
              </a:rPr>
              <a:t> </a:t>
            </a:r>
            <a:r>
              <a:rPr lang="en-US" altLang="zh-CN" sz="2800" spc="65" dirty="0">
                <a:cs typeface="Calibri"/>
              </a:rPr>
              <a:t>BENU</a:t>
            </a:r>
            <a:r>
              <a:rPr lang="en-US" altLang="zh-CN" sz="2800" spc="-75" dirty="0">
                <a:cs typeface="Calibri"/>
              </a:rPr>
              <a:t> </a:t>
            </a:r>
            <a:r>
              <a:rPr lang="en-US" altLang="zh-CN" sz="2800" spc="31" dirty="0">
                <a:cs typeface="Calibri"/>
              </a:rPr>
              <a:t>with</a:t>
            </a:r>
            <a:r>
              <a:rPr lang="en-US" altLang="zh-CN" sz="2800" spc="-85" dirty="0">
                <a:cs typeface="Calibri"/>
              </a:rPr>
              <a:t> </a:t>
            </a:r>
            <a:r>
              <a:rPr lang="en-US" altLang="zh-CN" sz="2800" spc="20" dirty="0">
                <a:cs typeface="Calibri"/>
              </a:rPr>
              <a:t>two  </a:t>
            </a:r>
            <a:r>
              <a:rPr lang="en-US" altLang="zh-CN" sz="2800" spc="51" dirty="0">
                <a:cs typeface="Calibri"/>
              </a:rPr>
              <a:t>implementation</a:t>
            </a:r>
            <a:r>
              <a:rPr lang="en-US" altLang="zh-CN" sz="2800" spc="-75" dirty="0">
                <a:cs typeface="Calibri"/>
              </a:rPr>
              <a:t> </a:t>
            </a:r>
            <a:r>
              <a:rPr lang="en-US" altLang="zh-CN" sz="2800" spc="45" dirty="0">
                <a:cs typeface="Calibri"/>
              </a:rPr>
              <a:t>techniques.</a:t>
            </a:r>
            <a:endParaRPr lang="en-US" altLang="zh-CN" sz="2800" dirty="0">
              <a:cs typeface="Calibri"/>
            </a:endParaRPr>
          </a:p>
          <a:p>
            <a:pPr marL="365751" lvl="1" indent="0">
              <a:buNone/>
            </a:pPr>
            <a:endParaRPr lang="en-US" altLang="zh-CN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39121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BENU Framework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161</a:t>
            </a:fld>
            <a:endParaRPr lang="zh-CN" altLang="en-US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D99E2413-0DB6-41E9-A7D6-D142B14A108B}"/>
              </a:ext>
            </a:extLst>
          </p:cNvPr>
          <p:cNvSpPr/>
          <p:nvPr/>
        </p:nvSpPr>
        <p:spPr>
          <a:xfrm>
            <a:off x="44036" y="3455184"/>
            <a:ext cx="8569107" cy="2550160"/>
          </a:xfrm>
          <a:custGeom>
            <a:avLst/>
            <a:gdLst/>
            <a:ahLst/>
            <a:cxnLst/>
            <a:rect l="l" t="t" r="r" b="b"/>
            <a:pathLst>
              <a:path w="8052434" h="2550160">
                <a:moveTo>
                  <a:pt x="6777228" y="0"/>
                </a:moveTo>
                <a:lnTo>
                  <a:pt x="6777228" y="637413"/>
                </a:lnTo>
                <a:lnTo>
                  <a:pt x="0" y="637413"/>
                </a:lnTo>
                <a:lnTo>
                  <a:pt x="0" y="1912239"/>
                </a:lnTo>
                <a:lnTo>
                  <a:pt x="6777228" y="1912239"/>
                </a:lnTo>
                <a:lnTo>
                  <a:pt x="6777228" y="2549652"/>
                </a:lnTo>
                <a:lnTo>
                  <a:pt x="8052054" y="1274826"/>
                </a:lnTo>
                <a:lnTo>
                  <a:pt x="6777228" y="0"/>
                </a:lnTo>
                <a:close/>
              </a:path>
            </a:pathLst>
          </a:custGeom>
          <a:solidFill>
            <a:srgbClr val="F9CA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E5B0B15D-7F7F-422E-A4D5-8CE9527EDBB1}"/>
              </a:ext>
            </a:extLst>
          </p:cNvPr>
          <p:cNvSpPr/>
          <p:nvPr/>
        </p:nvSpPr>
        <p:spPr>
          <a:xfrm>
            <a:off x="2923855" y="4219851"/>
            <a:ext cx="3137479" cy="1020444"/>
          </a:xfrm>
          <a:custGeom>
            <a:avLst/>
            <a:gdLst/>
            <a:ahLst/>
            <a:cxnLst/>
            <a:rect l="l" t="t" r="r" b="b"/>
            <a:pathLst>
              <a:path w="2948304" h="1020445">
                <a:moveTo>
                  <a:pt x="2778125" y="0"/>
                </a:moveTo>
                <a:lnTo>
                  <a:pt x="170053" y="0"/>
                </a:lnTo>
                <a:lnTo>
                  <a:pt x="124824" y="6070"/>
                </a:lnTo>
                <a:lnTo>
                  <a:pt x="84196" y="23203"/>
                </a:lnTo>
                <a:lnTo>
                  <a:pt x="49784" y="49784"/>
                </a:lnTo>
                <a:lnTo>
                  <a:pt x="23203" y="84196"/>
                </a:lnTo>
                <a:lnTo>
                  <a:pt x="6070" y="124824"/>
                </a:lnTo>
                <a:lnTo>
                  <a:pt x="0" y="170052"/>
                </a:lnTo>
                <a:lnTo>
                  <a:pt x="0" y="850265"/>
                </a:lnTo>
                <a:lnTo>
                  <a:pt x="6070" y="895449"/>
                </a:lnTo>
                <a:lnTo>
                  <a:pt x="23203" y="936065"/>
                </a:lnTo>
                <a:lnTo>
                  <a:pt x="49784" y="970486"/>
                </a:lnTo>
                <a:lnTo>
                  <a:pt x="84196" y="997086"/>
                </a:lnTo>
                <a:lnTo>
                  <a:pt x="124824" y="1014239"/>
                </a:lnTo>
                <a:lnTo>
                  <a:pt x="170053" y="1020318"/>
                </a:lnTo>
                <a:lnTo>
                  <a:pt x="2778125" y="1020318"/>
                </a:lnTo>
                <a:lnTo>
                  <a:pt x="2823309" y="1014239"/>
                </a:lnTo>
                <a:lnTo>
                  <a:pt x="2863925" y="997086"/>
                </a:lnTo>
                <a:lnTo>
                  <a:pt x="2898346" y="970486"/>
                </a:lnTo>
                <a:lnTo>
                  <a:pt x="2924946" y="936065"/>
                </a:lnTo>
                <a:lnTo>
                  <a:pt x="2942099" y="895449"/>
                </a:lnTo>
                <a:lnTo>
                  <a:pt x="2948178" y="850265"/>
                </a:lnTo>
                <a:lnTo>
                  <a:pt x="2948178" y="170052"/>
                </a:lnTo>
                <a:lnTo>
                  <a:pt x="2942099" y="124824"/>
                </a:lnTo>
                <a:lnTo>
                  <a:pt x="2924946" y="84196"/>
                </a:lnTo>
                <a:lnTo>
                  <a:pt x="2898346" y="49784"/>
                </a:lnTo>
                <a:lnTo>
                  <a:pt x="2863925" y="23203"/>
                </a:lnTo>
                <a:lnTo>
                  <a:pt x="2823309" y="6070"/>
                </a:lnTo>
                <a:lnTo>
                  <a:pt x="2778125" y="0"/>
                </a:lnTo>
                <a:close/>
              </a:path>
            </a:pathLst>
          </a:custGeom>
          <a:solidFill>
            <a:srgbClr val="F10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EA9A1E12-9B25-48AC-8863-47EDDAE68D56}"/>
              </a:ext>
            </a:extLst>
          </p:cNvPr>
          <p:cNvSpPr/>
          <p:nvPr/>
        </p:nvSpPr>
        <p:spPr>
          <a:xfrm>
            <a:off x="2928106" y="4219851"/>
            <a:ext cx="3137479" cy="1020444"/>
          </a:xfrm>
          <a:custGeom>
            <a:avLst/>
            <a:gdLst/>
            <a:ahLst/>
            <a:cxnLst/>
            <a:rect l="l" t="t" r="r" b="b"/>
            <a:pathLst>
              <a:path w="2948304" h="1020445">
                <a:moveTo>
                  <a:pt x="0" y="170052"/>
                </a:moveTo>
                <a:lnTo>
                  <a:pt x="6070" y="124824"/>
                </a:lnTo>
                <a:lnTo>
                  <a:pt x="23203" y="84196"/>
                </a:lnTo>
                <a:lnTo>
                  <a:pt x="49784" y="49784"/>
                </a:lnTo>
                <a:lnTo>
                  <a:pt x="84196" y="23203"/>
                </a:lnTo>
                <a:lnTo>
                  <a:pt x="124824" y="6070"/>
                </a:lnTo>
                <a:lnTo>
                  <a:pt x="170053" y="0"/>
                </a:lnTo>
                <a:lnTo>
                  <a:pt x="2778125" y="0"/>
                </a:lnTo>
                <a:lnTo>
                  <a:pt x="2823309" y="6070"/>
                </a:lnTo>
                <a:lnTo>
                  <a:pt x="2863925" y="23203"/>
                </a:lnTo>
                <a:lnTo>
                  <a:pt x="2898346" y="49784"/>
                </a:lnTo>
                <a:lnTo>
                  <a:pt x="2924946" y="84196"/>
                </a:lnTo>
                <a:lnTo>
                  <a:pt x="2942099" y="124824"/>
                </a:lnTo>
                <a:lnTo>
                  <a:pt x="2948178" y="170052"/>
                </a:lnTo>
                <a:lnTo>
                  <a:pt x="2948178" y="850265"/>
                </a:lnTo>
                <a:lnTo>
                  <a:pt x="2942099" y="895449"/>
                </a:lnTo>
                <a:lnTo>
                  <a:pt x="2924946" y="936065"/>
                </a:lnTo>
                <a:lnTo>
                  <a:pt x="2898346" y="970486"/>
                </a:lnTo>
                <a:lnTo>
                  <a:pt x="2863925" y="997086"/>
                </a:lnTo>
                <a:lnTo>
                  <a:pt x="2823309" y="1014239"/>
                </a:lnTo>
                <a:lnTo>
                  <a:pt x="2778125" y="1020318"/>
                </a:lnTo>
                <a:lnTo>
                  <a:pt x="170053" y="1020318"/>
                </a:lnTo>
                <a:lnTo>
                  <a:pt x="124824" y="1014239"/>
                </a:lnTo>
                <a:lnTo>
                  <a:pt x="84196" y="997086"/>
                </a:lnTo>
                <a:lnTo>
                  <a:pt x="49784" y="970486"/>
                </a:lnTo>
                <a:lnTo>
                  <a:pt x="23203" y="936065"/>
                </a:lnTo>
                <a:lnTo>
                  <a:pt x="6070" y="895449"/>
                </a:lnTo>
                <a:lnTo>
                  <a:pt x="0" y="850265"/>
                </a:lnTo>
                <a:lnTo>
                  <a:pt x="0" y="170052"/>
                </a:lnTo>
                <a:close/>
              </a:path>
            </a:pathLst>
          </a:custGeom>
          <a:ln w="129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9A578AB1-768D-4391-962B-EFF273DF804B}"/>
              </a:ext>
            </a:extLst>
          </p:cNvPr>
          <p:cNvSpPr/>
          <p:nvPr/>
        </p:nvSpPr>
        <p:spPr>
          <a:xfrm>
            <a:off x="6186374" y="4219850"/>
            <a:ext cx="2957625" cy="1020444"/>
          </a:xfrm>
          <a:custGeom>
            <a:avLst/>
            <a:gdLst/>
            <a:ahLst/>
            <a:cxnLst/>
            <a:rect l="l" t="t" r="r" b="b"/>
            <a:pathLst>
              <a:path w="2948940" h="1020445">
                <a:moveTo>
                  <a:pt x="2778886" y="0"/>
                </a:moveTo>
                <a:lnTo>
                  <a:pt x="170052" y="0"/>
                </a:lnTo>
                <a:lnTo>
                  <a:pt x="124868" y="6078"/>
                </a:lnTo>
                <a:lnTo>
                  <a:pt x="84252" y="23231"/>
                </a:lnTo>
                <a:lnTo>
                  <a:pt x="49831" y="49831"/>
                </a:lnTo>
                <a:lnTo>
                  <a:pt x="23231" y="84252"/>
                </a:lnTo>
                <a:lnTo>
                  <a:pt x="6078" y="124868"/>
                </a:lnTo>
                <a:lnTo>
                  <a:pt x="0" y="170052"/>
                </a:lnTo>
                <a:lnTo>
                  <a:pt x="0" y="850265"/>
                </a:lnTo>
                <a:lnTo>
                  <a:pt x="6078" y="895449"/>
                </a:lnTo>
                <a:lnTo>
                  <a:pt x="23231" y="936065"/>
                </a:lnTo>
                <a:lnTo>
                  <a:pt x="49831" y="970486"/>
                </a:lnTo>
                <a:lnTo>
                  <a:pt x="84252" y="997086"/>
                </a:lnTo>
                <a:lnTo>
                  <a:pt x="124868" y="1014239"/>
                </a:lnTo>
                <a:lnTo>
                  <a:pt x="170052" y="1020318"/>
                </a:lnTo>
                <a:lnTo>
                  <a:pt x="2778886" y="1020318"/>
                </a:lnTo>
                <a:lnTo>
                  <a:pt x="2824071" y="1014239"/>
                </a:lnTo>
                <a:lnTo>
                  <a:pt x="2864687" y="997086"/>
                </a:lnTo>
                <a:lnTo>
                  <a:pt x="2899108" y="970486"/>
                </a:lnTo>
                <a:lnTo>
                  <a:pt x="2925708" y="936065"/>
                </a:lnTo>
                <a:lnTo>
                  <a:pt x="2942861" y="895449"/>
                </a:lnTo>
                <a:lnTo>
                  <a:pt x="2948939" y="850265"/>
                </a:lnTo>
                <a:lnTo>
                  <a:pt x="2948939" y="170052"/>
                </a:lnTo>
                <a:lnTo>
                  <a:pt x="2942861" y="124868"/>
                </a:lnTo>
                <a:lnTo>
                  <a:pt x="2925708" y="84252"/>
                </a:lnTo>
                <a:lnTo>
                  <a:pt x="2899108" y="49831"/>
                </a:lnTo>
                <a:lnTo>
                  <a:pt x="2864687" y="23231"/>
                </a:lnTo>
                <a:lnTo>
                  <a:pt x="2824071" y="6078"/>
                </a:lnTo>
                <a:lnTo>
                  <a:pt x="2778886" y="0"/>
                </a:lnTo>
                <a:close/>
              </a:path>
            </a:pathLst>
          </a:custGeom>
          <a:solidFill>
            <a:srgbClr val="F10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F062AA0D-CBEA-41DE-8F5E-1D09D51AC933}"/>
              </a:ext>
            </a:extLst>
          </p:cNvPr>
          <p:cNvSpPr/>
          <p:nvPr/>
        </p:nvSpPr>
        <p:spPr>
          <a:xfrm>
            <a:off x="6182125" y="4219851"/>
            <a:ext cx="2961876" cy="1020444"/>
          </a:xfrm>
          <a:custGeom>
            <a:avLst/>
            <a:gdLst/>
            <a:ahLst/>
            <a:cxnLst/>
            <a:rect l="l" t="t" r="r" b="b"/>
            <a:pathLst>
              <a:path w="2948940" h="1020445">
                <a:moveTo>
                  <a:pt x="0" y="170052"/>
                </a:moveTo>
                <a:lnTo>
                  <a:pt x="6078" y="124868"/>
                </a:lnTo>
                <a:lnTo>
                  <a:pt x="23231" y="84252"/>
                </a:lnTo>
                <a:lnTo>
                  <a:pt x="49831" y="49831"/>
                </a:lnTo>
                <a:lnTo>
                  <a:pt x="84252" y="23231"/>
                </a:lnTo>
                <a:lnTo>
                  <a:pt x="124868" y="6078"/>
                </a:lnTo>
                <a:lnTo>
                  <a:pt x="170052" y="0"/>
                </a:lnTo>
                <a:lnTo>
                  <a:pt x="2778886" y="0"/>
                </a:lnTo>
                <a:lnTo>
                  <a:pt x="2824071" y="6078"/>
                </a:lnTo>
                <a:lnTo>
                  <a:pt x="2864687" y="23231"/>
                </a:lnTo>
                <a:lnTo>
                  <a:pt x="2899108" y="49831"/>
                </a:lnTo>
                <a:lnTo>
                  <a:pt x="2925708" y="84252"/>
                </a:lnTo>
                <a:lnTo>
                  <a:pt x="2942861" y="124868"/>
                </a:lnTo>
                <a:lnTo>
                  <a:pt x="2948939" y="170052"/>
                </a:lnTo>
                <a:lnTo>
                  <a:pt x="2948939" y="850265"/>
                </a:lnTo>
                <a:lnTo>
                  <a:pt x="2942861" y="895449"/>
                </a:lnTo>
                <a:lnTo>
                  <a:pt x="2925708" y="936065"/>
                </a:lnTo>
                <a:lnTo>
                  <a:pt x="2899108" y="970486"/>
                </a:lnTo>
                <a:lnTo>
                  <a:pt x="2864687" y="997086"/>
                </a:lnTo>
                <a:lnTo>
                  <a:pt x="2824071" y="1014239"/>
                </a:lnTo>
                <a:lnTo>
                  <a:pt x="2778886" y="1020318"/>
                </a:lnTo>
                <a:lnTo>
                  <a:pt x="170052" y="1020318"/>
                </a:lnTo>
                <a:lnTo>
                  <a:pt x="124868" y="1014239"/>
                </a:lnTo>
                <a:lnTo>
                  <a:pt x="84252" y="997086"/>
                </a:lnTo>
                <a:lnTo>
                  <a:pt x="49831" y="970486"/>
                </a:lnTo>
                <a:lnTo>
                  <a:pt x="23231" y="936065"/>
                </a:lnTo>
                <a:lnTo>
                  <a:pt x="6078" y="895449"/>
                </a:lnTo>
                <a:lnTo>
                  <a:pt x="0" y="850265"/>
                </a:lnTo>
                <a:lnTo>
                  <a:pt x="0" y="170052"/>
                </a:lnTo>
                <a:close/>
              </a:path>
            </a:pathLst>
          </a:custGeom>
          <a:ln w="129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71ACD015-F28B-43EB-9E2D-77AAA7718861}"/>
              </a:ext>
            </a:extLst>
          </p:cNvPr>
          <p:cNvSpPr txBox="1"/>
          <p:nvPr/>
        </p:nvSpPr>
        <p:spPr>
          <a:xfrm>
            <a:off x="6676835" y="4466106"/>
            <a:ext cx="221373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95" dirty="0">
                <a:solidFill>
                  <a:srgbClr val="FFFFFF"/>
                </a:solidFill>
                <a:latin typeface="Calibri"/>
                <a:cs typeface="Calibri"/>
              </a:rPr>
              <a:t>Enumeration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E17CC681-A0A0-4FEF-8E09-F874138C0B4A}"/>
              </a:ext>
            </a:extLst>
          </p:cNvPr>
          <p:cNvSpPr/>
          <p:nvPr/>
        </p:nvSpPr>
        <p:spPr>
          <a:xfrm>
            <a:off x="1112318" y="5510681"/>
            <a:ext cx="182451" cy="487045"/>
          </a:xfrm>
          <a:custGeom>
            <a:avLst/>
            <a:gdLst/>
            <a:ahLst/>
            <a:cxnLst/>
            <a:rect l="l" t="t" r="r" b="b"/>
            <a:pathLst>
              <a:path w="171450" h="487045">
                <a:moveTo>
                  <a:pt x="114205" y="170730"/>
                </a:moveTo>
                <a:lnTo>
                  <a:pt x="57063" y="172043"/>
                </a:lnTo>
                <a:lnTo>
                  <a:pt x="64515" y="486663"/>
                </a:lnTo>
                <a:lnTo>
                  <a:pt x="121539" y="485393"/>
                </a:lnTo>
                <a:lnTo>
                  <a:pt x="114205" y="170730"/>
                </a:lnTo>
                <a:close/>
              </a:path>
              <a:path w="171450" h="487045">
                <a:moveTo>
                  <a:pt x="81660" y="0"/>
                </a:moveTo>
                <a:lnTo>
                  <a:pt x="0" y="173354"/>
                </a:lnTo>
                <a:lnTo>
                  <a:pt x="57063" y="172043"/>
                </a:lnTo>
                <a:lnTo>
                  <a:pt x="56387" y="143509"/>
                </a:lnTo>
                <a:lnTo>
                  <a:pt x="113537" y="142112"/>
                </a:lnTo>
                <a:lnTo>
                  <a:pt x="156872" y="142112"/>
                </a:lnTo>
                <a:lnTo>
                  <a:pt x="81660" y="0"/>
                </a:lnTo>
                <a:close/>
              </a:path>
              <a:path w="171450" h="487045">
                <a:moveTo>
                  <a:pt x="113537" y="142112"/>
                </a:moveTo>
                <a:lnTo>
                  <a:pt x="56387" y="143509"/>
                </a:lnTo>
                <a:lnTo>
                  <a:pt x="57063" y="172043"/>
                </a:lnTo>
                <a:lnTo>
                  <a:pt x="114205" y="170730"/>
                </a:lnTo>
                <a:lnTo>
                  <a:pt x="113537" y="142112"/>
                </a:lnTo>
                <a:close/>
              </a:path>
              <a:path w="171450" h="487045">
                <a:moveTo>
                  <a:pt x="156872" y="142112"/>
                </a:moveTo>
                <a:lnTo>
                  <a:pt x="113537" y="142112"/>
                </a:lnTo>
                <a:lnTo>
                  <a:pt x="114205" y="170730"/>
                </a:lnTo>
                <a:lnTo>
                  <a:pt x="171322" y="169417"/>
                </a:lnTo>
                <a:lnTo>
                  <a:pt x="156872" y="142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5">
            <a:extLst>
              <a:ext uri="{FF2B5EF4-FFF2-40B4-BE49-F238E27FC236}">
                <a16:creationId xmlns:a16="http://schemas.microsoft.com/office/drawing/2014/main" id="{21BDF549-28BE-434C-8E1C-E44114A838A7}"/>
              </a:ext>
            </a:extLst>
          </p:cNvPr>
          <p:cNvSpPr txBox="1"/>
          <p:nvPr/>
        </p:nvSpPr>
        <p:spPr>
          <a:xfrm>
            <a:off x="50417" y="1762086"/>
            <a:ext cx="9286749" cy="17023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888" indent="-457823">
              <a:lnSpc>
                <a:spcPts val="3745"/>
              </a:lnSpc>
              <a:spcBef>
                <a:spcPts val="95"/>
              </a:spcBef>
              <a:buClr>
                <a:srgbClr val="053A64"/>
              </a:buClr>
              <a:buSzPct val="60937"/>
              <a:buFont typeface="Wingdings"/>
              <a:buChar char=""/>
              <a:tabLst>
                <a:tab pos="469888" algn="l"/>
                <a:tab pos="470523" algn="l"/>
              </a:tabLst>
            </a:pPr>
            <a:r>
              <a:rPr sz="3200" b="1" spc="60" dirty="0">
                <a:solidFill>
                  <a:srgbClr val="3333CC"/>
                </a:solidFill>
                <a:latin typeface="Calibri"/>
                <a:cs typeface="Calibri"/>
              </a:rPr>
              <a:t>BENU</a:t>
            </a:r>
            <a:r>
              <a:rPr sz="3200" spc="60" dirty="0">
                <a:latin typeface="Calibri"/>
                <a:cs typeface="Calibri"/>
              </a:rPr>
              <a:t>: </a:t>
            </a:r>
            <a:r>
              <a:rPr sz="3200" spc="45" dirty="0">
                <a:latin typeface="Calibri"/>
                <a:cs typeface="Calibri"/>
              </a:rPr>
              <a:t>distributed </a:t>
            </a:r>
            <a:r>
              <a:rPr sz="3200" b="1" spc="75" dirty="0">
                <a:solidFill>
                  <a:srgbClr val="3333CC"/>
                </a:solidFill>
                <a:latin typeface="Calibri"/>
                <a:cs typeface="Calibri"/>
              </a:rPr>
              <a:t>B</a:t>
            </a:r>
            <a:r>
              <a:rPr sz="3200" spc="75" dirty="0">
                <a:latin typeface="Calibri"/>
                <a:cs typeface="Calibri"/>
              </a:rPr>
              <a:t>acktracking-based</a:t>
            </a:r>
            <a:r>
              <a:rPr sz="3200" spc="-335" dirty="0">
                <a:latin typeface="Calibri"/>
                <a:cs typeface="Calibri"/>
              </a:rPr>
              <a:t> </a:t>
            </a:r>
            <a:r>
              <a:rPr sz="3200" spc="71" dirty="0">
                <a:latin typeface="Calibri"/>
                <a:cs typeface="Calibri"/>
              </a:rPr>
              <a:t>subgraph</a:t>
            </a:r>
            <a:endParaRPr sz="3200" dirty="0">
              <a:latin typeface="Calibri"/>
              <a:cs typeface="Calibri"/>
            </a:endParaRPr>
          </a:p>
          <a:p>
            <a:pPr marL="469888">
              <a:lnSpc>
                <a:spcPts val="3745"/>
              </a:lnSpc>
            </a:pPr>
            <a:r>
              <a:rPr sz="3200" b="1" spc="51" dirty="0">
                <a:solidFill>
                  <a:srgbClr val="3333CC"/>
                </a:solidFill>
                <a:latin typeface="Calibri"/>
                <a:cs typeface="Calibri"/>
              </a:rPr>
              <a:t>ENU</a:t>
            </a:r>
            <a:r>
              <a:rPr sz="3200" spc="51" dirty="0">
                <a:latin typeface="Calibri"/>
                <a:cs typeface="Calibri"/>
              </a:rPr>
              <a:t>meration</a:t>
            </a:r>
            <a:r>
              <a:rPr sz="3200" spc="-91" dirty="0">
                <a:latin typeface="Calibri"/>
                <a:cs typeface="Calibri"/>
              </a:rPr>
              <a:t> </a:t>
            </a:r>
            <a:r>
              <a:rPr sz="3200" spc="25" dirty="0">
                <a:latin typeface="Calibri"/>
                <a:cs typeface="Calibri"/>
              </a:rPr>
              <a:t>framework.</a:t>
            </a:r>
            <a:endParaRPr sz="3200" dirty="0">
              <a:latin typeface="Calibri"/>
              <a:cs typeface="Calibri"/>
            </a:endParaRPr>
          </a:p>
          <a:p>
            <a:pPr marL="319397" algn="ctr">
              <a:spcBef>
                <a:spcPts val="2865"/>
              </a:spcBef>
            </a:pPr>
            <a:r>
              <a:rPr sz="2400" spc="35" dirty="0">
                <a:latin typeface="Calibri"/>
                <a:cs typeface="Calibri"/>
              </a:rPr>
              <a:t>For </a:t>
            </a:r>
            <a:r>
              <a:rPr sz="2400" spc="11" dirty="0">
                <a:latin typeface="Calibri"/>
                <a:cs typeface="Calibri"/>
              </a:rPr>
              <a:t>every </a:t>
            </a:r>
            <a:r>
              <a:rPr sz="2400" spc="25" dirty="0">
                <a:latin typeface="Calibri"/>
                <a:cs typeface="Calibri"/>
              </a:rPr>
              <a:t>pattern </a:t>
            </a:r>
            <a:r>
              <a:rPr sz="2400" spc="51" dirty="0">
                <a:latin typeface="Calibri"/>
                <a:cs typeface="Calibri"/>
              </a:rPr>
              <a:t>graph</a:t>
            </a:r>
            <a:r>
              <a:rPr sz="2400" spc="-32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𝑃</a:t>
            </a:r>
          </a:p>
        </p:txBody>
      </p:sp>
      <p:sp>
        <p:nvSpPr>
          <p:cNvPr id="27" name="object 16">
            <a:extLst>
              <a:ext uri="{FF2B5EF4-FFF2-40B4-BE49-F238E27FC236}">
                <a16:creationId xmlns:a16="http://schemas.microsoft.com/office/drawing/2014/main" id="{81CE74DB-A67C-4879-8AC8-972A20D59732}"/>
              </a:ext>
            </a:extLst>
          </p:cNvPr>
          <p:cNvSpPr/>
          <p:nvPr/>
        </p:nvSpPr>
        <p:spPr>
          <a:xfrm>
            <a:off x="4469436" y="3556914"/>
            <a:ext cx="182451" cy="484505"/>
          </a:xfrm>
          <a:custGeom>
            <a:avLst/>
            <a:gdLst/>
            <a:ahLst/>
            <a:cxnLst/>
            <a:rect l="l" t="t" r="r" b="b"/>
            <a:pathLst>
              <a:path w="171450" h="484504">
                <a:moveTo>
                  <a:pt x="57150" y="312800"/>
                </a:moveTo>
                <a:lnTo>
                  <a:pt x="0" y="312800"/>
                </a:lnTo>
                <a:lnTo>
                  <a:pt x="85725" y="484250"/>
                </a:lnTo>
                <a:lnTo>
                  <a:pt x="157162" y="341375"/>
                </a:lnTo>
                <a:lnTo>
                  <a:pt x="57150" y="341375"/>
                </a:lnTo>
                <a:lnTo>
                  <a:pt x="57150" y="312800"/>
                </a:lnTo>
                <a:close/>
              </a:path>
              <a:path w="171450" h="484504">
                <a:moveTo>
                  <a:pt x="114300" y="0"/>
                </a:moveTo>
                <a:lnTo>
                  <a:pt x="57150" y="0"/>
                </a:lnTo>
                <a:lnTo>
                  <a:pt x="57150" y="341375"/>
                </a:lnTo>
                <a:lnTo>
                  <a:pt x="114300" y="341375"/>
                </a:lnTo>
                <a:lnTo>
                  <a:pt x="114300" y="0"/>
                </a:lnTo>
                <a:close/>
              </a:path>
              <a:path w="171450" h="484504">
                <a:moveTo>
                  <a:pt x="171450" y="312800"/>
                </a:moveTo>
                <a:lnTo>
                  <a:pt x="114300" y="312800"/>
                </a:lnTo>
                <a:lnTo>
                  <a:pt x="114300" y="341375"/>
                </a:lnTo>
                <a:lnTo>
                  <a:pt x="157162" y="341375"/>
                </a:lnTo>
                <a:lnTo>
                  <a:pt x="171450" y="312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5BD9513-F3B6-4A5B-87A3-2DBAB894DDD0}"/>
              </a:ext>
            </a:extLst>
          </p:cNvPr>
          <p:cNvSpPr/>
          <p:nvPr/>
        </p:nvSpPr>
        <p:spPr>
          <a:xfrm>
            <a:off x="-180772" y="5856093"/>
            <a:ext cx="3442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9397" algn="ctr">
              <a:spcBef>
                <a:spcPts val="2865"/>
              </a:spcBef>
            </a:pPr>
            <a:r>
              <a:rPr lang="en-US" altLang="zh-CN" sz="2400" spc="35" dirty="0">
                <a:latin typeface="Calibri"/>
                <a:cs typeface="Calibri"/>
              </a:rPr>
              <a:t>For every data graph </a:t>
            </a:r>
            <a:r>
              <a:rPr lang="zh-CN" altLang="en-US" sz="2400" spc="35" dirty="0">
                <a:latin typeface="Calibri"/>
                <a:cs typeface="Calibri"/>
              </a:rPr>
              <a:t>𝐺</a:t>
            </a:r>
          </a:p>
        </p:txBody>
      </p:sp>
    </p:spTree>
    <p:extLst>
      <p:ext uri="{BB962C8B-B14F-4D97-AF65-F5344CB8AC3E}">
        <p14:creationId xmlns:p14="http://schemas.microsoft.com/office/powerpoint/2010/main" val="26390183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BENU</a:t>
            </a:r>
            <a:endParaRPr lang="zh-CN" altLang="en-US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4" name="object 2">
            <a:extLst>
              <a:ext uri="{FF2B5EF4-FFF2-40B4-BE49-F238E27FC236}">
                <a16:creationId xmlns:a16="http://schemas.microsoft.com/office/drawing/2014/main" id="{19629A67-70EA-47E3-8B45-3C2CE75AD3E1}"/>
              </a:ext>
            </a:extLst>
          </p:cNvPr>
          <p:cNvSpPr txBox="1">
            <a:spLocks/>
          </p:cNvSpPr>
          <p:nvPr/>
        </p:nvSpPr>
        <p:spPr>
          <a:xfrm>
            <a:off x="1646746" y="1501243"/>
            <a:ext cx="5452745" cy="62837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000" spc="155" dirty="0"/>
              <a:t>Phase </a:t>
            </a:r>
            <a:r>
              <a:rPr lang="en-US" sz="4000" spc="95" dirty="0"/>
              <a:t>1:</a:t>
            </a:r>
            <a:r>
              <a:rPr lang="en-US" sz="4000" spc="-391" dirty="0"/>
              <a:t> </a:t>
            </a:r>
            <a:r>
              <a:rPr lang="en-US" sz="4000" spc="155" dirty="0"/>
              <a:t>Preprocessing</a:t>
            </a:r>
            <a:endParaRPr lang="en-US" sz="4000" dirty="0"/>
          </a:p>
        </p:txBody>
      </p:sp>
      <p:sp>
        <p:nvSpPr>
          <p:cNvPr id="75" name="object 3">
            <a:extLst>
              <a:ext uri="{FF2B5EF4-FFF2-40B4-BE49-F238E27FC236}">
                <a16:creationId xmlns:a16="http://schemas.microsoft.com/office/drawing/2014/main" id="{6224C0CA-8D98-4F5D-A27E-4E1350397DDC}"/>
              </a:ext>
            </a:extLst>
          </p:cNvPr>
          <p:cNvSpPr/>
          <p:nvPr/>
        </p:nvSpPr>
        <p:spPr>
          <a:xfrm>
            <a:off x="1516064" y="5339036"/>
            <a:ext cx="1374775" cy="562611"/>
          </a:xfrm>
          <a:custGeom>
            <a:avLst/>
            <a:gdLst/>
            <a:ahLst/>
            <a:cxnLst/>
            <a:rect l="l" t="t" r="r" b="b"/>
            <a:pathLst>
              <a:path w="1374775" h="562610">
                <a:moveTo>
                  <a:pt x="687324" y="0"/>
                </a:moveTo>
                <a:lnTo>
                  <a:pt x="621129" y="1286"/>
                </a:lnTo>
                <a:lnTo>
                  <a:pt x="556715" y="5068"/>
                </a:lnTo>
                <a:lnTo>
                  <a:pt x="494369" y="11228"/>
                </a:lnTo>
                <a:lnTo>
                  <a:pt x="434380" y="19647"/>
                </a:lnTo>
                <a:lnTo>
                  <a:pt x="377035" y="30209"/>
                </a:lnTo>
                <a:lnTo>
                  <a:pt x="322622" y="42795"/>
                </a:lnTo>
                <a:lnTo>
                  <a:pt x="271430" y="57287"/>
                </a:lnTo>
                <a:lnTo>
                  <a:pt x="223746" y="73568"/>
                </a:lnTo>
                <a:lnTo>
                  <a:pt x="179859" y="91521"/>
                </a:lnTo>
                <a:lnTo>
                  <a:pt x="140057" y="111027"/>
                </a:lnTo>
                <a:lnTo>
                  <a:pt x="104627" y="131969"/>
                </a:lnTo>
                <a:lnTo>
                  <a:pt x="48037" y="177689"/>
                </a:lnTo>
                <a:lnTo>
                  <a:pt x="12393" y="227739"/>
                </a:lnTo>
                <a:lnTo>
                  <a:pt x="0" y="281178"/>
                </a:lnTo>
                <a:lnTo>
                  <a:pt x="3146" y="308262"/>
                </a:lnTo>
                <a:lnTo>
                  <a:pt x="27452" y="360124"/>
                </a:lnTo>
                <a:lnTo>
                  <a:pt x="73858" y="408127"/>
                </a:lnTo>
                <a:lnTo>
                  <a:pt x="140057" y="451328"/>
                </a:lnTo>
                <a:lnTo>
                  <a:pt x="179859" y="470834"/>
                </a:lnTo>
                <a:lnTo>
                  <a:pt x="223746" y="488787"/>
                </a:lnTo>
                <a:lnTo>
                  <a:pt x="271430" y="505068"/>
                </a:lnTo>
                <a:lnTo>
                  <a:pt x="322622" y="519560"/>
                </a:lnTo>
                <a:lnTo>
                  <a:pt x="377035" y="532146"/>
                </a:lnTo>
                <a:lnTo>
                  <a:pt x="434380" y="542708"/>
                </a:lnTo>
                <a:lnTo>
                  <a:pt x="494369" y="551127"/>
                </a:lnTo>
                <a:lnTo>
                  <a:pt x="556715" y="557287"/>
                </a:lnTo>
                <a:lnTo>
                  <a:pt x="621129" y="561069"/>
                </a:lnTo>
                <a:lnTo>
                  <a:pt x="687324" y="562356"/>
                </a:lnTo>
                <a:lnTo>
                  <a:pt x="753518" y="561069"/>
                </a:lnTo>
                <a:lnTo>
                  <a:pt x="817932" y="557287"/>
                </a:lnTo>
                <a:lnTo>
                  <a:pt x="880278" y="551127"/>
                </a:lnTo>
                <a:lnTo>
                  <a:pt x="940267" y="542708"/>
                </a:lnTo>
                <a:lnTo>
                  <a:pt x="997612" y="532146"/>
                </a:lnTo>
                <a:lnTo>
                  <a:pt x="1052025" y="519560"/>
                </a:lnTo>
                <a:lnTo>
                  <a:pt x="1103217" y="505068"/>
                </a:lnTo>
                <a:lnTo>
                  <a:pt x="1150901" y="488787"/>
                </a:lnTo>
                <a:lnTo>
                  <a:pt x="1194788" y="470834"/>
                </a:lnTo>
                <a:lnTo>
                  <a:pt x="1234590" y="451328"/>
                </a:lnTo>
                <a:lnTo>
                  <a:pt x="1270020" y="430386"/>
                </a:lnTo>
                <a:lnTo>
                  <a:pt x="1326610" y="384666"/>
                </a:lnTo>
                <a:lnTo>
                  <a:pt x="1362254" y="334616"/>
                </a:lnTo>
                <a:lnTo>
                  <a:pt x="1374648" y="281178"/>
                </a:lnTo>
                <a:lnTo>
                  <a:pt x="1371501" y="254093"/>
                </a:lnTo>
                <a:lnTo>
                  <a:pt x="1347195" y="202231"/>
                </a:lnTo>
                <a:lnTo>
                  <a:pt x="1300789" y="154228"/>
                </a:lnTo>
                <a:lnTo>
                  <a:pt x="1234590" y="111027"/>
                </a:lnTo>
                <a:lnTo>
                  <a:pt x="1194788" y="91521"/>
                </a:lnTo>
                <a:lnTo>
                  <a:pt x="1150901" y="73568"/>
                </a:lnTo>
                <a:lnTo>
                  <a:pt x="1103217" y="57287"/>
                </a:lnTo>
                <a:lnTo>
                  <a:pt x="1052025" y="42795"/>
                </a:lnTo>
                <a:lnTo>
                  <a:pt x="997612" y="30209"/>
                </a:lnTo>
                <a:lnTo>
                  <a:pt x="940267" y="19647"/>
                </a:lnTo>
                <a:lnTo>
                  <a:pt x="880278" y="11228"/>
                </a:lnTo>
                <a:lnTo>
                  <a:pt x="817932" y="5068"/>
                </a:lnTo>
                <a:lnTo>
                  <a:pt x="753518" y="1286"/>
                </a:lnTo>
                <a:lnTo>
                  <a:pt x="687324" y="0"/>
                </a:lnTo>
                <a:close/>
              </a:path>
            </a:pathLst>
          </a:custGeom>
          <a:solidFill>
            <a:srgbClr val="FFE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4">
            <a:extLst>
              <a:ext uri="{FF2B5EF4-FFF2-40B4-BE49-F238E27FC236}">
                <a16:creationId xmlns:a16="http://schemas.microsoft.com/office/drawing/2014/main" id="{AA7DC1E1-9817-470C-A336-EB9AA2B5BDD1}"/>
              </a:ext>
            </a:extLst>
          </p:cNvPr>
          <p:cNvSpPr/>
          <p:nvPr/>
        </p:nvSpPr>
        <p:spPr>
          <a:xfrm>
            <a:off x="1516064" y="5339036"/>
            <a:ext cx="1374775" cy="562611"/>
          </a:xfrm>
          <a:custGeom>
            <a:avLst/>
            <a:gdLst/>
            <a:ahLst/>
            <a:cxnLst/>
            <a:rect l="l" t="t" r="r" b="b"/>
            <a:pathLst>
              <a:path w="1374775" h="562610">
                <a:moveTo>
                  <a:pt x="0" y="281178"/>
                </a:moveTo>
                <a:lnTo>
                  <a:pt x="12393" y="227739"/>
                </a:lnTo>
                <a:lnTo>
                  <a:pt x="48037" y="177689"/>
                </a:lnTo>
                <a:lnTo>
                  <a:pt x="104627" y="131969"/>
                </a:lnTo>
                <a:lnTo>
                  <a:pt x="140057" y="111027"/>
                </a:lnTo>
                <a:lnTo>
                  <a:pt x="179859" y="91521"/>
                </a:lnTo>
                <a:lnTo>
                  <a:pt x="223746" y="73568"/>
                </a:lnTo>
                <a:lnTo>
                  <a:pt x="271430" y="57287"/>
                </a:lnTo>
                <a:lnTo>
                  <a:pt x="322622" y="42795"/>
                </a:lnTo>
                <a:lnTo>
                  <a:pt x="377035" y="30209"/>
                </a:lnTo>
                <a:lnTo>
                  <a:pt x="434380" y="19647"/>
                </a:lnTo>
                <a:lnTo>
                  <a:pt x="494369" y="11228"/>
                </a:lnTo>
                <a:lnTo>
                  <a:pt x="556715" y="5068"/>
                </a:lnTo>
                <a:lnTo>
                  <a:pt x="621129" y="1286"/>
                </a:lnTo>
                <a:lnTo>
                  <a:pt x="687324" y="0"/>
                </a:lnTo>
                <a:lnTo>
                  <a:pt x="753518" y="1286"/>
                </a:lnTo>
                <a:lnTo>
                  <a:pt x="817932" y="5068"/>
                </a:lnTo>
                <a:lnTo>
                  <a:pt x="880278" y="11228"/>
                </a:lnTo>
                <a:lnTo>
                  <a:pt x="940267" y="19647"/>
                </a:lnTo>
                <a:lnTo>
                  <a:pt x="997612" y="30209"/>
                </a:lnTo>
                <a:lnTo>
                  <a:pt x="1052025" y="42795"/>
                </a:lnTo>
                <a:lnTo>
                  <a:pt x="1103217" y="57287"/>
                </a:lnTo>
                <a:lnTo>
                  <a:pt x="1150901" y="73568"/>
                </a:lnTo>
                <a:lnTo>
                  <a:pt x="1194788" y="91521"/>
                </a:lnTo>
                <a:lnTo>
                  <a:pt x="1234590" y="111027"/>
                </a:lnTo>
                <a:lnTo>
                  <a:pt x="1270020" y="131969"/>
                </a:lnTo>
                <a:lnTo>
                  <a:pt x="1326610" y="177689"/>
                </a:lnTo>
                <a:lnTo>
                  <a:pt x="1362254" y="227739"/>
                </a:lnTo>
                <a:lnTo>
                  <a:pt x="1374648" y="281178"/>
                </a:lnTo>
                <a:lnTo>
                  <a:pt x="1371501" y="308262"/>
                </a:lnTo>
                <a:lnTo>
                  <a:pt x="1347195" y="360124"/>
                </a:lnTo>
                <a:lnTo>
                  <a:pt x="1300789" y="408127"/>
                </a:lnTo>
                <a:lnTo>
                  <a:pt x="1234590" y="451328"/>
                </a:lnTo>
                <a:lnTo>
                  <a:pt x="1194788" y="470834"/>
                </a:lnTo>
                <a:lnTo>
                  <a:pt x="1150901" y="488787"/>
                </a:lnTo>
                <a:lnTo>
                  <a:pt x="1103217" y="505068"/>
                </a:lnTo>
                <a:lnTo>
                  <a:pt x="1052025" y="519560"/>
                </a:lnTo>
                <a:lnTo>
                  <a:pt x="997612" y="532146"/>
                </a:lnTo>
                <a:lnTo>
                  <a:pt x="940267" y="542708"/>
                </a:lnTo>
                <a:lnTo>
                  <a:pt x="880278" y="551127"/>
                </a:lnTo>
                <a:lnTo>
                  <a:pt x="817932" y="557287"/>
                </a:lnTo>
                <a:lnTo>
                  <a:pt x="753518" y="561069"/>
                </a:lnTo>
                <a:lnTo>
                  <a:pt x="687324" y="562356"/>
                </a:lnTo>
                <a:lnTo>
                  <a:pt x="621129" y="561069"/>
                </a:lnTo>
                <a:lnTo>
                  <a:pt x="556715" y="557287"/>
                </a:lnTo>
                <a:lnTo>
                  <a:pt x="494369" y="551127"/>
                </a:lnTo>
                <a:lnTo>
                  <a:pt x="434380" y="542708"/>
                </a:lnTo>
                <a:lnTo>
                  <a:pt x="377035" y="532146"/>
                </a:lnTo>
                <a:lnTo>
                  <a:pt x="322622" y="519560"/>
                </a:lnTo>
                <a:lnTo>
                  <a:pt x="271430" y="505068"/>
                </a:lnTo>
                <a:lnTo>
                  <a:pt x="223746" y="488787"/>
                </a:lnTo>
                <a:lnTo>
                  <a:pt x="179859" y="470834"/>
                </a:lnTo>
                <a:lnTo>
                  <a:pt x="140057" y="451328"/>
                </a:lnTo>
                <a:lnTo>
                  <a:pt x="104627" y="430386"/>
                </a:lnTo>
                <a:lnTo>
                  <a:pt x="48037" y="384666"/>
                </a:lnTo>
                <a:lnTo>
                  <a:pt x="12393" y="334616"/>
                </a:lnTo>
                <a:lnTo>
                  <a:pt x="0" y="281178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5">
            <a:extLst>
              <a:ext uri="{FF2B5EF4-FFF2-40B4-BE49-F238E27FC236}">
                <a16:creationId xmlns:a16="http://schemas.microsoft.com/office/drawing/2014/main" id="{093FF9CF-B708-47DB-B43D-1A6B15612657}"/>
              </a:ext>
            </a:extLst>
          </p:cNvPr>
          <p:cNvSpPr txBox="1"/>
          <p:nvPr/>
        </p:nvSpPr>
        <p:spPr>
          <a:xfrm>
            <a:off x="1826324" y="5399362"/>
            <a:ext cx="75247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1" marR="5080" indent="-138427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Executio</a:t>
            </a:r>
            <a:r>
              <a:rPr sz="1300" b="1" spc="25" dirty="0">
                <a:latin typeface="Calibri"/>
                <a:cs typeface="Calibri"/>
              </a:rPr>
              <a:t>n  </a:t>
            </a:r>
            <a:r>
              <a:rPr sz="1300" b="1" spc="55" dirty="0">
                <a:latin typeface="Calibri"/>
                <a:cs typeface="Calibri"/>
              </a:rPr>
              <a:t>Plan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8" name="object 8">
            <a:extLst>
              <a:ext uri="{FF2B5EF4-FFF2-40B4-BE49-F238E27FC236}">
                <a16:creationId xmlns:a16="http://schemas.microsoft.com/office/drawing/2014/main" id="{2A6C5637-C400-40CA-9F2C-BBD5ABD23FFD}"/>
              </a:ext>
            </a:extLst>
          </p:cNvPr>
          <p:cNvSpPr txBox="1"/>
          <p:nvPr/>
        </p:nvSpPr>
        <p:spPr>
          <a:xfrm>
            <a:off x="122747" y="5389963"/>
            <a:ext cx="60388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Pattern</a:t>
            </a:r>
            <a:endParaRPr sz="1300">
              <a:latin typeface="Calibri"/>
              <a:cs typeface="Calibri"/>
            </a:endParaRPr>
          </a:p>
          <a:p>
            <a:pPr marL="12700"/>
            <a:r>
              <a:rPr sz="1300" b="1" spc="35" dirty="0">
                <a:latin typeface="Calibri"/>
                <a:cs typeface="Calibri"/>
              </a:rPr>
              <a:t>Graph</a:t>
            </a:r>
            <a:r>
              <a:rPr sz="1300" b="1" spc="-131" dirty="0">
                <a:latin typeface="Calibri"/>
                <a:cs typeface="Calibri"/>
              </a:rPr>
              <a:t> </a:t>
            </a:r>
            <a:r>
              <a:rPr sz="1300" b="1" spc="85" dirty="0">
                <a:latin typeface="Calibri"/>
                <a:cs typeface="Calibri"/>
              </a:rPr>
              <a:t>P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9" name="object 11">
            <a:extLst>
              <a:ext uri="{FF2B5EF4-FFF2-40B4-BE49-F238E27FC236}">
                <a16:creationId xmlns:a16="http://schemas.microsoft.com/office/drawing/2014/main" id="{65ADB54B-EFD2-49B0-B739-859CE3A500A6}"/>
              </a:ext>
            </a:extLst>
          </p:cNvPr>
          <p:cNvSpPr txBox="1"/>
          <p:nvPr/>
        </p:nvSpPr>
        <p:spPr>
          <a:xfrm>
            <a:off x="107506" y="3892887"/>
            <a:ext cx="61087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48">
              <a:spcBef>
                <a:spcPts val="100"/>
              </a:spcBef>
            </a:pPr>
            <a:r>
              <a:rPr sz="1300" b="1" spc="35" dirty="0">
                <a:latin typeface="Calibri"/>
                <a:cs typeface="Calibri"/>
              </a:rPr>
              <a:t>Data  Graph</a:t>
            </a:r>
            <a:r>
              <a:rPr sz="1300" b="1" spc="-12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0" name="object 12">
            <a:extLst>
              <a:ext uri="{FF2B5EF4-FFF2-40B4-BE49-F238E27FC236}">
                <a16:creationId xmlns:a16="http://schemas.microsoft.com/office/drawing/2014/main" id="{BE693402-A484-4085-B369-D91C38E41590}"/>
              </a:ext>
            </a:extLst>
          </p:cNvPr>
          <p:cNvSpPr/>
          <p:nvPr/>
        </p:nvSpPr>
        <p:spPr>
          <a:xfrm>
            <a:off x="1844484" y="3630633"/>
            <a:ext cx="793751" cy="966469"/>
          </a:xfrm>
          <a:custGeom>
            <a:avLst/>
            <a:gdLst/>
            <a:ahLst/>
            <a:cxnLst/>
            <a:rect l="l" t="t" r="r" b="b"/>
            <a:pathLst>
              <a:path w="793750" h="966470">
                <a:moveTo>
                  <a:pt x="661034" y="0"/>
                </a:moveTo>
                <a:lnTo>
                  <a:pt x="132206" y="0"/>
                </a:lnTo>
                <a:lnTo>
                  <a:pt x="90415" y="6739"/>
                </a:lnTo>
                <a:lnTo>
                  <a:pt x="54123" y="25505"/>
                </a:lnTo>
                <a:lnTo>
                  <a:pt x="25505" y="54123"/>
                </a:lnTo>
                <a:lnTo>
                  <a:pt x="6739" y="90415"/>
                </a:lnTo>
                <a:lnTo>
                  <a:pt x="0" y="132206"/>
                </a:lnTo>
                <a:lnTo>
                  <a:pt x="0" y="834008"/>
                </a:lnTo>
                <a:lnTo>
                  <a:pt x="6739" y="875800"/>
                </a:lnTo>
                <a:lnTo>
                  <a:pt x="25505" y="912092"/>
                </a:lnTo>
                <a:lnTo>
                  <a:pt x="54123" y="940710"/>
                </a:lnTo>
                <a:lnTo>
                  <a:pt x="90415" y="959476"/>
                </a:lnTo>
                <a:lnTo>
                  <a:pt x="132206" y="966215"/>
                </a:lnTo>
                <a:lnTo>
                  <a:pt x="661034" y="966215"/>
                </a:lnTo>
                <a:lnTo>
                  <a:pt x="702826" y="959476"/>
                </a:lnTo>
                <a:lnTo>
                  <a:pt x="739118" y="940710"/>
                </a:lnTo>
                <a:lnTo>
                  <a:pt x="767736" y="912092"/>
                </a:lnTo>
                <a:lnTo>
                  <a:pt x="786502" y="875800"/>
                </a:lnTo>
                <a:lnTo>
                  <a:pt x="793241" y="834008"/>
                </a:lnTo>
                <a:lnTo>
                  <a:pt x="793241" y="132206"/>
                </a:lnTo>
                <a:lnTo>
                  <a:pt x="786502" y="90415"/>
                </a:lnTo>
                <a:lnTo>
                  <a:pt x="767736" y="54123"/>
                </a:lnTo>
                <a:lnTo>
                  <a:pt x="739118" y="25505"/>
                </a:lnTo>
                <a:lnTo>
                  <a:pt x="702826" y="6739"/>
                </a:lnTo>
                <a:lnTo>
                  <a:pt x="661034" y="0"/>
                </a:lnTo>
                <a:close/>
              </a:path>
            </a:pathLst>
          </a:custGeom>
          <a:solidFill>
            <a:srgbClr val="CDE4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3">
            <a:extLst>
              <a:ext uri="{FF2B5EF4-FFF2-40B4-BE49-F238E27FC236}">
                <a16:creationId xmlns:a16="http://schemas.microsoft.com/office/drawing/2014/main" id="{EECA9E4C-E340-4C17-A0F5-C217AA70D980}"/>
              </a:ext>
            </a:extLst>
          </p:cNvPr>
          <p:cNvSpPr/>
          <p:nvPr/>
        </p:nvSpPr>
        <p:spPr>
          <a:xfrm>
            <a:off x="1844484" y="3630633"/>
            <a:ext cx="793751" cy="966469"/>
          </a:xfrm>
          <a:custGeom>
            <a:avLst/>
            <a:gdLst/>
            <a:ahLst/>
            <a:cxnLst/>
            <a:rect l="l" t="t" r="r" b="b"/>
            <a:pathLst>
              <a:path w="793750" h="966470">
                <a:moveTo>
                  <a:pt x="0" y="132206"/>
                </a:moveTo>
                <a:lnTo>
                  <a:pt x="6739" y="90415"/>
                </a:lnTo>
                <a:lnTo>
                  <a:pt x="25505" y="54123"/>
                </a:lnTo>
                <a:lnTo>
                  <a:pt x="54123" y="25505"/>
                </a:lnTo>
                <a:lnTo>
                  <a:pt x="90415" y="6739"/>
                </a:lnTo>
                <a:lnTo>
                  <a:pt x="132206" y="0"/>
                </a:lnTo>
                <a:lnTo>
                  <a:pt x="661034" y="0"/>
                </a:lnTo>
                <a:lnTo>
                  <a:pt x="702826" y="6739"/>
                </a:lnTo>
                <a:lnTo>
                  <a:pt x="739118" y="25505"/>
                </a:lnTo>
                <a:lnTo>
                  <a:pt x="767736" y="54123"/>
                </a:lnTo>
                <a:lnTo>
                  <a:pt x="786502" y="90415"/>
                </a:lnTo>
                <a:lnTo>
                  <a:pt x="793241" y="132206"/>
                </a:lnTo>
                <a:lnTo>
                  <a:pt x="793241" y="834008"/>
                </a:lnTo>
                <a:lnTo>
                  <a:pt x="786502" y="875800"/>
                </a:lnTo>
                <a:lnTo>
                  <a:pt x="767736" y="912092"/>
                </a:lnTo>
                <a:lnTo>
                  <a:pt x="739118" y="940710"/>
                </a:lnTo>
                <a:lnTo>
                  <a:pt x="702826" y="959476"/>
                </a:lnTo>
                <a:lnTo>
                  <a:pt x="661034" y="966215"/>
                </a:lnTo>
                <a:lnTo>
                  <a:pt x="132206" y="966215"/>
                </a:lnTo>
                <a:lnTo>
                  <a:pt x="90415" y="959476"/>
                </a:lnTo>
                <a:lnTo>
                  <a:pt x="54123" y="940710"/>
                </a:lnTo>
                <a:lnTo>
                  <a:pt x="25505" y="912092"/>
                </a:lnTo>
                <a:lnTo>
                  <a:pt x="6739" y="875800"/>
                </a:lnTo>
                <a:lnTo>
                  <a:pt x="0" y="834008"/>
                </a:lnTo>
                <a:lnTo>
                  <a:pt x="0" y="132206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4">
            <a:extLst>
              <a:ext uri="{FF2B5EF4-FFF2-40B4-BE49-F238E27FC236}">
                <a16:creationId xmlns:a16="http://schemas.microsoft.com/office/drawing/2014/main" id="{88715D76-4D84-4D99-8216-B526F9AC18FC}"/>
              </a:ext>
            </a:extLst>
          </p:cNvPr>
          <p:cNvSpPr txBox="1"/>
          <p:nvPr/>
        </p:nvSpPr>
        <p:spPr>
          <a:xfrm>
            <a:off x="1977453" y="3793829"/>
            <a:ext cx="527051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1" algn="ctr">
              <a:spcBef>
                <a:spcPts val="100"/>
              </a:spcBef>
            </a:pPr>
            <a:r>
              <a:rPr sz="1300" b="1" spc="55" dirty="0">
                <a:latin typeface="Calibri"/>
                <a:cs typeface="Calibri"/>
              </a:rPr>
              <a:t>Local  </a:t>
            </a:r>
            <a:r>
              <a:rPr sz="1300" b="1" spc="60" dirty="0">
                <a:latin typeface="Calibri"/>
                <a:cs typeface="Calibri"/>
              </a:rPr>
              <a:t>Sea</a:t>
            </a:r>
            <a:r>
              <a:rPr sz="1300" b="1" spc="31" dirty="0">
                <a:latin typeface="Calibri"/>
                <a:cs typeface="Calibri"/>
              </a:rPr>
              <a:t>r</a:t>
            </a:r>
            <a:r>
              <a:rPr sz="1300" b="1" spc="40" dirty="0">
                <a:latin typeface="Calibri"/>
                <a:cs typeface="Calibri"/>
              </a:rPr>
              <a:t>ch  </a:t>
            </a:r>
            <a:r>
              <a:rPr sz="1300" b="1" spc="65" dirty="0">
                <a:latin typeface="Calibri"/>
                <a:cs typeface="Calibri"/>
              </a:rPr>
              <a:t>Tasks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3" name="object 15">
            <a:extLst>
              <a:ext uri="{FF2B5EF4-FFF2-40B4-BE49-F238E27FC236}">
                <a16:creationId xmlns:a16="http://schemas.microsoft.com/office/drawing/2014/main" id="{F39D7991-CDA0-4883-80C8-B3DC6CBAD90B}"/>
              </a:ext>
            </a:extLst>
          </p:cNvPr>
          <p:cNvSpPr/>
          <p:nvPr/>
        </p:nvSpPr>
        <p:spPr>
          <a:xfrm>
            <a:off x="1059244" y="4056209"/>
            <a:ext cx="785495" cy="114300"/>
          </a:xfrm>
          <a:custGeom>
            <a:avLst/>
            <a:gdLst/>
            <a:ahLst/>
            <a:cxnLst/>
            <a:rect l="l" t="t" r="r" b="b"/>
            <a:pathLst>
              <a:path w="785494" h="114300">
                <a:moveTo>
                  <a:pt x="670813" y="0"/>
                </a:moveTo>
                <a:lnTo>
                  <a:pt x="670813" y="114300"/>
                </a:lnTo>
                <a:lnTo>
                  <a:pt x="747013" y="76200"/>
                </a:lnTo>
                <a:lnTo>
                  <a:pt x="689863" y="76200"/>
                </a:lnTo>
                <a:lnTo>
                  <a:pt x="689863" y="38100"/>
                </a:lnTo>
                <a:lnTo>
                  <a:pt x="747013" y="38100"/>
                </a:lnTo>
                <a:lnTo>
                  <a:pt x="670813" y="0"/>
                </a:lnTo>
                <a:close/>
              </a:path>
              <a:path w="785494" h="114300">
                <a:moveTo>
                  <a:pt x="67081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70813" y="76200"/>
                </a:lnTo>
                <a:lnTo>
                  <a:pt x="670813" y="38100"/>
                </a:lnTo>
                <a:close/>
              </a:path>
              <a:path w="785494" h="114300">
                <a:moveTo>
                  <a:pt x="747013" y="38100"/>
                </a:moveTo>
                <a:lnTo>
                  <a:pt x="689863" y="38100"/>
                </a:lnTo>
                <a:lnTo>
                  <a:pt x="689863" y="76200"/>
                </a:lnTo>
                <a:lnTo>
                  <a:pt x="747013" y="76200"/>
                </a:lnTo>
                <a:lnTo>
                  <a:pt x="785113" y="57150"/>
                </a:lnTo>
                <a:lnTo>
                  <a:pt x="74701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6">
            <a:extLst>
              <a:ext uri="{FF2B5EF4-FFF2-40B4-BE49-F238E27FC236}">
                <a16:creationId xmlns:a16="http://schemas.microsoft.com/office/drawing/2014/main" id="{23B7D298-F51C-4F8D-A6C3-EEAC4BD56030}"/>
              </a:ext>
            </a:extLst>
          </p:cNvPr>
          <p:cNvSpPr txBox="1"/>
          <p:nvPr/>
        </p:nvSpPr>
        <p:spPr>
          <a:xfrm>
            <a:off x="1026986" y="4165938"/>
            <a:ext cx="763271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300" b="1" spc="25" dirty="0">
                <a:latin typeface="Calibri"/>
                <a:cs typeface="Calibri"/>
              </a:rPr>
              <a:t>Generate</a:t>
            </a:r>
            <a:endParaRPr sz="1300">
              <a:latin typeface="Calibri"/>
              <a:cs typeface="Calibri"/>
            </a:endParaRPr>
          </a:p>
          <a:p>
            <a:pPr marL="12700"/>
            <a:r>
              <a:rPr sz="1300" b="1" spc="40" dirty="0">
                <a:latin typeface="Calibri"/>
                <a:cs typeface="Calibri"/>
              </a:rPr>
              <a:t>in</a:t>
            </a:r>
            <a:r>
              <a:rPr sz="1300" b="1" spc="-85" dirty="0">
                <a:latin typeface="Calibri"/>
                <a:cs typeface="Calibri"/>
              </a:rPr>
              <a:t> </a:t>
            </a:r>
            <a:r>
              <a:rPr sz="1300" b="1" spc="45" dirty="0">
                <a:latin typeface="Calibri"/>
                <a:cs typeface="Calibri"/>
              </a:rPr>
              <a:t>Parallel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5" name="object 17">
            <a:extLst>
              <a:ext uri="{FF2B5EF4-FFF2-40B4-BE49-F238E27FC236}">
                <a16:creationId xmlns:a16="http://schemas.microsoft.com/office/drawing/2014/main" id="{FCFE35C7-A23D-434A-B5BA-4860BF48C2C3}"/>
              </a:ext>
            </a:extLst>
          </p:cNvPr>
          <p:cNvSpPr/>
          <p:nvPr/>
        </p:nvSpPr>
        <p:spPr>
          <a:xfrm>
            <a:off x="1070290" y="5559635"/>
            <a:ext cx="445771" cy="114300"/>
          </a:xfrm>
          <a:custGeom>
            <a:avLst/>
            <a:gdLst/>
            <a:ahLst/>
            <a:cxnLst/>
            <a:rect l="l" t="t" r="r" b="b"/>
            <a:pathLst>
              <a:path w="445769" h="114300">
                <a:moveTo>
                  <a:pt x="332486" y="0"/>
                </a:moveTo>
                <a:lnTo>
                  <a:pt x="331679" y="38206"/>
                </a:lnTo>
                <a:lnTo>
                  <a:pt x="350774" y="38607"/>
                </a:lnTo>
                <a:lnTo>
                  <a:pt x="349884" y="76581"/>
                </a:lnTo>
                <a:lnTo>
                  <a:pt x="330869" y="76581"/>
                </a:lnTo>
                <a:lnTo>
                  <a:pt x="330072" y="114300"/>
                </a:lnTo>
                <a:lnTo>
                  <a:pt x="409624" y="76581"/>
                </a:lnTo>
                <a:lnTo>
                  <a:pt x="349884" y="76581"/>
                </a:lnTo>
                <a:lnTo>
                  <a:pt x="330877" y="76187"/>
                </a:lnTo>
                <a:lnTo>
                  <a:pt x="410453" y="76187"/>
                </a:lnTo>
                <a:lnTo>
                  <a:pt x="445515" y="59562"/>
                </a:lnTo>
                <a:lnTo>
                  <a:pt x="332486" y="0"/>
                </a:lnTo>
                <a:close/>
              </a:path>
              <a:path w="445769" h="114300">
                <a:moveTo>
                  <a:pt x="331679" y="38206"/>
                </a:moveTo>
                <a:lnTo>
                  <a:pt x="330877" y="76187"/>
                </a:lnTo>
                <a:lnTo>
                  <a:pt x="349884" y="76581"/>
                </a:lnTo>
                <a:lnTo>
                  <a:pt x="350774" y="38607"/>
                </a:lnTo>
                <a:lnTo>
                  <a:pt x="331679" y="38206"/>
                </a:lnTo>
                <a:close/>
              </a:path>
              <a:path w="445769" h="114300">
                <a:moveTo>
                  <a:pt x="762" y="31242"/>
                </a:moveTo>
                <a:lnTo>
                  <a:pt x="0" y="69342"/>
                </a:lnTo>
                <a:lnTo>
                  <a:pt x="330877" y="76187"/>
                </a:lnTo>
                <a:lnTo>
                  <a:pt x="331679" y="38206"/>
                </a:lnTo>
                <a:lnTo>
                  <a:pt x="762" y="31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18">
            <a:extLst>
              <a:ext uri="{FF2B5EF4-FFF2-40B4-BE49-F238E27FC236}">
                <a16:creationId xmlns:a16="http://schemas.microsoft.com/office/drawing/2014/main" id="{5583B13B-6229-4F91-B477-5D8FE7623CDB}"/>
              </a:ext>
            </a:extLst>
          </p:cNvPr>
          <p:cNvSpPr txBox="1"/>
          <p:nvPr/>
        </p:nvSpPr>
        <p:spPr>
          <a:xfrm>
            <a:off x="863917" y="5743531"/>
            <a:ext cx="92519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300" b="1" spc="25" dirty="0">
                <a:latin typeface="Calibri"/>
                <a:cs typeface="Calibri"/>
              </a:rPr>
              <a:t>Generate</a:t>
            </a:r>
            <a:r>
              <a:rPr sz="1300" b="1" spc="-85" dirty="0">
                <a:latin typeface="Calibri"/>
                <a:cs typeface="Calibri"/>
              </a:rPr>
              <a:t> </a:t>
            </a:r>
            <a:r>
              <a:rPr sz="1300" b="1" spc="35" dirty="0">
                <a:latin typeface="Calibri"/>
                <a:cs typeface="Calibri"/>
              </a:rPr>
              <a:t>on  </a:t>
            </a:r>
            <a:r>
              <a:rPr sz="1300" b="1" spc="11" dirty="0">
                <a:latin typeface="Calibri"/>
                <a:cs typeface="Calibri"/>
              </a:rPr>
              <a:t>Master</a:t>
            </a:r>
            <a:r>
              <a:rPr sz="1300" b="1" spc="-105" dirty="0">
                <a:latin typeface="Calibri"/>
                <a:cs typeface="Calibri"/>
              </a:rPr>
              <a:t> </a:t>
            </a:r>
            <a:r>
              <a:rPr sz="1300" b="1" spc="31" dirty="0">
                <a:latin typeface="Calibri"/>
                <a:cs typeface="Calibri"/>
              </a:rPr>
              <a:t>node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7" name="object 19">
            <a:extLst>
              <a:ext uri="{FF2B5EF4-FFF2-40B4-BE49-F238E27FC236}">
                <a16:creationId xmlns:a16="http://schemas.microsoft.com/office/drawing/2014/main" id="{F430F665-E1ED-4CA2-92DF-48398F6D9793}"/>
              </a:ext>
            </a:extLst>
          </p:cNvPr>
          <p:cNvSpPr/>
          <p:nvPr/>
        </p:nvSpPr>
        <p:spPr>
          <a:xfrm>
            <a:off x="3927031" y="5003755"/>
            <a:ext cx="2719705" cy="1117600"/>
          </a:xfrm>
          <a:custGeom>
            <a:avLst/>
            <a:gdLst/>
            <a:ahLst/>
            <a:cxnLst/>
            <a:rect l="l" t="t" r="r" b="b"/>
            <a:pathLst>
              <a:path w="2719704" h="1117600">
                <a:moveTo>
                  <a:pt x="0" y="1117091"/>
                </a:moveTo>
                <a:lnTo>
                  <a:pt x="2719578" y="1117091"/>
                </a:lnTo>
                <a:lnTo>
                  <a:pt x="2719578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D5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0">
            <a:extLst>
              <a:ext uri="{FF2B5EF4-FFF2-40B4-BE49-F238E27FC236}">
                <a16:creationId xmlns:a16="http://schemas.microsoft.com/office/drawing/2014/main" id="{C2B44B91-10B3-44E8-940B-48CED5BCA0EF}"/>
              </a:ext>
            </a:extLst>
          </p:cNvPr>
          <p:cNvSpPr/>
          <p:nvPr/>
        </p:nvSpPr>
        <p:spPr>
          <a:xfrm>
            <a:off x="3927031" y="5003755"/>
            <a:ext cx="2719705" cy="1117600"/>
          </a:xfrm>
          <a:custGeom>
            <a:avLst/>
            <a:gdLst/>
            <a:ahLst/>
            <a:cxnLst/>
            <a:rect l="l" t="t" r="r" b="b"/>
            <a:pathLst>
              <a:path w="2719704" h="1117600">
                <a:moveTo>
                  <a:pt x="0" y="1117091"/>
                </a:moveTo>
                <a:lnTo>
                  <a:pt x="2719578" y="1117091"/>
                </a:lnTo>
                <a:lnTo>
                  <a:pt x="2719578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1">
            <a:extLst>
              <a:ext uri="{FF2B5EF4-FFF2-40B4-BE49-F238E27FC236}">
                <a16:creationId xmlns:a16="http://schemas.microsoft.com/office/drawing/2014/main" id="{18AD8402-18E6-410C-B056-97DCE0404A7C}"/>
              </a:ext>
            </a:extLst>
          </p:cNvPr>
          <p:cNvSpPr/>
          <p:nvPr/>
        </p:nvSpPr>
        <p:spPr>
          <a:xfrm>
            <a:off x="4089335" y="5265884"/>
            <a:ext cx="530860" cy="242571"/>
          </a:xfrm>
          <a:custGeom>
            <a:avLst/>
            <a:gdLst/>
            <a:ahLst/>
            <a:cxnLst/>
            <a:rect l="l" t="t" r="r" b="b"/>
            <a:pathLst>
              <a:path w="530860" h="242570">
                <a:moveTo>
                  <a:pt x="265175" y="0"/>
                </a:moveTo>
                <a:lnTo>
                  <a:pt x="204380" y="3199"/>
                </a:lnTo>
                <a:lnTo>
                  <a:pt x="148567" y="12311"/>
                </a:lnTo>
                <a:lnTo>
                  <a:pt x="99331" y="26612"/>
                </a:lnTo>
                <a:lnTo>
                  <a:pt x="58263" y="45373"/>
                </a:lnTo>
                <a:lnTo>
                  <a:pt x="26956" y="67869"/>
                </a:lnTo>
                <a:lnTo>
                  <a:pt x="0" y="121157"/>
                </a:lnTo>
                <a:lnTo>
                  <a:pt x="7004" y="148943"/>
                </a:lnTo>
                <a:lnTo>
                  <a:pt x="58263" y="196942"/>
                </a:lnTo>
                <a:lnTo>
                  <a:pt x="99331" y="215703"/>
                </a:lnTo>
                <a:lnTo>
                  <a:pt x="148567" y="230004"/>
                </a:lnTo>
                <a:lnTo>
                  <a:pt x="204380" y="239116"/>
                </a:lnTo>
                <a:lnTo>
                  <a:pt x="265175" y="242315"/>
                </a:lnTo>
                <a:lnTo>
                  <a:pt x="325971" y="239116"/>
                </a:lnTo>
                <a:lnTo>
                  <a:pt x="381784" y="230004"/>
                </a:lnTo>
                <a:lnTo>
                  <a:pt x="431020" y="215703"/>
                </a:lnTo>
                <a:lnTo>
                  <a:pt x="472088" y="196942"/>
                </a:lnTo>
                <a:lnTo>
                  <a:pt x="503395" y="174446"/>
                </a:lnTo>
                <a:lnTo>
                  <a:pt x="530351" y="121157"/>
                </a:lnTo>
                <a:lnTo>
                  <a:pt x="523347" y="93372"/>
                </a:lnTo>
                <a:lnTo>
                  <a:pt x="472088" y="45373"/>
                </a:lnTo>
                <a:lnTo>
                  <a:pt x="431020" y="26612"/>
                </a:lnTo>
                <a:lnTo>
                  <a:pt x="381784" y="12311"/>
                </a:lnTo>
                <a:lnTo>
                  <a:pt x="325971" y="3199"/>
                </a:lnTo>
                <a:lnTo>
                  <a:pt x="265175" y="0"/>
                </a:lnTo>
                <a:close/>
              </a:path>
            </a:pathLst>
          </a:custGeom>
          <a:solidFill>
            <a:srgbClr val="FFE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2">
            <a:extLst>
              <a:ext uri="{FF2B5EF4-FFF2-40B4-BE49-F238E27FC236}">
                <a16:creationId xmlns:a16="http://schemas.microsoft.com/office/drawing/2014/main" id="{B79844C3-F09A-4CDE-852D-7FB1C7AAC8B3}"/>
              </a:ext>
            </a:extLst>
          </p:cNvPr>
          <p:cNvSpPr/>
          <p:nvPr/>
        </p:nvSpPr>
        <p:spPr>
          <a:xfrm>
            <a:off x="4089335" y="5265884"/>
            <a:ext cx="530860" cy="242571"/>
          </a:xfrm>
          <a:custGeom>
            <a:avLst/>
            <a:gdLst/>
            <a:ahLst/>
            <a:cxnLst/>
            <a:rect l="l" t="t" r="r" b="b"/>
            <a:pathLst>
              <a:path w="530860" h="242570">
                <a:moveTo>
                  <a:pt x="0" y="121157"/>
                </a:moveTo>
                <a:lnTo>
                  <a:pt x="26956" y="67869"/>
                </a:lnTo>
                <a:lnTo>
                  <a:pt x="58263" y="45373"/>
                </a:lnTo>
                <a:lnTo>
                  <a:pt x="99331" y="26612"/>
                </a:lnTo>
                <a:lnTo>
                  <a:pt x="148567" y="12311"/>
                </a:lnTo>
                <a:lnTo>
                  <a:pt x="204380" y="3199"/>
                </a:lnTo>
                <a:lnTo>
                  <a:pt x="265175" y="0"/>
                </a:lnTo>
                <a:lnTo>
                  <a:pt x="325971" y="3199"/>
                </a:lnTo>
                <a:lnTo>
                  <a:pt x="381784" y="12311"/>
                </a:lnTo>
                <a:lnTo>
                  <a:pt x="431020" y="26612"/>
                </a:lnTo>
                <a:lnTo>
                  <a:pt x="472088" y="45373"/>
                </a:lnTo>
                <a:lnTo>
                  <a:pt x="503395" y="67869"/>
                </a:lnTo>
                <a:lnTo>
                  <a:pt x="530351" y="121157"/>
                </a:lnTo>
                <a:lnTo>
                  <a:pt x="523347" y="148943"/>
                </a:lnTo>
                <a:lnTo>
                  <a:pt x="472088" y="196942"/>
                </a:lnTo>
                <a:lnTo>
                  <a:pt x="431020" y="215703"/>
                </a:lnTo>
                <a:lnTo>
                  <a:pt x="381784" y="230004"/>
                </a:lnTo>
                <a:lnTo>
                  <a:pt x="325971" y="239116"/>
                </a:lnTo>
                <a:lnTo>
                  <a:pt x="265175" y="242315"/>
                </a:lnTo>
                <a:lnTo>
                  <a:pt x="204380" y="239116"/>
                </a:lnTo>
                <a:lnTo>
                  <a:pt x="148567" y="230004"/>
                </a:lnTo>
                <a:lnTo>
                  <a:pt x="99331" y="215703"/>
                </a:lnTo>
                <a:lnTo>
                  <a:pt x="58263" y="196942"/>
                </a:lnTo>
                <a:lnTo>
                  <a:pt x="26956" y="174446"/>
                </a:lnTo>
                <a:lnTo>
                  <a:pt x="0" y="121157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23">
            <a:extLst>
              <a:ext uri="{FF2B5EF4-FFF2-40B4-BE49-F238E27FC236}">
                <a16:creationId xmlns:a16="http://schemas.microsoft.com/office/drawing/2014/main" id="{0C2A9E91-7B3E-44D7-9277-EEDCA345E870}"/>
              </a:ext>
            </a:extLst>
          </p:cNvPr>
          <p:cNvSpPr txBox="1"/>
          <p:nvPr/>
        </p:nvSpPr>
        <p:spPr>
          <a:xfrm>
            <a:off x="4005898" y="4985647"/>
            <a:ext cx="1322705" cy="4804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87" marR="5080" indent="-290823">
              <a:lnSpc>
                <a:spcPct val="120800"/>
              </a:lnSpc>
              <a:spcBef>
                <a:spcPts val="100"/>
              </a:spcBef>
            </a:pPr>
            <a:r>
              <a:rPr sz="1300" b="1" spc="15" dirty="0">
                <a:latin typeface="Calibri"/>
                <a:cs typeface="Calibri"/>
              </a:rPr>
              <a:t>Worker Machine</a:t>
            </a:r>
            <a:r>
              <a:rPr sz="1300" b="1" spc="-151" dirty="0">
                <a:latin typeface="Calibri"/>
                <a:cs typeface="Calibri"/>
              </a:rPr>
              <a:t> </a:t>
            </a:r>
            <a:r>
              <a:rPr sz="1300" b="1" spc="25" dirty="0">
                <a:latin typeface="Calibri"/>
                <a:cs typeface="Calibri"/>
              </a:rPr>
              <a:t>2 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2" name="object 24">
            <a:extLst>
              <a:ext uri="{FF2B5EF4-FFF2-40B4-BE49-F238E27FC236}">
                <a16:creationId xmlns:a16="http://schemas.microsoft.com/office/drawing/2014/main" id="{AA4F280C-755F-4EB9-ACA4-98EBF4B4A619}"/>
              </a:ext>
            </a:extLst>
          </p:cNvPr>
          <p:cNvSpPr txBox="1"/>
          <p:nvPr/>
        </p:nvSpPr>
        <p:spPr>
          <a:xfrm>
            <a:off x="5710489" y="5129868"/>
            <a:ext cx="853440" cy="40588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5715" rIns="0" bIns="0" rtlCol="0">
            <a:spAutoFit/>
          </a:bodyPr>
          <a:lstStyle/>
          <a:p>
            <a:pPr marL="206370" marR="115568" indent="-83183">
              <a:spcBef>
                <a:spcPts val="45"/>
              </a:spcBef>
            </a:pPr>
            <a:r>
              <a:rPr sz="1300" b="1" spc="45" dirty="0">
                <a:latin typeface="Calibri"/>
                <a:cs typeface="Calibri"/>
              </a:rPr>
              <a:t>Triangle  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3" name="object 25">
            <a:extLst>
              <a:ext uri="{FF2B5EF4-FFF2-40B4-BE49-F238E27FC236}">
                <a16:creationId xmlns:a16="http://schemas.microsoft.com/office/drawing/2014/main" id="{629BEFEC-BA02-4151-9770-08930810C99E}"/>
              </a:ext>
            </a:extLst>
          </p:cNvPr>
          <p:cNvSpPr/>
          <p:nvPr/>
        </p:nvSpPr>
        <p:spPr>
          <a:xfrm>
            <a:off x="5704016" y="5566874"/>
            <a:ext cx="866775" cy="440691"/>
          </a:xfrm>
          <a:custGeom>
            <a:avLst/>
            <a:gdLst/>
            <a:ahLst/>
            <a:cxnLst/>
            <a:rect l="l" t="t" r="r" b="b"/>
            <a:pathLst>
              <a:path w="866775" h="440689">
                <a:moveTo>
                  <a:pt x="0" y="440436"/>
                </a:moveTo>
                <a:lnTo>
                  <a:pt x="866394" y="440436"/>
                </a:lnTo>
                <a:lnTo>
                  <a:pt x="866394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26">
            <a:extLst>
              <a:ext uri="{FF2B5EF4-FFF2-40B4-BE49-F238E27FC236}">
                <a16:creationId xmlns:a16="http://schemas.microsoft.com/office/drawing/2014/main" id="{0409FC18-29E2-456B-80E6-9BF3EC7F7AD8}"/>
              </a:ext>
            </a:extLst>
          </p:cNvPr>
          <p:cNvSpPr/>
          <p:nvPr/>
        </p:nvSpPr>
        <p:spPr>
          <a:xfrm>
            <a:off x="5704016" y="5566874"/>
            <a:ext cx="866775" cy="440691"/>
          </a:xfrm>
          <a:custGeom>
            <a:avLst/>
            <a:gdLst/>
            <a:ahLst/>
            <a:cxnLst/>
            <a:rect l="l" t="t" r="r" b="b"/>
            <a:pathLst>
              <a:path w="866775" h="440689">
                <a:moveTo>
                  <a:pt x="0" y="440436"/>
                </a:moveTo>
                <a:lnTo>
                  <a:pt x="866394" y="440436"/>
                </a:lnTo>
                <a:lnTo>
                  <a:pt x="866394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27">
            <a:extLst>
              <a:ext uri="{FF2B5EF4-FFF2-40B4-BE49-F238E27FC236}">
                <a16:creationId xmlns:a16="http://schemas.microsoft.com/office/drawing/2014/main" id="{9FFB8F8A-D3E6-442F-96AA-E19A6F433D8D}"/>
              </a:ext>
            </a:extLst>
          </p:cNvPr>
          <p:cNvSpPr txBox="1"/>
          <p:nvPr/>
        </p:nvSpPr>
        <p:spPr>
          <a:xfrm>
            <a:off x="5710489" y="5665301"/>
            <a:ext cx="8534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28">
              <a:spcBef>
                <a:spcPts val="100"/>
              </a:spcBef>
            </a:pPr>
            <a:r>
              <a:rPr sz="1300" b="1" spc="31" dirty="0">
                <a:latin typeface="Calibri"/>
                <a:cs typeface="Calibri"/>
              </a:rPr>
              <a:t>DB</a:t>
            </a:r>
            <a:r>
              <a:rPr sz="1300" b="1" spc="-60" dirty="0">
                <a:latin typeface="Calibri"/>
                <a:cs typeface="Calibri"/>
              </a:rPr>
              <a:t> </a:t>
            </a:r>
            <a:r>
              <a:rPr sz="1300" b="1" spc="45" dirty="0">
                <a:latin typeface="Calibri"/>
                <a:cs typeface="Calibri"/>
              </a:rPr>
              <a:t>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6" name="object 28">
            <a:extLst>
              <a:ext uri="{FF2B5EF4-FFF2-40B4-BE49-F238E27FC236}">
                <a16:creationId xmlns:a16="http://schemas.microsoft.com/office/drawing/2014/main" id="{527DD8D4-502A-4775-A7AB-A1D5F9A762D2}"/>
              </a:ext>
            </a:extLst>
          </p:cNvPr>
          <p:cNvSpPr/>
          <p:nvPr/>
        </p:nvSpPr>
        <p:spPr>
          <a:xfrm>
            <a:off x="4714175" y="5800046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6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3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7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5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29">
            <a:extLst>
              <a:ext uri="{FF2B5EF4-FFF2-40B4-BE49-F238E27FC236}">
                <a16:creationId xmlns:a16="http://schemas.microsoft.com/office/drawing/2014/main" id="{D37FE0BB-27AD-4D5A-8134-1E38FA383093}"/>
              </a:ext>
            </a:extLst>
          </p:cNvPr>
          <p:cNvSpPr/>
          <p:nvPr/>
        </p:nvSpPr>
        <p:spPr>
          <a:xfrm>
            <a:off x="4714175" y="5640787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0">
            <a:extLst>
              <a:ext uri="{FF2B5EF4-FFF2-40B4-BE49-F238E27FC236}">
                <a16:creationId xmlns:a16="http://schemas.microsoft.com/office/drawing/2014/main" id="{5B81ACBB-E305-426F-BAEE-850351592302}"/>
              </a:ext>
            </a:extLst>
          </p:cNvPr>
          <p:cNvSpPr/>
          <p:nvPr/>
        </p:nvSpPr>
        <p:spPr>
          <a:xfrm>
            <a:off x="4708079" y="5479243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1">
            <a:extLst>
              <a:ext uri="{FF2B5EF4-FFF2-40B4-BE49-F238E27FC236}">
                <a16:creationId xmlns:a16="http://schemas.microsoft.com/office/drawing/2014/main" id="{469BFC9B-F3BA-492A-8550-FA4EB0336422}"/>
              </a:ext>
            </a:extLst>
          </p:cNvPr>
          <p:cNvSpPr/>
          <p:nvPr/>
        </p:nvSpPr>
        <p:spPr>
          <a:xfrm>
            <a:off x="4708079" y="5303224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2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1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2">
            <a:extLst>
              <a:ext uri="{FF2B5EF4-FFF2-40B4-BE49-F238E27FC236}">
                <a16:creationId xmlns:a16="http://schemas.microsoft.com/office/drawing/2014/main" id="{1DBB9EFD-C878-4883-8C81-9F01DDDEC8D7}"/>
              </a:ext>
            </a:extLst>
          </p:cNvPr>
          <p:cNvSpPr/>
          <p:nvPr/>
        </p:nvSpPr>
        <p:spPr>
          <a:xfrm>
            <a:off x="3934652" y="3603964"/>
            <a:ext cx="2712085" cy="1118235"/>
          </a:xfrm>
          <a:custGeom>
            <a:avLst/>
            <a:gdLst/>
            <a:ahLst/>
            <a:cxnLst/>
            <a:rect l="l" t="t" r="r" b="b"/>
            <a:pathLst>
              <a:path w="2712084" h="1118235">
                <a:moveTo>
                  <a:pt x="0" y="1117853"/>
                </a:moveTo>
                <a:lnTo>
                  <a:pt x="2711958" y="1117853"/>
                </a:lnTo>
                <a:lnTo>
                  <a:pt x="2711958" y="0"/>
                </a:lnTo>
                <a:lnTo>
                  <a:pt x="0" y="0"/>
                </a:lnTo>
                <a:lnTo>
                  <a:pt x="0" y="1117853"/>
                </a:lnTo>
                <a:close/>
              </a:path>
            </a:pathLst>
          </a:custGeom>
          <a:solidFill>
            <a:srgbClr val="D5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33">
            <a:extLst>
              <a:ext uri="{FF2B5EF4-FFF2-40B4-BE49-F238E27FC236}">
                <a16:creationId xmlns:a16="http://schemas.microsoft.com/office/drawing/2014/main" id="{6F622B17-EE8D-4504-BC9C-9DF25F52FD28}"/>
              </a:ext>
            </a:extLst>
          </p:cNvPr>
          <p:cNvSpPr/>
          <p:nvPr/>
        </p:nvSpPr>
        <p:spPr>
          <a:xfrm>
            <a:off x="3934652" y="3603964"/>
            <a:ext cx="2712085" cy="1118235"/>
          </a:xfrm>
          <a:custGeom>
            <a:avLst/>
            <a:gdLst/>
            <a:ahLst/>
            <a:cxnLst/>
            <a:rect l="l" t="t" r="r" b="b"/>
            <a:pathLst>
              <a:path w="2712084" h="1118235">
                <a:moveTo>
                  <a:pt x="0" y="1117853"/>
                </a:moveTo>
                <a:lnTo>
                  <a:pt x="2711958" y="1117853"/>
                </a:lnTo>
                <a:lnTo>
                  <a:pt x="2711958" y="0"/>
                </a:lnTo>
                <a:lnTo>
                  <a:pt x="0" y="0"/>
                </a:lnTo>
                <a:lnTo>
                  <a:pt x="0" y="1117853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34">
            <a:extLst>
              <a:ext uri="{FF2B5EF4-FFF2-40B4-BE49-F238E27FC236}">
                <a16:creationId xmlns:a16="http://schemas.microsoft.com/office/drawing/2014/main" id="{B4D9F677-E411-4B43-B83E-4C59EF95D122}"/>
              </a:ext>
            </a:extLst>
          </p:cNvPr>
          <p:cNvSpPr txBox="1"/>
          <p:nvPr/>
        </p:nvSpPr>
        <p:spPr>
          <a:xfrm>
            <a:off x="4013518" y="3586360"/>
            <a:ext cx="1322705" cy="101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87" marR="5080" indent="-290823">
              <a:lnSpc>
                <a:spcPct val="120600"/>
              </a:lnSpc>
              <a:spcBef>
                <a:spcPts val="100"/>
              </a:spcBef>
            </a:pPr>
            <a:r>
              <a:rPr sz="1300" b="1" spc="15" dirty="0">
                <a:latin typeface="Calibri"/>
                <a:cs typeface="Calibri"/>
              </a:rPr>
              <a:t>Worker Machine</a:t>
            </a:r>
            <a:r>
              <a:rPr sz="1300" b="1" spc="-151" dirty="0">
                <a:latin typeface="Calibri"/>
                <a:cs typeface="Calibri"/>
              </a:rPr>
              <a:t> </a:t>
            </a:r>
            <a:r>
              <a:rPr sz="1300" b="1" spc="25" dirty="0">
                <a:latin typeface="Calibri"/>
                <a:cs typeface="Calibri"/>
              </a:rPr>
              <a:t>1 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  <a:p>
            <a:pPr marL="198115" marR="781031" indent="-7620">
              <a:spcBef>
                <a:spcPts val="911"/>
              </a:spcBef>
            </a:pPr>
            <a:r>
              <a:rPr sz="1300" b="1" spc="55" dirty="0">
                <a:latin typeface="Calibri"/>
                <a:cs typeface="Calibri"/>
              </a:rPr>
              <a:t>Task  </a:t>
            </a:r>
            <a:r>
              <a:rPr sz="1300" b="1" spc="40" dirty="0">
                <a:latin typeface="Calibri"/>
                <a:cs typeface="Calibri"/>
              </a:rPr>
              <a:t>Pool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3" name="object 35">
            <a:extLst>
              <a:ext uri="{FF2B5EF4-FFF2-40B4-BE49-F238E27FC236}">
                <a16:creationId xmlns:a16="http://schemas.microsoft.com/office/drawing/2014/main" id="{3F011887-BC6B-45ED-9BAF-FD9EF091C8C3}"/>
              </a:ext>
            </a:extLst>
          </p:cNvPr>
          <p:cNvSpPr txBox="1"/>
          <p:nvPr/>
        </p:nvSpPr>
        <p:spPr>
          <a:xfrm>
            <a:off x="5718112" y="3723215"/>
            <a:ext cx="84645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195" marR="111757" indent="-83183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Triangle  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4" name="object 36">
            <a:extLst>
              <a:ext uri="{FF2B5EF4-FFF2-40B4-BE49-F238E27FC236}">
                <a16:creationId xmlns:a16="http://schemas.microsoft.com/office/drawing/2014/main" id="{0D14D28E-8739-494F-83A3-596E1B4E3471}"/>
              </a:ext>
            </a:extLst>
          </p:cNvPr>
          <p:cNvSpPr txBox="1"/>
          <p:nvPr/>
        </p:nvSpPr>
        <p:spPr>
          <a:xfrm>
            <a:off x="5711634" y="4164796"/>
            <a:ext cx="859155" cy="413575"/>
          </a:xfrm>
          <a:prstGeom prst="rect">
            <a:avLst/>
          </a:prstGeom>
          <a:solidFill>
            <a:srgbClr val="A6A6A6"/>
          </a:solidFill>
          <a:ln w="12953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300" b="1" spc="31" dirty="0">
                <a:latin typeface="Calibri"/>
                <a:cs typeface="Calibri"/>
              </a:rPr>
              <a:t>DB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00" b="1" spc="45" dirty="0">
                <a:latin typeface="Calibri"/>
                <a:cs typeface="Calibri"/>
              </a:rPr>
              <a:t>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5" name="object 37">
            <a:extLst>
              <a:ext uri="{FF2B5EF4-FFF2-40B4-BE49-F238E27FC236}">
                <a16:creationId xmlns:a16="http://schemas.microsoft.com/office/drawing/2014/main" id="{1327159E-CC26-41B3-B080-D0515DFE7082}"/>
              </a:ext>
            </a:extLst>
          </p:cNvPr>
          <p:cNvSpPr/>
          <p:nvPr/>
        </p:nvSpPr>
        <p:spPr>
          <a:xfrm>
            <a:off x="4721795" y="4400255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1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0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4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38">
            <a:extLst>
              <a:ext uri="{FF2B5EF4-FFF2-40B4-BE49-F238E27FC236}">
                <a16:creationId xmlns:a16="http://schemas.microsoft.com/office/drawing/2014/main" id="{F91396D1-BF53-4527-A85D-C6BCE5711E78}"/>
              </a:ext>
            </a:extLst>
          </p:cNvPr>
          <p:cNvSpPr/>
          <p:nvPr/>
        </p:nvSpPr>
        <p:spPr>
          <a:xfrm>
            <a:off x="4721795" y="4240996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1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0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4" y="108330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1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7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39">
            <a:extLst>
              <a:ext uri="{FF2B5EF4-FFF2-40B4-BE49-F238E27FC236}">
                <a16:creationId xmlns:a16="http://schemas.microsoft.com/office/drawing/2014/main" id="{35B2FEE4-2E40-491E-A3EF-2B6113211CB1}"/>
              </a:ext>
            </a:extLst>
          </p:cNvPr>
          <p:cNvSpPr/>
          <p:nvPr/>
        </p:nvSpPr>
        <p:spPr>
          <a:xfrm>
            <a:off x="4715699" y="4079452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4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2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1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40">
            <a:extLst>
              <a:ext uri="{FF2B5EF4-FFF2-40B4-BE49-F238E27FC236}">
                <a16:creationId xmlns:a16="http://schemas.microsoft.com/office/drawing/2014/main" id="{93C4615E-8D1C-4A00-AD0C-116CE2FC6C14}"/>
              </a:ext>
            </a:extLst>
          </p:cNvPr>
          <p:cNvSpPr/>
          <p:nvPr/>
        </p:nvSpPr>
        <p:spPr>
          <a:xfrm>
            <a:off x="4715699" y="3904190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41">
            <a:extLst>
              <a:ext uri="{FF2B5EF4-FFF2-40B4-BE49-F238E27FC236}">
                <a16:creationId xmlns:a16="http://schemas.microsoft.com/office/drawing/2014/main" id="{E938C9A1-A026-407B-9059-1551D3CD62C8}"/>
              </a:ext>
            </a:extLst>
          </p:cNvPr>
          <p:cNvSpPr/>
          <p:nvPr/>
        </p:nvSpPr>
        <p:spPr>
          <a:xfrm>
            <a:off x="2622739" y="3860374"/>
            <a:ext cx="2055240" cy="2057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42">
            <a:extLst>
              <a:ext uri="{FF2B5EF4-FFF2-40B4-BE49-F238E27FC236}">
                <a16:creationId xmlns:a16="http://schemas.microsoft.com/office/drawing/2014/main" id="{8C2CB2C8-98DC-438D-A505-8FC1FF220C7F}"/>
              </a:ext>
            </a:extLst>
          </p:cNvPr>
          <p:cNvSpPr/>
          <p:nvPr/>
        </p:nvSpPr>
        <p:spPr>
          <a:xfrm>
            <a:off x="6570029" y="4072975"/>
            <a:ext cx="2297429" cy="1713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43">
            <a:extLst>
              <a:ext uri="{FF2B5EF4-FFF2-40B4-BE49-F238E27FC236}">
                <a16:creationId xmlns:a16="http://schemas.microsoft.com/office/drawing/2014/main" id="{DD6E7F93-A9DE-4147-A068-F5C556FF6329}"/>
              </a:ext>
            </a:extLst>
          </p:cNvPr>
          <p:cNvSpPr txBox="1"/>
          <p:nvPr/>
        </p:nvSpPr>
        <p:spPr>
          <a:xfrm>
            <a:off x="7871522" y="4675207"/>
            <a:ext cx="85598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58" marR="5080" indent="-74293">
              <a:spcBef>
                <a:spcPts val="100"/>
              </a:spcBef>
            </a:pPr>
            <a:r>
              <a:rPr sz="1300" b="1" spc="40" dirty="0">
                <a:latin typeface="Calibri"/>
                <a:cs typeface="Calibri"/>
              </a:rPr>
              <a:t>Distrib</a:t>
            </a:r>
            <a:r>
              <a:rPr sz="1300" b="1" spc="45" dirty="0">
                <a:latin typeface="Calibri"/>
                <a:cs typeface="Calibri"/>
              </a:rPr>
              <a:t>u</a:t>
            </a:r>
            <a:r>
              <a:rPr sz="1300" b="1" spc="31" dirty="0">
                <a:latin typeface="Calibri"/>
                <a:cs typeface="Calibri"/>
              </a:rPr>
              <a:t>ted  </a:t>
            </a:r>
            <a:r>
              <a:rPr sz="1300" b="1" spc="35" dirty="0">
                <a:latin typeface="Calibri"/>
                <a:cs typeface="Calibri"/>
              </a:rPr>
              <a:t>Database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2" name="object 44">
            <a:extLst>
              <a:ext uri="{FF2B5EF4-FFF2-40B4-BE49-F238E27FC236}">
                <a16:creationId xmlns:a16="http://schemas.microsoft.com/office/drawing/2014/main" id="{DC4A3CDC-D00E-436B-A6C0-2A4E1967A547}"/>
              </a:ext>
            </a:extLst>
          </p:cNvPr>
          <p:cNvSpPr/>
          <p:nvPr/>
        </p:nvSpPr>
        <p:spPr>
          <a:xfrm>
            <a:off x="374970" y="3067770"/>
            <a:ext cx="8114665" cy="1011555"/>
          </a:xfrm>
          <a:custGeom>
            <a:avLst/>
            <a:gdLst/>
            <a:ahLst/>
            <a:cxnLst/>
            <a:rect l="l" t="t" r="r" b="b"/>
            <a:pathLst>
              <a:path w="8114665" h="1011555">
                <a:moveTo>
                  <a:pt x="7885557" y="630174"/>
                </a:moveTo>
                <a:lnTo>
                  <a:pt x="7733157" y="630174"/>
                </a:lnTo>
                <a:lnTo>
                  <a:pt x="7923657" y="1011174"/>
                </a:lnTo>
                <a:lnTo>
                  <a:pt x="8095107" y="668274"/>
                </a:lnTo>
                <a:lnTo>
                  <a:pt x="7885557" y="668274"/>
                </a:lnTo>
                <a:lnTo>
                  <a:pt x="7885557" y="630174"/>
                </a:lnTo>
                <a:close/>
              </a:path>
              <a:path w="8114665" h="1011555">
                <a:moveTo>
                  <a:pt x="7961757" y="0"/>
                </a:moveTo>
                <a:lnTo>
                  <a:pt x="0" y="0"/>
                </a:lnTo>
                <a:lnTo>
                  <a:pt x="0" y="764413"/>
                </a:lnTo>
                <a:lnTo>
                  <a:pt x="76200" y="764413"/>
                </a:lnTo>
                <a:lnTo>
                  <a:pt x="76200" y="76200"/>
                </a:lnTo>
                <a:lnTo>
                  <a:pt x="38100" y="76200"/>
                </a:lnTo>
                <a:lnTo>
                  <a:pt x="76200" y="38100"/>
                </a:lnTo>
                <a:lnTo>
                  <a:pt x="7961757" y="38100"/>
                </a:lnTo>
                <a:lnTo>
                  <a:pt x="7961757" y="0"/>
                </a:lnTo>
                <a:close/>
              </a:path>
              <a:path w="8114665" h="1011555">
                <a:moveTo>
                  <a:pt x="7885557" y="38100"/>
                </a:moveTo>
                <a:lnTo>
                  <a:pt x="7885557" y="668274"/>
                </a:lnTo>
                <a:lnTo>
                  <a:pt x="7961757" y="668274"/>
                </a:lnTo>
                <a:lnTo>
                  <a:pt x="7961757" y="76200"/>
                </a:lnTo>
                <a:lnTo>
                  <a:pt x="7923657" y="76200"/>
                </a:lnTo>
                <a:lnTo>
                  <a:pt x="7885557" y="38100"/>
                </a:lnTo>
                <a:close/>
              </a:path>
              <a:path w="8114665" h="1011555">
                <a:moveTo>
                  <a:pt x="8114157" y="630174"/>
                </a:moveTo>
                <a:lnTo>
                  <a:pt x="7961757" y="630174"/>
                </a:lnTo>
                <a:lnTo>
                  <a:pt x="7961757" y="668274"/>
                </a:lnTo>
                <a:lnTo>
                  <a:pt x="8095107" y="668274"/>
                </a:lnTo>
                <a:lnTo>
                  <a:pt x="8114157" y="630174"/>
                </a:lnTo>
                <a:close/>
              </a:path>
              <a:path w="8114665" h="1011555">
                <a:moveTo>
                  <a:pt x="76200" y="38100"/>
                </a:moveTo>
                <a:lnTo>
                  <a:pt x="38100" y="76200"/>
                </a:lnTo>
                <a:lnTo>
                  <a:pt x="76200" y="76200"/>
                </a:lnTo>
                <a:lnTo>
                  <a:pt x="76200" y="38100"/>
                </a:lnTo>
                <a:close/>
              </a:path>
              <a:path w="8114665" h="1011555">
                <a:moveTo>
                  <a:pt x="7885557" y="38100"/>
                </a:moveTo>
                <a:lnTo>
                  <a:pt x="76200" y="38100"/>
                </a:lnTo>
                <a:lnTo>
                  <a:pt x="76200" y="76200"/>
                </a:lnTo>
                <a:lnTo>
                  <a:pt x="7885557" y="76200"/>
                </a:lnTo>
                <a:lnTo>
                  <a:pt x="7885557" y="38100"/>
                </a:lnTo>
                <a:close/>
              </a:path>
              <a:path w="8114665" h="1011555">
                <a:moveTo>
                  <a:pt x="7961757" y="38100"/>
                </a:moveTo>
                <a:lnTo>
                  <a:pt x="7885557" y="38100"/>
                </a:lnTo>
                <a:lnTo>
                  <a:pt x="7923657" y="76200"/>
                </a:lnTo>
                <a:lnTo>
                  <a:pt x="7961757" y="76200"/>
                </a:lnTo>
                <a:lnTo>
                  <a:pt x="7961757" y="381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45">
            <a:extLst>
              <a:ext uri="{FF2B5EF4-FFF2-40B4-BE49-F238E27FC236}">
                <a16:creationId xmlns:a16="http://schemas.microsoft.com/office/drawing/2014/main" id="{B5E78DF5-365B-49F7-94BB-E28BB3C00E31}"/>
              </a:ext>
            </a:extLst>
          </p:cNvPr>
          <p:cNvSpPr txBox="1"/>
          <p:nvPr/>
        </p:nvSpPr>
        <p:spPr>
          <a:xfrm>
            <a:off x="491806" y="2568533"/>
            <a:ext cx="226441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3333CC"/>
                </a:solidFill>
                <a:latin typeface="Calibri"/>
                <a:cs typeface="Calibri"/>
              </a:rPr>
              <a:t>Preprocessing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4" name="object 46">
            <a:extLst>
              <a:ext uri="{FF2B5EF4-FFF2-40B4-BE49-F238E27FC236}">
                <a16:creationId xmlns:a16="http://schemas.microsoft.com/office/drawing/2014/main" id="{D22C33F7-9D3A-468C-B903-A0374EB7ACAE}"/>
              </a:ext>
            </a:extLst>
          </p:cNvPr>
          <p:cNvSpPr txBox="1"/>
          <p:nvPr/>
        </p:nvSpPr>
        <p:spPr>
          <a:xfrm>
            <a:off x="5358446" y="6255850"/>
            <a:ext cx="1233171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spc="25" dirty="0">
                <a:latin typeface="Calibri"/>
                <a:cs typeface="Calibri"/>
              </a:rPr>
              <a:t>Working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40" dirty="0">
                <a:latin typeface="Calibri"/>
                <a:cs typeface="Calibri"/>
              </a:rPr>
              <a:t>threads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5" name="object 47">
            <a:extLst>
              <a:ext uri="{FF2B5EF4-FFF2-40B4-BE49-F238E27FC236}">
                <a16:creationId xmlns:a16="http://schemas.microsoft.com/office/drawing/2014/main" id="{D4D2F09B-D58B-416D-B573-E2E8BA5F7814}"/>
              </a:ext>
            </a:extLst>
          </p:cNvPr>
          <p:cNvSpPr txBox="1"/>
          <p:nvPr/>
        </p:nvSpPr>
        <p:spPr>
          <a:xfrm>
            <a:off x="4064190" y="5588974"/>
            <a:ext cx="591820" cy="421269"/>
          </a:xfrm>
          <a:prstGeom prst="rect">
            <a:avLst/>
          </a:prstGeom>
          <a:solidFill>
            <a:srgbClr val="CDE4BC"/>
          </a:solidFill>
          <a:ln w="12953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31442" marR="116836" indent="-7620">
              <a:spcBef>
                <a:spcPts val="165"/>
              </a:spcBef>
            </a:pPr>
            <a:r>
              <a:rPr sz="1300" b="1" spc="55" dirty="0">
                <a:latin typeface="Calibri"/>
                <a:cs typeface="Calibri"/>
              </a:rPr>
              <a:t>Task  </a:t>
            </a:r>
            <a:r>
              <a:rPr sz="1300" b="1" spc="40" dirty="0">
                <a:latin typeface="Calibri"/>
                <a:cs typeface="Calibri"/>
              </a:rPr>
              <a:t>Pool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6" name="object 48">
            <a:extLst>
              <a:ext uri="{FF2B5EF4-FFF2-40B4-BE49-F238E27FC236}">
                <a16:creationId xmlns:a16="http://schemas.microsoft.com/office/drawing/2014/main" id="{97BB1425-0C17-46A6-A0F5-ECA5A970C865}"/>
              </a:ext>
            </a:extLst>
          </p:cNvPr>
          <p:cNvSpPr/>
          <p:nvPr/>
        </p:nvSpPr>
        <p:spPr>
          <a:xfrm>
            <a:off x="5357303" y="5954859"/>
            <a:ext cx="483871" cy="320040"/>
          </a:xfrm>
          <a:custGeom>
            <a:avLst/>
            <a:gdLst/>
            <a:ahLst/>
            <a:cxnLst/>
            <a:rect l="l" t="t" r="r" b="b"/>
            <a:pathLst>
              <a:path w="483870" h="320039">
                <a:moveTo>
                  <a:pt x="76289" y="32298"/>
                </a:moveTo>
                <a:lnTo>
                  <a:pt x="74782" y="44947"/>
                </a:lnTo>
                <a:lnTo>
                  <a:pt x="86995" y="47117"/>
                </a:lnTo>
                <a:lnTo>
                  <a:pt x="107442" y="53467"/>
                </a:lnTo>
                <a:lnTo>
                  <a:pt x="145542" y="69214"/>
                </a:lnTo>
                <a:lnTo>
                  <a:pt x="178816" y="88773"/>
                </a:lnTo>
                <a:lnTo>
                  <a:pt x="216027" y="122681"/>
                </a:lnTo>
                <a:lnTo>
                  <a:pt x="234187" y="158750"/>
                </a:lnTo>
                <a:lnTo>
                  <a:pt x="235458" y="171450"/>
                </a:lnTo>
                <a:lnTo>
                  <a:pt x="235966" y="178688"/>
                </a:lnTo>
                <a:lnTo>
                  <a:pt x="252857" y="220725"/>
                </a:lnTo>
                <a:lnTo>
                  <a:pt x="282575" y="252349"/>
                </a:lnTo>
                <a:lnTo>
                  <a:pt x="314325" y="274319"/>
                </a:lnTo>
                <a:lnTo>
                  <a:pt x="351663" y="292862"/>
                </a:lnTo>
                <a:lnTo>
                  <a:pt x="393319" y="307213"/>
                </a:lnTo>
                <a:lnTo>
                  <a:pt x="437896" y="316356"/>
                </a:lnTo>
                <a:lnTo>
                  <a:pt x="483362" y="319531"/>
                </a:lnTo>
                <a:lnTo>
                  <a:pt x="483869" y="306958"/>
                </a:lnTo>
                <a:lnTo>
                  <a:pt x="461137" y="306069"/>
                </a:lnTo>
                <a:lnTo>
                  <a:pt x="439166" y="303656"/>
                </a:lnTo>
                <a:lnTo>
                  <a:pt x="396240" y="294894"/>
                </a:lnTo>
                <a:lnTo>
                  <a:pt x="356235" y="281050"/>
                </a:lnTo>
                <a:lnTo>
                  <a:pt x="320421" y="263144"/>
                </a:lnTo>
                <a:lnTo>
                  <a:pt x="277875" y="230886"/>
                </a:lnTo>
                <a:lnTo>
                  <a:pt x="253111" y="194944"/>
                </a:lnTo>
                <a:lnTo>
                  <a:pt x="247777" y="163956"/>
                </a:lnTo>
                <a:lnTo>
                  <a:pt x="246634" y="156718"/>
                </a:lnTo>
                <a:lnTo>
                  <a:pt x="231012" y="121665"/>
                </a:lnTo>
                <a:lnTo>
                  <a:pt x="201549" y="90169"/>
                </a:lnTo>
                <a:lnTo>
                  <a:pt x="169672" y="67944"/>
                </a:lnTo>
                <a:lnTo>
                  <a:pt x="132207" y="49275"/>
                </a:lnTo>
                <a:lnTo>
                  <a:pt x="90805" y="34925"/>
                </a:lnTo>
                <a:lnTo>
                  <a:pt x="76289" y="32298"/>
                </a:lnTo>
                <a:close/>
              </a:path>
              <a:path w="483870" h="320039">
                <a:moveTo>
                  <a:pt x="80137" y="0"/>
                </a:moveTo>
                <a:lnTo>
                  <a:pt x="0" y="28828"/>
                </a:lnTo>
                <a:lnTo>
                  <a:pt x="71120" y="75692"/>
                </a:lnTo>
                <a:lnTo>
                  <a:pt x="74782" y="44947"/>
                </a:lnTo>
                <a:lnTo>
                  <a:pt x="61975" y="42671"/>
                </a:lnTo>
                <a:lnTo>
                  <a:pt x="64135" y="30099"/>
                </a:lnTo>
                <a:lnTo>
                  <a:pt x="76551" y="30099"/>
                </a:lnTo>
                <a:lnTo>
                  <a:pt x="80137" y="0"/>
                </a:lnTo>
                <a:close/>
              </a:path>
              <a:path w="483870" h="320039">
                <a:moveTo>
                  <a:pt x="64135" y="30099"/>
                </a:moveTo>
                <a:lnTo>
                  <a:pt x="61975" y="42671"/>
                </a:lnTo>
                <a:lnTo>
                  <a:pt x="74782" y="44947"/>
                </a:lnTo>
                <a:lnTo>
                  <a:pt x="76289" y="32298"/>
                </a:lnTo>
                <a:lnTo>
                  <a:pt x="64135" y="30099"/>
                </a:lnTo>
                <a:close/>
              </a:path>
              <a:path w="483870" h="320039">
                <a:moveTo>
                  <a:pt x="76551" y="30099"/>
                </a:moveTo>
                <a:lnTo>
                  <a:pt x="64135" y="30099"/>
                </a:lnTo>
                <a:lnTo>
                  <a:pt x="76289" y="32298"/>
                </a:lnTo>
                <a:lnTo>
                  <a:pt x="76551" y="30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49">
            <a:extLst>
              <a:ext uri="{FF2B5EF4-FFF2-40B4-BE49-F238E27FC236}">
                <a16:creationId xmlns:a16="http://schemas.microsoft.com/office/drawing/2014/main" id="{9D016874-E669-47DC-BC6B-B27582DE67F2}"/>
              </a:ext>
            </a:extLst>
          </p:cNvPr>
          <p:cNvSpPr txBox="1"/>
          <p:nvPr/>
        </p:nvSpPr>
        <p:spPr>
          <a:xfrm>
            <a:off x="4875595" y="6261693"/>
            <a:ext cx="34861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spc="340" dirty="0">
                <a:latin typeface="Calibri"/>
                <a:cs typeface="Calibri"/>
              </a:rPr>
              <a:t>……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8" name="object 50">
            <a:extLst>
              <a:ext uri="{FF2B5EF4-FFF2-40B4-BE49-F238E27FC236}">
                <a16:creationId xmlns:a16="http://schemas.microsoft.com/office/drawing/2014/main" id="{2A15D23B-0E0B-4740-84F2-F46FF63C8D87}"/>
              </a:ext>
            </a:extLst>
          </p:cNvPr>
          <p:cNvSpPr txBox="1"/>
          <p:nvPr/>
        </p:nvSpPr>
        <p:spPr>
          <a:xfrm>
            <a:off x="7254876" y="5756711"/>
            <a:ext cx="176085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000" b="1" spc="71" dirty="0">
                <a:solidFill>
                  <a:srgbClr val="3333CC"/>
                </a:solidFill>
                <a:latin typeface="Calibri"/>
                <a:cs typeface="Calibri"/>
              </a:rPr>
              <a:t>The </a:t>
            </a:r>
            <a:r>
              <a:rPr sz="2000" b="1" spc="65" dirty="0">
                <a:solidFill>
                  <a:srgbClr val="3333CC"/>
                </a:solidFill>
                <a:latin typeface="Calibri"/>
                <a:cs typeface="Calibri"/>
              </a:rPr>
              <a:t>database</a:t>
            </a:r>
            <a:r>
              <a:rPr sz="2000" b="1" spc="-25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000" b="1" spc="71" dirty="0">
                <a:solidFill>
                  <a:srgbClr val="3333CC"/>
                </a:solidFill>
                <a:latin typeface="Calibri"/>
                <a:cs typeface="Calibri"/>
              </a:rPr>
              <a:t>is</a:t>
            </a:r>
            <a:endParaRPr sz="2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000" b="1" spc="65" dirty="0">
                <a:solidFill>
                  <a:srgbClr val="3333CC"/>
                </a:solidFill>
                <a:latin typeface="Calibri"/>
                <a:cs typeface="Calibri"/>
              </a:rPr>
              <a:t>shared.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19" name="object 51">
            <a:extLst>
              <a:ext uri="{FF2B5EF4-FFF2-40B4-BE49-F238E27FC236}">
                <a16:creationId xmlns:a16="http://schemas.microsoft.com/office/drawing/2014/main" id="{8A192CD3-197F-40BE-9051-8756180F9CD9}"/>
              </a:ext>
            </a:extLst>
          </p:cNvPr>
          <p:cNvSpPr/>
          <p:nvPr/>
        </p:nvSpPr>
        <p:spPr>
          <a:xfrm>
            <a:off x="7162103" y="3723215"/>
            <a:ext cx="1874391" cy="2946145"/>
          </a:xfrm>
          <a:custGeom>
            <a:avLst/>
            <a:gdLst/>
            <a:ahLst/>
            <a:cxnLst/>
            <a:rect l="l" t="t" r="r" b="b"/>
            <a:pathLst>
              <a:path w="2112645" h="2905760">
                <a:moveTo>
                  <a:pt x="0" y="352044"/>
                </a:moveTo>
                <a:lnTo>
                  <a:pt x="3213" y="304271"/>
                </a:lnTo>
                <a:lnTo>
                  <a:pt x="12574" y="258453"/>
                </a:lnTo>
                <a:lnTo>
                  <a:pt x="27664" y="215009"/>
                </a:lnTo>
                <a:lnTo>
                  <a:pt x="48062" y="174356"/>
                </a:lnTo>
                <a:lnTo>
                  <a:pt x="73350" y="136916"/>
                </a:lnTo>
                <a:lnTo>
                  <a:pt x="103108" y="103108"/>
                </a:lnTo>
                <a:lnTo>
                  <a:pt x="136916" y="73350"/>
                </a:lnTo>
                <a:lnTo>
                  <a:pt x="174356" y="48062"/>
                </a:lnTo>
                <a:lnTo>
                  <a:pt x="215009" y="27664"/>
                </a:lnTo>
                <a:lnTo>
                  <a:pt x="258453" y="12574"/>
                </a:lnTo>
                <a:lnTo>
                  <a:pt x="304271" y="3213"/>
                </a:lnTo>
                <a:lnTo>
                  <a:pt x="352043" y="0"/>
                </a:lnTo>
                <a:lnTo>
                  <a:pt x="1760219" y="0"/>
                </a:lnTo>
                <a:lnTo>
                  <a:pt x="1807992" y="3213"/>
                </a:lnTo>
                <a:lnTo>
                  <a:pt x="1853810" y="12574"/>
                </a:lnTo>
                <a:lnTo>
                  <a:pt x="1897254" y="27664"/>
                </a:lnTo>
                <a:lnTo>
                  <a:pt x="1937907" y="48062"/>
                </a:lnTo>
                <a:lnTo>
                  <a:pt x="1975347" y="73350"/>
                </a:lnTo>
                <a:lnTo>
                  <a:pt x="2009155" y="103108"/>
                </a:lnTo>
                <a:lnTo>
                  <a:pt x="2038913" y="136916"/>
                </a:lnTo>
                <a:lnTo>
                  <a:pt x="2064201" y="174356"/>
                </a:lnTo>
                <a:lnTo>
                  <a:pt x="2084599" y="215009"/>
                </a:lnTo>
                <a:lnTo>
                  <a:pt x="2099689" y="258453"/>
                </a:lnTo>
                <a:lnTo>
                  <a:pt x="2109050" y="304271"/>
                </a:lnTo>
                <a:lnTo>
                  <a:pt x="2112263" y="352044"/>
                </a:lnTo>
                <a:lnTo>
                  <a:pt x="2112263" y="2553462"/>
                </a:lnTo>
                <a:lnTo>
                  <a:pt x="2109050" y="2601234"/>
                </a:lnTo>
                <a:lnTo>
                  <a:pt x="2099689" y="2647052"/>
                </a:lnTo>
                <a:lnTo>
                  <a:pt x="2084599" y="2690496"/>
                </a:lnTo>
                <a:lnTo>
                  <a:pt x="2064201" y="2731149"/>
                </a:lnTo>
                <a:lnTo>
                  <a:pt x="2038913" y="2768589"/>
                </a:lnTo>
                <a:lnTo>
                  <a:pt x="2009155" y="2802397"/>
                </a:lnTo>
                <a:lnTo>
                  <a:pt x="1975347" y="2832155"/>
                </a:lnTo>
                <a:lnTo>
                  <a:pt x="1937907" y="2857443"/>
                </a:lnTo>
                <a:lnTo>
                  <a:pt x="1897254" y="2877841"/>
                </a:lnTo>
                <a:lnTo>
                  <a:pt x="1853810" y="2892931"/>
                </a:lnTo>
                <a:lnTo>
                  <a:pt x="1807992" y="2902292"/>
                </a:lnTo>
                <a:lnTo>
                  <a:pt x="1760219" y="2905506"/>
                </a:lnTo>
                <a:lnTo>
                  <a:pt x="352043" y="2905506"/>
                </a:lnTo>
                <a:lnTo>
                  <a:pt x="304271" y="2902292"/>
                </a:lnTo>
                <a:lnTo>
                  <a:pt x="258453" y="2892931"/>
                </a:lnTo>
                <a:lnTo>
                  <a:pt x="215009" y="2877841"/>
                </a:lnTo>
                <a:lnTo>
                  <a:pt x="174356" y="2857443"/>
                </a:lnTo>
                <a:lnTo>
                  <a:pt x="136916" y="2832155"/>
                </a:lnTo>
                <a:lnTo>
                  <a:pt x="103108" y="2802397"/>
                </a:lnTo>
                <a:lnTo>
                  <a:pt x="73350" y="2768589"/>
                </a:lnTo>
                <a:lnTo>
                  <a:pt x="48062" y="2731149"/>
                </a:lnTo>
                <a:lnTo>
                  <a:pt x="27664" y="2690496"/>
                </a:lnTo>
                <a:lnTo>
                  <a:pt x="12574" y="2647052"/>
                </a:lnTo>
                <a:lnTo>
                  <a:pt x="3213" y="2601234"/>
                </a:lnTo>
                <a:lnTo>
                  <a:pt x="0" y="2553462"/>
                </a:lnTo>
                <a:lnTo>
                  <a:pt x="0" y="352044"/>
                </a:lnTo>
                <a:close/>
              </a:path>
            </a:pathLst>
          </a:custGeom>
          <a:ln w="38100">
            <a:solidFill>
              <a:srgbClr val="0056E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2880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BENU</a:t>
            </a:r>
            <a:endParaRPr lang="zh-CN" altLang="en-US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206727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96" name="object 2">
            <a:extLst>
              <a:ext uri="{FF2B5EF4-FFF2-40B4-BE49-F238E27FC236}">
                <a16:creationId xmlns:a16="http://schemas.microsoft.com/office/drawing/2014/main" id="{CDE958E7-F9B0-465C-99B1-859043974FFA}"/>
              </a:ext>
            </a:extLst>
          </p:cNvPr>
          <p:cNvSpPr txBox="1">
            <a:spLocks/>
          </p:cNvSpPr>
          <p:nvPr/>
        </p:nvSpPr>
        <p:spPr>
          <a:xfrm>
            <a:off x="1222854" y="1611232"/>
            <a:ext cx="8356600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155" dirty="0"/>
              <a:t>Phase</a:t>
            </a:r>
            <a:r>
              <a:rPr lang="en-US" sz="3600" spc="-111" dirty="0"/>
              <a:t> </a:t>
            </a:r>
            <a:r>
              <a:rPr lang="en-US" sz="3600" spc="95" dirty="0"/>
              <a:t>2:</a:t>
            </a:r>
            <a:r>
              <a:rPr lang="en-US" sz="3600" spc="-111" dirty="0"/>
              <a:t> </a:t>
            </a:r>
            <a:r>
              <a:rPr lang="en-US" sz="3600" spc="151" dirty="0"/>
              <a:t>Execution</a:t>
            </a:r>
            <a:r>
              <a:rPr lang="en-US" sz="3600" spc="-111" dirty="0"/>
              <a:t> </a:t>
            </a:r>
            <a:r>
              <a:rPr lang="en-US" sz="3600" spc="180" dirty="0"/>
              <a:t>Plan</a:t>
            </a:r>
            <a:r>
              <a:rPr lang="en-US" sz="3600" spc="-125" dirty="0"/>
              <a:t> </a:t>
            </a:r>
            <a:r>
              <a:rPr lang="en-US" sz="3600" spc="105" dirty="0"/>
              <a:t>Generation</a:t>
            </a:r>
            <a:endParaRPr lang="en-US" sz="3600" dirty="0"/>
          </a:p>
        </p:txBody>
      </p:sp>
      <p:sp>
        <p:nvSpPr>
          <p:cNvPr id="197" name="object 3">
            <a:extLst>
              <a:ext uri="{FF2B5EF4-FFF2-40B4-BE49-F238E27FC236}">
                <a16:creationId xmlns:a16="http://schemas.microsoft.com/office/drawing/2014/main" id="{99B59562-0DDD-4AA4-BBEA-793F4C1B0B34}"/>
              </a:ext>
            </a:extLst>
          </p:cNvPr>
          <p:cNvSpPr/>
          <p:nvPr/>
        </p:nvSpPr>
        <p:spPr>
          <a:xfrm>
            <a:off x="1901130" y="5028295"/>
            <a:ext cx="1374775" cy="562611"/>
          </a:xfrm>
          <a:custGeom>
            <a:avLst/>
            <a:gdLst/>
            <a:ahLst/>
            <a:cxnLst/>
            <a:rect l="l" t="t" r="r" b="b"/>
            <a:pathLst>
              <a:path w="1374775" h="562610">
                <a:moveTo>
                  <a:pt x="687324" y="0"/>
                </a:moveTo>
                <a:lnTo>
                  <a:pt x="621129" y="1286"/>
                </a:lnTo>
                <a:lnTo>
                  <a:pt x="556715" y="5068"/>
                </a:lnTo>
                <a:lnTo>
                  <a:pt x="494369" y="11228"/>
                </a:lnTo>
                <a:lnTo>
                  <a:pt x="434380" y="19647"/>
                </a:lnTo>
                <a:lnTo>
                  <a:pt x="377035" y="30209"/>
                </a:lnTo>
                <a:lnTo>
                  <a:pt x="322622" y="42795"/>
                </a:lnTo>
                <a:lnTo>
                  <a:pt x="271430" y="57287"/>
                </a:lnTo>
                <a:lnTo>
                  <a:pt x="223746" y="73568"/>
                </a:lnTo>
                <a:lnTo>
                  <a:pt x="179859" y="91521"/>
                </a:lnTo>
                <a:lnTo>
                  <a:pt x="140057" y="111027"/>
                </a:lnTo>
                <a:lnTo>
                  <a:pt x="104627" y="131969"/>
                </a:lnTo>
                <a:lnTo>
                  <a:pt x="48037" y="177689"/>
                </a:lnTo>
                <a:lnTo>
                  <a:pt x="12393" y="227739"/>
                </a:lnTo>
                <a:lnTo>
                  <a:pt x="0" y="281178"/>
                </a:lnTo>
                <a:lnTo>
                  <a:pt x="3146" y="308262"/>
                </a:lnTo>
                <a:lnTo>
                  <a:pt x="27452" y="360124"/>
                </a:lnTo>
                <a:lnTo>
                  <a:pt x="73858" y="408127"/>
                </a:lnTo>
                <a:lnTo>
                  <a:pt x="140057" y="451328"/>
                </a:lnTo>
                <a:lnTo>
                  <a:pt x="179859" y="470834"/>
                </a:lnTo>
                <a:lnTo>
                  <a:pt x="223746" y="488787"/>
                </a:lnTo>
                <a:lnTo>
                  <a:pt x="271430" y="505068"/>
                </a:lnTo>
                <a:lnTo>
                  <a:pt x="322622" y="519560"/>
                </a:lnTo>
                <a:lnTo>
                  <a:pt x="377035" y="532146"/>
                </a:lnTo>
                <a:lnTo>
                  <a:pt x="434380" y="542708"/>
                </a:lnTo>
                <a:lnTo>
                  <a:pt x="494369" y="551127"/>
                </a:lnTo>
                <a:lnTo>
                  <a:pt x="556715" y="557287"/>
                </a:lnTo>
                <a:lnTo>
                  <a:pt x="621129" y="561069"/>
                </a:lnTo>
                <a:lnTo>
                  <a:pt x="687324" y="562356"/>
                </a:lnTo>
                <a:lnTo>
                  <a:pt x="753518" y="561069"/>
                </a:lnTo>
                <a:lnTo>
                  <a:pt x="817932" y="557287"/>
                </a:lnTo>
                <a:lnTo>
                  <a:pt x="880278" y="551127"/>
                </a:lnTo>
                <a:lnTo>
                  <a:pt x="940267" y="542708"/>
                </a:lnTo>
                <a:lnTo>
                  <a:pt x="997612" y="532146"/>
                </a:lnTo>
                <a:lnTo>
                  <a:pt x="1052025" y="519560"/>
                </a:lnTo>
                <a:lnTo>
                  <a:pt x="1103217" y="505068"/>
                </a:lnTo>
                <a:lnTo>
                  <a:pt x="1150901" y="488787"/>
                </a:lnTo>
                <a:lnTo>
                  <a:pt x="1194788" y="470834"/>
                </a:lnTo>
                <a:lnTo>
                  <a:pt x="1234590" y="451328"/>
                </a:lnTo>
                <a:lnTo>
                  <a:pt x="1270020" y="430386"/>
                </a:lnTo>
                <a:lnTo>
                  <a:pt x="1326610" y="384666"/>
                </a:lnTo>
                <a:lnTo>
                  <a:pt x="1362254" y="334616"/>
                </a:lnTo>
                <a:lnTo>
                  <a:pt x="1374648" y="281178"/>
                </a:lnTo>
                <a:lnTo>
                  <a:pt x="1371501" y="254093"/>
                </a:lnTo>
                <a:lnTo>
                  <a:pt x="1347195" y="202231"/>
                </a:lnTo>
                <a:lnTo>
                  <a:pt x="1300789" y="154228"/>
                </a:lnTo>
                <a:lnTo>
                  <a:pt x="1234590" y="111027"/>
                </a:lnTo>
                <a:lnTo>
                  <a:pt x="1194788" y="91521"/>
                </a:lnTo>
                <a:lnTo>
                  <a:pt x="1150901" y="73568"/>
                </a:lnTo>
                <a:lnTo>
                  <a:pt x="1103217" y="57287"/>
                </a:lnTo>
                <a:lnTo>
                  <a:pt x="1052025" y="42795"/>
                </a:lnTo>
                <a:lnTo>
                  <a:pt x="997612" y="30209"/>
                </a:lnTo>
                <a:lnTo>
                  <a:pt x="940267" y="19647"/>
                </a:lnTo>
                <a:lnTo>
                  <a:pt x="880278" y="11228"/>
                </a:lnTo>
                <a:lnTo>
                  <a:pt x="817932" y="5068"/>
                </a:lnTo>
                <a:lnTo>
                  <a:pt x="753518" y="1286"/>
                </a:lnTo>
                <a:lnTo>
                  <a:pt x="687324" y="0"/>
                </a:lnTo>
                <a:close/>
              </a:path>
            </a:pathLst>
          </a:custGeom>
          <a:solidFill>
            <a:srgbClr val="FFE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4">
            <a:extLst>
              <a:ext uri="{FF2B5EF4-FFF2-40B4-BE49-F238E27FC236}">
                <a16:creationId xmlns:a16="http://schemas.microsoft.com/office/drawing/2014/main" id="{7EBF493D-1879-40E0-9B70-EA023E1D9D64}"/>
              </a:ext>
            </a:extLst>
          </p:cNvPr>
          <p:cNvSpPr/>
          <p:nvPr/>
        </p:nvSpPr>
        <p:spPr>
          <a:xfrm>
            <a:off x="1901130" y="5028295"/>
            <a:ext cx="1374775" cy="562611"/>
          </a:xfrm>
          <a:custGeom>
            <a:avLst/>
            <a:gdLst/>
            <a:ahLst/>
            <a:cxnLst/>
            <a:rect l="l" t="t" r="r" b="b"/>
            <a:pathLst>
              <a:path w="1374775" h="562610">
                <a:moveTo>
                  <a:pt x="0" y="281178"/>
                </a:moveTo>
                <a:lnTo>
                  <a:pt x="12393" y="227739"/>
                </a:lnTo>
                <a:lnTo>
                  <a:pt x="48037" y="177689"/>
                </a:lnTo>
                <a:lnTo>
                  <a:pt x="104627" y="131969"/>
                </a:lnTo>
                <a:lnTo>
                  <a:pt x="140057" y="111027"/>
                </a:lnTo>
                <a:lnTo>
                  <a:pt x="179859" y="91521"/>
                </a:lnTo>
                <a:lnTo>
                  <a:pt x="223746" y="73568"/>
                </a:lnTo>
                <a:lnTo>
                  <a:pt x="271430" y="57287"/>
                </a:lnTo>
                <a:lnTo>
                  <a:pt x="322622" y="42795"/>
                </a:lnTo>
                <a:lnTo>
                  <a:pt x="377035" y="30209"/>
                </a:lnTo>
                <a:lnTo>
                  <a:pt x="434380" y="19647"/>
                </a:lnTo>
                <a:lnTo>
                  <a:pt x="494369" y="11228"/>
                </a:lnTo>
                <a:lnTo>
                  <a:pt x="556715" y="5068"/>
                </a:lnTo>
                <a:lnTo>
                  <a:pt x="621129" y="1286"/>
                </a:lnTo>
                <a:lnTo>
                  <a:pt x="687324" y="0"/>
                </a:lnTo>
                <a:lnTo>
                  <a:pt x="753518" y="1286"/>
                </a:lnTo>
                <a:lnTo>
                  <a:pt x="817932" y="5068"/>
                </a:lnTo>
                <a:lnTo>
                  <a:pt x="880278" y="11228"/>
                </a:lnTo>
                <a:lnTo>
                  <a:pt x="940267" y="19647"/>
                </a:lnTo>
                <a:lnTo>
                  <a:pt x="997612" y="30209"/>
                </a:lnTo>
                <a:lnTo>
                  <a:pt x="1052025" y="42795"/>
                </a:lnTo>
                <a:lnTo>
                  <a:pt x="1103217" y="57287"/>
                </a:lnTo>
                <a:lnTo>
                  <a:pt x="1150901" y="73568"/>
                </a:lnTo>
                <a:lnTo>
                  <a:pt x="1194788" y="91521"/>
                </a:lnTo>
                <a:lnTo>
                  <a:pt x="1234590" y="111027"/>
                </a:lnTo>
                <a:lnTo>
                  <a:pt x="1270020" y="131969"/>
                </a:lnTo>
                <a:lnTo>
                  <a:pt x="1326610" y="177689"/>
                </a:lnTo>
                <a:lnTo>
                  <a:pt x="1362254" y="227739"/>
                </a:lnTo>
                <a:lnTo>
                  <a:pt x="1374648" y="281178"/>
                </a:lnTo>
                <a:lnTo>
                  <a:pt x="1371501" y="308262"/>
                </a:lnTo>
                <a:lnTo>
                  <a:pt x="1347195" y="360124"/>
                </a:lnTo>
                <a:lnTo>
                  <a:pt x="1300789" y="408127"/>
                </a:lnTo>
                <a:lnTo>
                  <a:pt x="1234590" y="451328"/>
                </a:lnTo>
                <a:lnTo>
                  <a:pt x="1194788" y="470834"/>
                </a:lnTo>
                <a:lnTo>
                  <a:pt x="1150901" y="488787"/>
                </a:lnTo>
                <a:lnTo>
                  <a:pt x="1103217" y="505068"/>
                </a:lnTo>
                <a:lnTo>
                  <a:pt x="1052025" y="519560"/>
                </a:lnTo>
                <a:lnTo>
                  <a:pt x="997612" y="532146"/>
                </a:lnTo>
                <a:lnTo>
                  <a:pt x="940267" y="542708"/>
                </a:lnTo>
                <a:lnTo>
                  <a:pt x="880278" y="551127"/>
                </a:lnTo>
                <a:lnTo>
                  <a:pt x="817932" y="557287"/>
                </a:lnTo>
                <a:lnTo>
                  <a:pt x="753518" y="561069"/>
                </a:lnTo>
                <a:lnTo>
                  <a:pt x="687324" y="562356"/>
                </a:lnTo>
                <a:lnTo>
                  <a:pt x="621129" y="561069"/>
                </a:lnTo>
                <a:lnTo>
                  <a:pt x="556715" y="557287"/>
                </a:lnTo>
                <a:lnTo>
                  <a:pt x="494369" y="551127"/>
                </a:lnTo>
                <a:lnTo>
                  <a:pt x="434380" y="542708"/>
                </a:lnTo>
                <a:lnTo>
                  <a:pt x="377035" y="532146"/>
                </a:lnTo>
                <a:lnTo>
                  <a:pt x="322622" y="519560"/>
                </a:lnTo>
                <a:lnTo>
                  <a:pt x="271430" y="505068"/>
                </a:lnTo>
                <a:lnTo>
                  <a:pt x="223746" y="488787"/>
                </a:lnTo>
                <a:lnTo>
                  <a:pt x="179859" y="470834"/>
                </a:lnTo>
                <a:lnTo>
                  <a:pt x="140057" y="451328"/>
                </a:lnTo>
                <a:lnTo>
                  <a:pt x="104627" y="430386"/>
                </a:lnTo>
                <a:lnTo>
                  <a:pt x="48037" y="384666"/>
                </a:lnTo>
                <a:lnTo>
                  <a:pt x="12393" y="334616"/>
                </a:lnTo>
                <a:lnTo>
                  <a:pt x="0" y="281178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5">
            <a:extLst>
              <a:ext uri="{FF2B5EF4-FFF2-40B4-BE49-F238E27FC236}">
                <a16:creationId xmlns:a16="http://schemas.microsoft.com/office/drawing/2014/main" id="{10083DCE-5843-425D-8447-9E9296AF3A45}"/>
              </a:ext>
            </a:extLst>
          </p:cNvPr>
          <p:cNvSpPr txBox="1"/>
          <p:nvPr/>
        </p:nvSpPr>
        <p:spPr>
          <a:xfrm>
            <a:off x="2211389" y="5088620"/>
            <a:ext cx="75247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1" marR="5080" indent="-138427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Executio</a:t>
            </a:r>
            <a:r>
              <a:rPr sz="1300" b="1" spc="25" dirty="0">
                <a:latin typeface="Calibri"/>
                <a:cs typeface="Calibri"/>
              </a:rPr>
              <a:t>n  </a:t>
            </a:r>
            <a:r>
              <a:rPr sz="1300" b="1" spc="55" dirty="0">
                <a:latin typeface="Calibri"/>
                <a:cs typeface="Calibri"/>
              </a:rPr>
              <a:t>Plan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00" name="object 6">
            <a:extLst>
              <a:ext uri="{FF2B5EF4-FFF2-40B4-BE49-F238E27FC236}">
                <a16:creationId xmlns:a16="http://schemas.microsoft.com/office/drawing/2014/main" id="{668D1799-C27D-403C-9C3E-26A2B010230A}"/>
              </a:ext>
            </a:extLst>
          </p:cNvPr>
          <p:cNvSpPr/>
          <p:nvPr/>
        </p:nvSpPr>
        <p:spPr>
          <a:xfrm>
            <a:off x="163767" y="5019153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646176" y="0"/>
                </a:moveTo>
                <a:lnTo>
                  <a:pt x="580108" y="1449"/>
                </a:lnTo>
                <a:lnTo>
                  <a:pt x="515949" y="5705"/>
                </a:lnTo>
                <a:lnTo>
                  <a:pt x="454024" y="12625"/>
                </a:lnTo>
                <a:lnTo>
                  <a:pt x="394656" y="22068"/>
                </a:lnTo>
                <a:lnTo>
                  <a:pt x="338171" y="33893"/>
                </a:lnTo>
                <a:lnTo>
                  <a:pt x="284894" y="47959"/>
                </a:lnTo>
                <a:lnTo>
                  <a:pt x="235149" y="64124"/>
                </a:lnTo>
                <a:lnTo>
                  <a:pt x="189261" y="82248"/>
                </a:lnTo>
                <a:lnTo>
                  <a:pt x="147556" y="102189"/>
                </a:lnTo>
                <a:lnTo>
                  <a:pt x="110357" y="123806"/>
                </a:lnTo>
                <a:lnTo>
                  <a:pt x="77990" y="146958"/>
                </a:lnTo>
                <a:lnTo>
                  <a:pt x="29051" y="197301"/>
                </a:lnTo>
                <a:lnTo>
                  <a:pt x="3336" y="252089"/>
                </a:lnTo>
                <a:lnTo>
                  <a:pt x="0" y="280797"/>
                </a:lnTo>
                <a:lnTo>
                  <a:pt x="3336" y="309504"/>
                </a:lnTo>
                <a:lnTo>
                  <a:pt x="29051" y="364292"/>
                </a:lnTo>
                <a:lnTo>
                  <a:pt x="77990" y="414635"/>
                </a:lnTo>
                <a:lnTo>
                  <a:pt x="110357" y="437787"/>
                </a:lnTo>
                <a:lnTo>
                  <a:pt x="147556" y="459404"/>
                </a:lnTo>
                <a:lnTo>
                  <a:pt x="189261" y="479345"/>
                </a:lnTo>
                <a:lnTo>
                  <a:pt x="235149" y="497469"/>
                </a:lnTo>
                <a:lnTo>
                  <a:pt x="284894" y="513634"/>
                </a:lnTo>
                <a:lnTo>
                  <a:pt x="338171" y="527700"/>
                </a:lnTo>
                <a:lnTo>
                  <a:pt x="394656" y="539525"/>
                </a:lnTo>
                <a:lnTo>
                  <a:pt x="454024" y="548968"/>
                </a:lnTo>
                <a:lnTo>
                  <a:pt x="515949" y="555888"/>
                </a:lnTo>
                <a:lnTo>
                  <a:pt x="580108" y="560144"/>
                </a:lnTo>
                <a:lnTo>
                  <a:pt x="646176" y="561594"/>
                </a:lnTo>
                <a:lnTo>
                  <a:pt x="712243" y="560144"/>
                </a:lnTo>
                <a:lnTo>
                  <a:pt x="776402" y="555888"/>
                </a:lnTo>
                <a:lnTo>
                  <a:pt x="838327" y="548968"/>
                </a:lnTo>
                <a:lnTo>
                  <a:pt x="897695" y="539525"/>
                </a:lnTo>
                <a:lnTo>
                  <a:pt x="954180" y="527700"/>
                </a:lnTo>
                <a:lnTo>
                  <a:pt x="1007457" y="513634"/>
                </a:lnTo>
                <a:lnTo>
                  <a:pt x="1057202" y="497469"/>
                </a:lnTo>
                <a:lnTo>
                  <a:pt x="1103090" y="479345"/>
                </a:lnTo>
                <a:lnTo>
                  <a:pt x="1144795" y="459404"/>
                </a:lnTo>
                <a:lnTo>
                  <a:pt x="1181994" y="437787"/>
                </a:lnTo>
                <a:lnTo>
                  <a:pt x="1214361" y="414635"/>
                </a:lnTo>
                <a:lnTo>
                  <a:pt x="1263300" y="364292"/>
                </a:lnTo>
                <a:lnTo>
                  <a:pt x="1289015" y="309504"/>
                </a:lnTo>
                <a:lnTo>
                  <a:pt x="1292352" y="280797"/>
                </a:lnTo>
                <a:lnTo>
                  <a:pt x="1289015" y="252089"/>
                </a:lnTo>
                <a:lnTo>
                  <a:pt x="1263300" y="197301"/>
                </a:lnTo>
                <a:lnTo>
                  <a:pt x="1214361" y="146958"/>
                </a:lnTo>
                <a:lnTo>
                  <a:pt x="1181994" y="123806"/>
                </a:lnTo>
                <a:lnTo>
                  <a:pt x="1144795" y="102189"/>
                </a:lnTo>
                <a:lnTo>
                  <a:pt x="1103090" y="82248"/>
                </a:lnTo>
                <a:lnTo>
                  <a:pt x="1057202" y="64124"/>
                </a:lnTo>
                <a:lnTo>
                  <a:pt x="1007457" y="47959"/>
                </a:lnTo>
                <a:lnTo>
                  <a:pt x="954180" y="33893"/>
                </a:lnTo>
                <a:lnTo>
                  <a:pt x="897695" y="22068"/>
                </a:lnTo>
                <a:lnTo>
                  <a:pt x="838327" y="12625"/>
                </a:lnTo>
                <a:lnTo>
                  <a:pt x="776402" y="5705"/>
                </a:lnTo>
                <a:lnTo>
                  <a:pt x="712243" y="1449"/>
                </a:lnTo>
                <a:lnTo>
                  <a:pt x="646176" y="0"/>
                </a:lnTo>
                <a:close/>
              </a:path>
            </a:pathLst>
          </a:custGeom>
          <a:solidFill>
            <a:srgbClr val="FFC8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7">
            <a:extLst>
              <a:ext uri="{FF2B5EF4-FFF2-40B4-BE49-F238E27FC236}">
                <a16:creationId xmlns:a16="http://schemas.microsoft.com/office/drawing/2014/main" id="{590BCC67-ACB3-4CAE-B837-0C7341962F61}"/>
              </a:ext>
            </a:extLst>
          </p:cNvPr>
          <p:cNvSpPr/>
          <p:nvPr/>
        </p:nvSpPr>
        <p:spPr>
          <a:xfrm>
            <a:off x="163767" y="5019153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0" y="280797"/>
                </a:moveTo>
                <a:lnTo>
                  <a:pt x="13128" y="224210"/>
                </a:lnTo>
                <a:lnTo>
                  <a:pt x="50780" y="171503"/>
                </a:lnTo>
                <a:lnTo>
                  <a:pt x="110357" y="123806"/>
                </a:lnTo>
                <a:lnTo>
                  <a:pt x="147556" y="102189"/>
                </a:lnTo>
                <a:lnTo>
                  <a:pt x="189261" y="82248"/>
                </a:lnTo>
                <a:lnTo>
                  <a:pt x="235149" y="64124"/>
                </a:lnTo>
                <a:lnTo>
                  <a:pt x="284894" y="47959"/>
                </a:lnTo>
                <a:lnTo>
                  <a:pt x="338171" y="33893"/>
                </a:lnTo>
                <a:lnTo>
                  <a:pt x="394656" y="22068"/>
                </a:lnTo>
                <a:lnTo>
                  <a:pt x="454024" y="12625"/>
                </a:lnTo>
                <a:lnTo>
                  <a:pt x="515949" y="5705"/>
                </a:lnTo>
                <a:lnTo>
                  <a:pt x="580108" y="1449"/>
                </a:lnTo>
                <a:lnTo>
                  <a:pt x="646176" y="0"/>
                </a:lnTo>
                <a:lnTo>
                  <a:pt x="712243" y="1449"/>
                </a:lnTo>
                <a:lnTo>
                  <a:pt x="776402" y="5705"/>
                </a:lnTo>
                <a:lnTo>
                  <a:pt x="838327" y="12625"/>
                </a:lnTo>
                <a:lnTo>
                  <a:pt x="897695" y="22068"/>
                </a:lnTo>
                <a:lnTo>
                  <a:pt x="954180" y="33893"/>
                </a:lnTo>
                <a:lnTo>
                  <a:pt x="1007457" y="47959"/>
                </a:lnTo>
                <a:lnTo>
                  <a:pt x="1057202" y="64124"/>
                </a:lnTo>
                <a:lnTo>
                  <a:pt x="1103090" y="82248"/>
                </a:lnTo>
                <a:lnTo>
                  <a:pt x="1144795" y="102189"/>
                </a:lnTo>
                <a:lnTo>
                  <a:pt x="1181994" y="123806"/>
                </a:lnTo>
                <a:lnTo>
                  <a:pt x="1214361" y="146958"/>
                </a:lnTo>
                <a:lnTo>
                  <a:pt x="1263300" y="197301"/>
                </a:lnTo>
                <a:lnTo>
                  <a:pt x="1289015" y="252089"/>
                </a:lnTo>
                <a:lnTo>
                  <a:pt x="1292352" y="280797"/>
                </a:lnTo>
                <a:lnTo>
                  <a:pt x="1289015" y="309504"/>
                </a:lnTo>
                <a:lnTo>
                  <a:pt x="1263300" y="364292"/>
                </a:lnTo>
                <a:lnTo>
                  <a:pt x="1214361" y="414635"/>
                </a:lnTo>
                <a:lnTo>
                  <a:pt x="1181994" y="437787"/>
                </a:lnTo>
                <a:lnTo>
                  <a:pt x="1144795" y="459404"/>
                </a:lnTo>
                <a:lnTo>
                  <a:pt x="1103090" y="479345"/>
                </a:lnTo>
                <a:lnTo>
                  <a:pt x="1057202" y="497469"/>
                </a:lnTo>
                <a:lnTo>
                  <a:pt x="1007457" y="513634"/>
                </a:lnTo>
                <a:lnTo>
                  <a:pt x="954180" y="527700"/>
                </a:lnTo>
                <a:lnTo>
                  <a:pt x="897695" y="539525"/>
                </a:lnTo>
                <a:lnTo>
                  <a:pt x="838327" y="548968"/>
                </a:lnTo>
                <a:lnTo>
                  <a:pt x="776402" y="555888"/>
                </a:lnTo>
                <a:lnTo>
                  <a:pt x="712243" y="560144"/>
                </a:lnTo>
                <a:lnTo>
                  <a:pt x="646176" y="561594"/>
                </a:lnTo>
                <a:lnTo>
                  <a:pt x="580108" y="560144"/>
                </a:lnTo>
                <a:lnTo>
                  <a:pt x="515949" y="555888"/>
                </a:lnTo>
                <a:lnTo>
                  <a:pt x="454024" y="548968"/>
                </a:lnTo>
                <a:lnTo>
                  <a:pt x="394656" y="539525"/>
                </a:lnTo>
                <a:lnTo>
                  <a:pt x="338171" y="527700"/>
                </a:lnTo>
                <a:lnTo>
                  <a:pt x="284894" y="513634"/>
                </a:lnTo>
                <a:lnTo>
                  <a:pt x="235149" y="497469"/>
                </a:lnTo>
                <a:lnTo>
                  <a:pt x="189261" y="479345"/>
                </a:lnTo>
                <a:lnTo>
                  <a:pt x="147556" y="459404"/>
                </a:lnTo>
                <a:lnTo>
                  <a:pt x="110357" y="437787"/>
                </a:lnTo>
                <a:lnTo>
                  <a:pt x="77990" y="414635"/>
                </a:lnTo>
                <a:lnTo>
                  <a:pt x="29051" y="364292"/>
                </a:lnTo>
                <a:lnTo>
                  <a:pt x="3336" y="309504"/>
                </a:lnTo>
                <a:lnTo>
                  <a:pt x="0" y="280797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8">
            <a:extLst>
              <a:ext uri="{FF2B5EF4-FFF2-40B4-BE49-F238E27FC236}">
                <a16:creationId xmlns:a16="http://schemas.microsoft.com/office/drawing/2014/main" id="{DA783864-6BDE-4AC0-B9C0-D5F40838946B}"/>
              </a:ext>
            </a:extLst>
          </p:cNvPr>
          <p:cNvSpPr txBox="1"/>
          <p:nvPr/>
        </p:nvSpPr>
        <p:spPr>
          <a:xfrm>
            <a:off x="507812" y="5079223"/>
            <a:ext cx="60388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Pattern</a:t>
            </a:r>
            <a:endParaRPr sz="1300">
              <a:latin typeface="Calibri"/>
              <a:cs typeface="Calibri"/>
            </a:endParaRPr>
          </a:p>
          <a:p>
            <a:pPr marL="12700"/>
            <a:r>
              <a:rPr sz="1300" b="1" spc="35" dirty="0">
                <a:latin typeface="Calibri"/>
                <a:cs typeface="Calibri"/>
              </a:rPr>
              <a:t>Graph</a:t>
            </a:r>
            <a:r>
              <a:rPr sz="1300" b="1" spc="-131" dirty="0">
                <a:latin typeface="Calibri"/>
                <a:cs typeface="Calibri"/>
              </a:rPr>
              <a:t> </a:t>
            </a:r>
            <a:r>
              <a:rPr sz="1300" b="1" spc="85" dirty="0">
                <a:latin typeface="Calibri"/>
                <a:cs typeface="Calibri"/>
              </a:rPr>
              <a:t>P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03" name="object 9">
            <a:extLst>
              <a:ext uri="{FF2B5EF4-FFF2-40B4-BE49-F238E27FC236}">
                <a16:creationId xmlns:a16="http://schemas.microsoft.com/office/drawing/2014/main" id="{7B52D991-78A9-4850-B816-F0D4329EF670}"/>
              </a:ext>
            </a:extLst>
          </p:cNvPr>
          <p:cNvSpPr/>
          <p:nvPr/>
        </p:nvSpPr>
        <p:spPr>
          <a:xfrm>
            <a:off x="152335" y="3521824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646176" y="0"/>
                </a:moveTo>
                <a:lnTo>
                  <a:pt x="580108" y="1449"/>
                </a:lnTo>
                <a:lnTo>
                  <a:pt x="515949" y="5705"/>
                </a:lnTo>
                <a:lnTo>
                  <a:pt x="454024" y="12625"/>
                </a:lnTo>
                <a:lnTo>
                  <a:pt x="394656" y="22068"/>
                </a:lnTo>
                <a:lnTo>
                  <a:pt x="338171" y="33893"/>
                </a:lnTo>
                <a:lnTo>
                  <a:pt x="284894" y="47959"/>
                </a:lnTo>
                <a:lnTo>
                  <a:pt x="235149" y="64124"/>
                </a:lnTo>
                <a:lnTo>
                  <a:pt x="189261" y="82248"/>
                </a:lnTo>
                <a:lnTo>
                  <a:pt x="147556" y="102189"/>
                </a:lnTo>
                <a:lnTo>
                  <a:pt x="110357" y="123806"/>
                </a:lnTo>
                <a:lnTo>
                  <a:pt x="77990" y="146958"/>
                </a:lnTo>
                <a:lnTo>
                  <a:pt x="29051" y="197301"/>
                </a:lnTo>
                <a:lnTo>
                  <a:pt x="3336" y="252089"/>
                </a:lnTo>
                <a:lnTo>
                  <a:pt x="0" y="280797"/>
                </a:lnTo>
                <a:lnTo>
                  <a:pt x="3336" y="309504"/>
                </a:lnTo>
                <a:lnTo>
                  <a:pt x="29051" y="364292"/>
                </a:lnTo>
                <a:lnTo>
                  <a:pt x="77990" y="414635"/>
                </a:lnTo>
                <a:lnTo>
                  <a:pt x="110357" y="437787"/>
                </a:lnTo>
                <a:lnTo>
                  <a:pt x="147556" y="459404"/>
                </a:lnTo>
                <a:lnTo>
                  <a:pt x="189261" y="479345"/>
                </a:lnTo>
                <a:lnTo>
                  <a:pt x="235149" y="497469"/>
                </a:lnTo>
                <a:lnTo>
                  <a:pt x="284894" y="513634"/>
                </a:lnTo>
                <a:lnTo>
                  <a:pt x="338171" y="527700"/>
                </a:lnTo>
                <a:lnTo>
                  <a:pt x="394656" y="539525"/>
                </a:lnTo>
                <a:lnTo>
                  <a:pt x="454024" y="548968"/>
                </a:lnTo>
                <a:lnTo>
                  <a:pt x="515949" y="555888"/>
                </a:lnTo>
                <a:lnTo>
                  <a:pt x="580108" y="560144"/>
                </a:lnTo>
                <a:lnTo>
                  <a:pt x="646176" y="561594"/>
                </a:lnTo>
                <a:lnTo>
                  <a:pt x="712243" y="560144"/>
                </a:lnTo>
                <a:lnTo>
                  <a:pt x="776402" y="555888"/>
                </a:lnTo>
                <a:lnTo>
                  <a:pt x="838327" y="548968"/>
                </a:lnTo>
                <a:lnTo>
                  <a:pt x="897695" y="539525"/>
                </a:lnTo>
                <a:lnTo>
                  <a:pt x="954180" y="527700"/>
                </a:lnTo>
                <a:lnTo>
                  <a:pt x="1007457" y="513634"/>
                </a:lnTo>
                <a:lnTo>
                  <a:pt x="1057202" y="497469"/>
                </a:lnTo>
                <a:lnTo>
                  <a:pt x="1103090" y="479345"/>
                </a:lnTo>
                <a:lnTo>
                  <a:pt x="1144795" y="459404"/>
                </a:lnTo>
                <a:lnTo>
                  <a:pt x="1181994" y="437787"/>
                </a:lnTo>
                <a:lnTo>
                  <a:pt x="1214361" y="414635"/>
                </a:lnTo>
                <a:lnTo>
                  <a:pt x="1263300" y="364292"/>
                </a:lnTo>
                <a:lnTo>
                  <a:pt x="1289015" y="309504"/>
                </a:lnTo>
                <a:lnTo>
                  <a:pt x="1292352" y="280797"/>
                </a:lnTo>
                <a:lnTo>
                  <a:pt x="1289015" y="252089"/>
                </a:lnTo>
                <a:lnTo>
                  <a:pt x="1263300" y="197301"/>
                </a:lnTo>
                <a:lnTo>
                  <a:pt x="1214361" y="146958"/>
                </a:lnTo>
                <a:lnTo>
                  <a:pt x="1181994" y="123806"/>
                </a:lnTo>
                <a:lnTo>
                  <a:pt x="1144795" y="102189"/>
                </a:lnTo>
                <a:lnTo>
                  <a:pt x="1103090" y="82248"/>
                </a:lnTo>
                <a:lnTo>
                  <a:pt x="1057202" y="64124"/>
                </a:lnTo>
                <a:lnTo>
                  <a:pt x="1007457" y="47959"/>
                </a:lnTo>
                <a:lnTo>
                  <a:pt x="954180" y="33893"/>
                </a:lnTo>
                <a:lnTo>
                  <a:pt x="897695" y="22068"/>
                </a:lnTo>
                <a:lnTo>
                  <a:pt x="838327" y="12625"/>
                </a:lnTo>
                <a:lnTo>
                  <a:pt x="776402" y="5705"/>
                </a:lnTo>
                <a:lnTo>
                  <a:pt x="712243" y="1449"/>
                </a:lnTo>
                <a:lnTo>
                  <a:pt x="646176" y="0"/>
                </a:lnTo>
                <a:close/>
              </a:path>
            </a:pathLst>
          </a:custGeom>
          <a:solidFill>
            <a:srgbClr val="FFC8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">
            <a:extLst>
              <a:ext uri="{FF2B5EF4-FFF2-40B4-BE49-F238E27FC236}">
                <a16:creationId xmlns:a16="http://schemas.microsoft.com/office/drawing/2014/main" id="{0B4DF54A-452A-4644-A7DD-5A7708640DFF}"/>
              </a:ext>
            </a:extLst>
          </p:cNvPr>
          <p:cNvSpPr/>
          <p:nvPr/>
        </p:nvSpPr>
        <p:spPr>
          <a:xfrm>
            <a:off x="152335" y="3521824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0" y="280797"/>
                </a:moveTo>
                <a:lnTo>
                  <a:pt x="13128" y="224210"/>
                </a:lnTo>
                <a:lnTo>
                  <a:pt x="50780" y="171503"/>
                </a:lnTo>
                <a:lnTo>
                  <a:pt x="110357" y="123806"/>
                </a:lnTo>
                <a:lnTo>
                  <a:pt x="147556" y="102189"/>
                </a:lnTo>
                <a:lnTo>
                  <a:pt x="189261" y="82248"/>
                </a:lnTo>
                <a:lnTo>
                  <a:pt x="235149" y="64124"/>
                </a:lnTo>
                <a:lnTo>
                  <a:pt x="284894" y="47959"/>
                </a:lnTo>
                <a:lnTo>
                  <a:pt x="338171" y="33893"/>
                </a:lnTo>
                <a:lnTo>
                  <a:pt x="394656" y="22068"/>
                </a:lnTo>
                <a:lnTo>
                  <a:pt x="454024" y="12625"/>
                </a:lnTo>
                <a:lnTo>
                  <a:pt x="515949" y="5705"/>
                </a:lnTo>
                <a:lnTo>
                  <a:pt x="580108" y="1449"/>
                </a:lnTo>
                <a:lnTo>
                  <a:pt x="646176" y="0"/>
                </a:lnTo>
                <a:lnTo>
                  <a:pt x="712243" y="1449"/>
                </a:lnTo>
                <a:lnTo>
                  <a:pt x="776402" y="5705"/>
                </a:lnTo>
                <a:lnTo>
                  <a:pt x="838327" y="12625"/>
                </a:lnTo>
                <a:lnTo>
                  <a:pt x="897695" y="22068"/>
                </a:lnTo>
                <a:lnTo>
                  <a:pt x="954180" y="33893"/>
                </a:lnTo>
                <a:lnTo>
                  <a:pt x="1007457" y="47959"/>
                </a:lnTo>
                <a:lnTo>
                  <a:pt x="1057202" y="64124"/>
                </a:lnTo>
                <a:lnTo>
                  <a:pt x="1103090" y="82248"/>
                </a:lnTo>
                <a:lnTo>
                  <a:pt x="1144795" y="102189"/>
                </a:lnTo>
                <a:lnTo>
                  <a:pt x="1181994" y="123806"/>
                </a:lnTo>
                <a:lnTo>
                  <a:pt x="1214361" y="146958"/>
                </a:lnTo>
                <a:lnTo>
                  <a:pt x="1263300" y="197301"/>
                </a:lnTo>
                <a:lnTo>
                  <a:pt x="1289015" y="252089"/>
                </a:lnTo>
                <a:lnTo>
                  <a:pt x="1292352" y="280797"/>
                </a:lnTo>
                <a:lnTo>
                  <a:pt x="1289015" y="309504"/>
                </a:lnTo>
                <a:lnTo>
                  <a:pt x="1263300" y="364292"/>
                </a:lnTo>
                <a:lnTo>
                  <a:pt x="1214361" y="414635"/>
                </a:lnTo>
                <a:lnTo>
                  <a:pt x="1181994" y="437787"/>
                </a:lnTo>
                <a:lnTo>
                  <a:pt x="1144795" y="459404"/>
                </a:lnTo>
                <a:lnTo>
                  <a:pt x="1103090" y="479345"/>
                </a:lnTo>
                <a:lnTo>
                  <a:pt x="1057202" y="497469"/>
                </a:lnTo>
                <a:lnTo>
                  <a:pt x="1007457" y="513634"/>
                </a:lnTo>
                <a:lnTo>
                  <a:pt x="954180" y="527700"/>
                </a:lnTo>
                <a:lnTo>
                  <a:pt x="897695" y="539525"/>
                </a:lnTo>
                <a:lnTo>
                  <a:pt x="838327" y="548968"/>
                </a:lnTo>
                <a:lnTo>
                  <a:pt x="776402" y="555888"/>
                </a:lnTo>
                <a:lnTo>
                  <a:pt x="712243" y="560144"/>
                </a:lnTo>
                <a:lnTo>
                  <a:pt x="646176" y="561594"/>
                </a:lnTo>
                <a:lnTo>
                  <a:pt x="580108" y="560144"/>
                </a:lnTo>
                <a:lnTo>
                  <a:pt x="515949" y="555888"/>
                </a:lnTo>
                <a:lnTo>
                  <a:pt x="454024" y="548968"/>
                </a:lnTo>
                <a:lnTo>
                  <a:pt x="394656" y="539525"/>
                </a:lnTo>
                <a:lnTo>
                  <a:pt x="338171" y="527700"/>
                </a:lnTo>
                <a:lnTo>
                  <a:pt x="284894" y="513634"/>
                </a:lnTo>
                <a:lnTo>
                  <a:pt x="235149" y="497469"/>
                </a:lnTo>
                <a:lnTo>
                  <a:pt x="189261" y="479345"/>
                </a:lnTo>
                <a:lnTo>
                  <a:pt x="147556" y="459404"/>
                </a:lnTo>
                <a:lnTo>
                  <a:pt x="110357" y="437787"/>
                </a:lnTo>
                <a:lnTo>
                  <a:pt x="77990" y="414635"/>
                </a:lnTo>
                <a:lnTo>
                  <a:pt x="29051" y="364292"/>
                </a:lnTo>
                <a:lnTo>
                  <a:pt x="3336" y="309504"/>
                </a:lnTo>
                <a:lnTo>
                  <a:pt x="0" y="280797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1">
            <a:extLst>
              <a:ext uri="{FF2B5EF4-FFF2-40B4-BE49-F238E27FC236}">
                <a16:creationId xmlns:a16="http://schemas.microsoft.com/office/drawing/2014/main" id="{4FC41F0F-F67D-4A98-92D0-B981844B3E2D}"/>
              </a:ext>
            </a:extLst>
          </p:cNvPr>
          <p:cNvSpPr txBox="1"/>
          <p:nvPr/>
        </p:nvSpPr>
        <p:spPr>
          <a:xfrm>
            <a:off x="492571" y="3582147"/>
            <a:ext cx="61087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48">
              <a:spcBef>
                <a:spcPts val="100"/>
              </a:spcBef>
            </a:pPr>
            <a:r>
              <a:rPr sz="1300" b="1" spc="35" dirty="0">
                <a:latin typeface="Calibri"/>
                <a:cs typeface="Calibri"/>
              </a:rPr>
              <a:t>Data  Graph</a:t>
            </a:r>
            <a:r>
              <a:rPr sz="1300" b="1" spc="-12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06" name="object 12">
            <a:extLst>
              <a:ext uri="{FF2B5EF4-FFF2-40B4-BE49-F238E27FC236}">
                <a16:creationId xmlns:a16="http://schemas.microsoft.com/office/drawing/2014/main" id="{03494661-4DE7-4014-A940-8BB18F58B7AB}"/>
              </a:ext>
            </a:extLst>
          </p:cNvPr>
          <p:cNvSpPr/>
          <p:nvPr/>
        </p:nvSpPr>
        <p:spPr>
          <a:xfrm>
            <a:off x="2229550" y="3319893"/>
            <a:ext cx="793751" cy="966469"/>
          </a:xfrm>
          <a:custGeom>
            <a:avLst/>
            <a:gdLst/>
            <a:ahLst/>
            <a:cxnLst/>
            <a:rect l="l" t="t" r="r" b="b"/>
            <a:pathLst>
              <a:path w="793750" h="966470">
                <a:moveTo>
                  <a:pt x="661034" y="0"/>
                </a:moveTo>
                <a:lnTo>
                  <a:pt x="132206" y="0"/>
                </a:lnTo>
                <a:lnTo>
                  <a:pt x="90415" y="6739"/>
                </a:lnTo>
                <a:lnTo>
                  <a:pt x="54123" y="25505"/>
                </a:lnTo>
                <a:lnTo>
                  <a:pt x="25505" y="54123"/>
                </a:lnTo>
                <a:lnTo>
                  <a:pt x="6739" y="90415"/>
                </a:lnTo>
                <a:lnTo>
                  <a:pt x="0" y="132206"/>
                </a:lnTo>
                <a:lnTo>
                  <a:pt x="0" y="834008"/>
                </a:lnTo>
                <a:lnTo>
                  <a:pt x="6739" y="875800"/>
                </a:lnTo>
                <a:lnTo>
                  <a:pt x="25505" y="912092"/>
                </a:lnTo>
                <a:lnTo>
                  <a:pt x="54123" y="940710"/>
                </a:lnTo>
                <a:lnTo>
                  <a:pt x="90415" y="959476"/>
                </a:lnTo>
                <a:lnTo>
                  <a:pt x="132206" y="966215"/>
                </a:lnTo>
                <a:lnTo>
                  <a:pt x="661034" y="966215"/>
                </a:lnTo>
                <a:lnTo>
                  <a:pt x="702826" y="959476"/>
                </a:lnTo>
                <a:lnTo>
                  <a:pt x="739118" y="940710"/>
                </a:lnTo>
                <a:lnTo>
                  <a:pt x="767736" y="912092"/>
                </a:lnTo>
                <a:lnTo>
                  <a:pt x="786502" y="875800"/>
                </a:lnTo>
                <a:lnTo>
                  <a:pt x="793241" y="834008"/>
                </a:lnTo>
                <a:lnTo>
                  <a:pt x="793241" y="132206"/>
                </a:lnTo>
                <a:lnTo>
                  <a:pt x="786502" y="90415"/>
                </a:lnTo>
                <a:lnTo>
                  <a:pt x="767736" y="54123"/>
                </a:lnTo>
                <a:lnTo>
                  <a:pt x="739118" y="25505"/>
                </a:lnTo>
                <a:lnTo>
                  <a:pt x="702826" y="6739"/>
                </a:lnTo>
                <a:lnTo>
                  <a:pt x="661034" y="0"/>
                </a:lnTo>
                <a:close/>
              </a:path>
            </a:pathLst>
          </a:custGeom>
          <a:solidFill>
            <a:srgbClr val="CDE4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3">
            <a:extLst>
              <a:ext uri="{FF2B5EF4-FFF2-40B4-BE49-F238E27FC236}">
                <a16:creationId xmlns:a16="http://schemas.microsoft.com/office/drawing/2014/main" id="{360DD44E-D9A4-43DA-BE70-3A299BC97879}"/>
              </a:ext>
            </a:extLst>
          </p:cNvPr>
          <p:cNvSpPr/>
          <p:nvPr/>
        </p:nvSpPr>
        <p:spPr>
          <a:xfrm>
            <a:off x="2229550" y="3319893"/>
            <a:ext cx="793751" cy="966469"/>
          </a:xfrm>
          <a:custGeom>
            <a:avLst/>
            <a:gdLst/>
            <a:ahLst/>
            <a:cxnLst/>
            <a:rect l="l" t="t" r="r" b="b"/>
            <a:pathLst>
              <a:path w="793750" h="966470">
                <a:moveTo>
                  <a:pt x="0" y="132206"/>
                </a:moveTo>
                <a:lnTo>
                  <a:pt x="6739" y="90415"/>
                </a:lnTo>
                <a:lnTo>
                  <a:pt x="25505" y="54123"/>
                </a:lnTo>
                <a:lnTo>
                  <a:pt x="54123" y="25505"/>
                </a:lnTo>
                <a:lnTo>
                  <a:pt x="90415" y="6739"/>
                </a:lnTo>
                <a:lnTo>
                  <a:pt x="132206" y="0"/>
                </a:lnTo>
                <a:lnTo>
                  <a:pt x="661034" y="0"/>
                </a:lnTo>
                <a:lnTo>
                  <a:pt x="702826" y="6739"/>
                </a:lnTo>
                <a:lnTo>
                  <a:pt x="739118" y="25505"/>
                </a:lnTo>
                <a:lnTo>
                  <a:pt x="767736" y="54123"/>
                </a:lnTo>
                <a:lnTo>
                  <a:pt x="786502" y="90415"/>
                </a:lnTo>
                <a:lnTo>
                  <a:pt x="793241" y="132206"/>
                </a:lnTo>
                <a:lnTo>
                  <a:pt x="793241" y="834008"/>
                </a:lnTo>
                <a:lnTo>
                  <a:pt x="786502" y="875800"/>
                </a:lnTo>
                <a:lnTo>
                  <a:pt x="767736" y="912092"/>
                </a:lnTo>
                <a:lnTo>
                  <a:pt x="739118" y="940710"/>
                </a:lnTo>
                <a:lnTo>
                  <a:pt x="702826" y="959476"/>
                </a:lnTo>
                <a:lnTo>
                  <a:pt x="661034" y="966215"/>
                </a:lnTo>
                <a:lnTo>
                  <a:pt x="132206" y="966215"/>
                </a:lnTo>
                <a:lnTo>
                  <a:pt x="90415" y="959476"/>
                </a:lnTo>
                <a:lnTo>
                  <a:pt x="54123" y="940710"/>
                </a:lnTo>
                <a:lnTo>
                  <a:pt x="25505" y="912092"/>
                </a:lnTo>
                <a:lnTo>
                  <a:pt x="6739" y="875800"/>
                </a:lnTo>
                <a:lnTo>
                  <a:pt x="0" y="834008"/>
                </a:lnTo>
                <a:lnTo>
                  <a:pt x="0" y="132206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4">
            <a:extLst>
              <a:ext uri="{FF2B5EF4-FFF2-40B4-BE49-F238E27FC236}">
                <a16:creationId xmlns:a16="http://schemas.microsoft.com/office/drawing/2014/main" id="{C0DD571B-2F48-46EA-86B5-E05B4382AC88}"/>
              </a:ext>
            </a:extLst>
          </p:cNvPr>
          <p:cNvSpPr txBox="1"/>
          <p:nvPr/>
        </p:nvSpPr>
        <p:spPr>
          <a:xfrm>
            <a:off x="2362518" y="3483087"/>
            <a:ext cx="527051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1" algn="ctr">
              <a:spcBef>
                <a:spcPts val="100"/>
              </a:spcBef>
            </a:pPr>
            <a:r>
              <a:rPr sz="1300" b="1" spc="55" dirty="0">
                <a:latin typeface="Calibri"/>
                <a:cs typeface="Calibri"/>
              </a:rPr>
              <a:t>Local  </a:t>
            </a:r>
            <a:r>
              <a:rPr sz="1300" b="1" spc="60" dirty="0">
                <a:latin typeface="Calibri"/>
                <a:cs typeface="Calibri"/>
              </a:rPr>
              <a:t>Sea</a:t>
            </a:r>
            <a:r>
              <a:rPr sz="1300" b="1" spc="31" dirty="0">
                <a:latin typeface="Calibri"/>
                <a:cs typeface="Calibri"/>
              </a:rPr>
              <a:t>r</a:t>
            </a:r>
            <a:r>
              <a:rPr sz="1300" b="1" spc="40" dirty="0">
                <a:latin typeface="Calibri"/>
                <a:cs typeface="Calibri"/>
              </a:rPr>
              <a:t>ch  </a:t>
            </a:r>
            <a:r>
              <a:rPr sz="1300" b="1" spc="65" dirty="0">
                <a:latin typeface="Calibri"/>
                <a:cs typeface="Calibri"/>
              </a:rPr>
              <a:t>Tasks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09" name="object 15">
            <a:extLst>
              <a:ext uri="{FF2B5EF4-FFF2-40B4-BE49-F238E27FC236}">
                <a16:creationId xmlns:a16="http://schemas.microsoft.com/office/drawing/2014/main" id="{540DF464-9F13-4048-B86C-5A7A98E63C4D}"/>
              </a:ext>
            </a:extLst>
          </p:cNvPr>
          <p:cNvSpPr/>
          <p:nvPr/>
        </p:nvSpPr>
        <p:spPr>
          <a:xfrm>
            <a:off x="1444310" y="3745468"/>
            <a:ext cx="785495" cy="114300"/>
          </a:xfrm>
          <a:custGeom>
            <a:avLst/>
            <a:gdLst/>
            <a:ahLst/>
            <a:cxnLst/>
            <a:rect l="l" t="t" r="r" b="b"/>
            <a:pathLst>
              <a:path w="785494" h="114300">
                <a:moveTo>
                  <a:pt x="670813" y="0"/>
                </a:moveTo>
                <a:lnTo>
                  <a:pt x="670813" y="114300"/>
                </a:lnTo>
                <a:lnTo>
                  <a:pt x="747013" y="76200"/>
                </a:lnTo>
                <a:lnTo>
                  <a:pt x="689863" y="76200"/>
                </a:lnTo>
                <a:lnTo>
                  <a:pt x="689863" y="38100"/>
                </a:lnTo>
                <a:lnTo>
                  <a:pt x="747013" y="38100"/>
                </a:lnTo>
                <a:lnTo>
                  <a:pt x="670813" y="0"/>
                </a:lnTo>
                <a:close/>
              </a:path>
              <a:path w="785494" h="114300">
                <a:moveTo>
                  <a:pt x="67081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70813" y="76200"/>
                </a:lnTo>
                <a:lnTo>
                  <a:pt x="670813" y="38100"/>
                </a:lnTo>
                <a:close/>
              </a:path>
              <a:path w="785494" h="114300">
                <a:moveTo>
                  <a:pt x="747013" y="38100"/>
                </a:moveTo>
                <a:lnTo>
                  <a:pt x="689863" y="38100"/>
                </a:lnTo>
                <a:lnTo>
                  <a:pt x="689863" y="76200"/>
                </a:lnTo>
                <a:lnTo>
                  <a:pt x="747013" y="76200"/>
                </a:lnTo>
                <a:lnTo>
                  <a:pt x="785113" y="57150"/>
                </a:lnTo>
                <a:lnTo>
                  <a:pt x="74701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16">
            <a:extLst>
              <a:ext uri="{FF2B5EF4-FFF2-40B4-BE49-F238E27FC236}">
                <a16:creationId xmlns:a16="http://schemas.microsoft.com/office/drawing/2014/main" id="{58AC7A22-D1F9-458B-B9CE-04EF088D3885}"/>
              </a:ext>
            </a:extLst>
          </p:cNvPr>
          <p:cNvSpPr txBox="1"/>
          <p:nvPr/>
        </p:nvSpPr>
        <p:spPr>
          <a:xfrm>
            <a:off x="1412051" y="3855198"/>
            <a:ext cx="763271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300" b="1" spc="25" dirty="0">
                <a:latin typeface="Calibri"/>
                <a:cs typeface="Calibri"/>
              </a:rPr>
              <a:t>Generate</a:t>
            </a:r>
            <a:endParaRPr sz="1300" dirty="0">
              <a:latin typeface="Calibri"/>
              <a:cs typeface="Calibri"/>
            </a:endParaRPr>
          </a:p>
          <a:p>
            <a:pPr marL="12700"/>
            <a:r>
              <a:rPr sz="1300" b="1" spc="40" dirty="0">
                <a:latin typeface="Calibri"/>
                <a:cs typeface="Calibri"/>
              </a:rPr>
              <a:t>in</a:t>
            </a:r>
            <a:r>
              <a:rPr sz="1300" b="1" spc="-85" dirty="0">
                <a:latin typeface="Calibri"/>
                <a:cs typeface="Calibri"/>
              </a:rPr>
              <a:t> </a:t>
            </a:r>
            <a:r>
              <a:rPr sz="1300" b="1" spc="45" dirty="0">
                <a:latin typeface="Calibri"/>
                <a:cs typeface="Calibri"/>
              </a:rPr>
              <a:t>Parallel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211" name="object 17">
            <a:extLst>
              <a:ext uri="{FF2B5EF4-FFF2-40B4-BE49-F238E27FC236}">
                <a16:creationId xmlns:a16="http://schemas.microsoft.com/office/drawing/2014/main" id="{0A012D2B-11EE-47A8-9CAD-58DAEB06416F}"/>
              </a:ext>
            </a:extLst>
          </p:cNvPr>
          <p:cNvSpPr/>
          <p:nvPr/>
        </p:nvSpPr>
        <p:spPr>
          <a:xfrm>
            <a:off x="1454977" y="5189457"/>
            <a:ext cx="446405" cy="228600"/>
          </a:xfrm>
          <a:custGeom>
            <a:avLst/>
            <a:gdLst/>
            <a:ahLst/>
            <a:cxnLst/>
            <a:rect l="l" t="t" r="r" b="b"/>
            <a:pathLst>
              <a:path w="446405" h="228600">
                <a:moveTo>
                  <a:pt x="219709" y="0"/>
                </a:moveTo>
                <a:lnTo>
                  <a:pt x="218143" y="76163"/>
                </a:lnTo>
                <a:lnTo>
                  <a:pt x="256286" y="76962"/>
                </a:lnTo>
                <a:lnTo>
                  <a:pt x="254634" y="153162"/>
                </a:lnTo>
                <a:lnTo>
                  <a:pt x="216559" y="153162"/>
                </a:lnTo>
                <a:lnTo>
                  <a:pt x="215011" y="228473"/>
                </a:lnTo>
                <a:lnTo>
                  <a:pt x="373845" y="153162"/>
                </a:lnTo>
                <a:lnTo>
                  <a:pt x="254634" y="153162"/>
                </a:lnTo>
                <a:lnTo>
                  <a:pt x="216576" y="152364"/>
                </a:lnTo>
                <a:lnTo>
                  <a:pt x="375526" y="152364"/>
                </a:lnTo>
                <a:lnTo>
                  <a:pt x="445896" y="118999"/>
                </a:lnTo>
                <a:lnTo>
                  <a:pt x="219709" y="0"/>
                </a:lnTo>
                <a:close/>
              </a:path>
              <a:path w="446405" h="228600">
                <a:moveTo>
                  <a:pt x="218143" y="76163"/>
                </a:moveTo>
                <a:lnTo>
                  <a:pt x="216576" y="152364"/>
                </a:lnTo>
                <a:lnTo>
                  <a:pt x="254634" y="153162"/>
                </a:lnTo>
                <a:lnTo>
                  <a:pt x="256286" y="76962"/>
                </a:lnTo>
                <a:lnTo>
                  <a:pt x="218143" y="76163"/>
                </a:lnTo>
                <a:close/>
              </a:path>
              <a:path w="446405" h="228600">
                <a:moveTo>
                  <a:pt x="1524" y="71628"/>
                </a:moveTo>
                <a:lnTo>
                  <a:pt x="0" y="147828"/>
                </a:lnTo>
                <a:lnTo>
                  <a:pt x="216576" y="152364"/>
                </a:lnTo>
                <a:lnTo>
                  <a:pt x="218143" y="76163"/>
                </a:lnTo>
                <a:lnTo>
                  <a:pt x="1524" y="71628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8">
            <a:extLst>
              <a:ext uri="{FF2B5EF4-FFF2-40B4-BE49-F238E27FC236}">
                <a16:creationId xmlns:a16="http://schemas.microsoft.com/office/drawing/2014/main" id="{B4E6CB13-DD10-41E8-AFFA-6DB054135D40}"/>
              </a:ext>
            </a:extLst>
          </p:cNvPr>
          <p:cNvSpPr txBox="1"/>
          <p:nvPr/>
        </p:nvSpPr>
        <p:spPr>
          <a:xfrm>
            <a:off x="752667" y="5897608"/>
            <a:ext cx="182308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05" marR="5080" indent="-207640">
              <a:spcBef>
                <a:spcPts val="95"/>
              </a:spcBef>
            </a:pPr>
            <a:r>
              <a:rPr sz="2000" b="1" spc="45" dirty="0">
                <a:solidFill>
                  <a:srgbClr val="3333CC"/>
                </a:solidFill>
                <a:latin typeface="Calibri"/>
                <a:cs typeface="Calibri"/>
              </a:rPr>
              <a:t>Generate </a:t>
            </a:r>
            <a:r>
              <a:rPr sz="2000" b="1" spc="51" dirty="0">
                <a:solidFill>
                  <a:srgbClr val="3333CC"/>
                </a:solidFill>
                <a:latin typeface="Calibri"/>
                <a:cs typeface="Calibri"/>
              </a:rPr>
              <a:t>on</a:t>
            </a:r>
            <a:r>
              <a:rPr sz="2000" b="1" spc="-21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000" b="1" spc="55" dirty="0">
                <a:solidFill>
                  <a:srgbClr val="3333CC"/>
                </a:solidFill>
                <a:latin typeface="Calibri"/>
                <a:cs typeface="Calibri"/>
              </a:rPr>
              <a:t>the  </a:t>
            </a:r>
            <a:r>
              <a:rPr sz="2000" b="1" spc="15" dirty="0">
                <a:solidFill>
                  <a:srgbClr val="3333CC"/>
                </a:solidFill>
                <a:latin typeface="Calibri"/>
                <a:cs typeface="Calibri"/>
              </a:rPr>
              <a:t>Master</a:t>
            </a:r>
            <a:r>
              <a:rPr sz="2000" b="1" spc="-6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000" b="1" spc="51" dirty="0">
                <a:solidFill>
                  <a:srgbClr val="3333CC"/>
                </a:solidFill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3" name="object 19">
            <a:extLst>
              <a:ext uri="{FF2B5EF4-FFF2-40B4-BE49-F238E27FC236}">
                <a16:creationId xmlns:a16="http://schemas.microsoft.com/office/drawing/2014/main" id="{78B3925F-C355-4330-B8D3-C9A6729B51DA}"/>
              </a:ext>
            </a:extLst>
          </p:cNvPr>
          <p:cNvSpPr/>
          <p:nvPr/>
        </p:nvSpPr>
        <p:spPr>
          <a:xfrm>
            <a:off x="4312097" y="4693014"/>
            <a:ext cx="2719705" cy="1117600"/>
          </a:xfrm>
          <a:custGeom>
            <a:avLst/>
            <a:gdLst/>
            <a:ahLst/>
            <a:cxnLst/>
            <a:rect l="l" t="t" r="r" b="b"/>
            <a:pathLst>
              <a:path w="2719704" h="1117600">
                <a:moveTo>
                  <a:pt x="0" y="1117091"/>
                </a:moveTo>
                <a:lnTo>
                  <a:pt x="2719578" y="1117091"/>
                </a:lnTo>
                <a:lnTo>
                  <a:pt x="2719578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D5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0">
            <a:extLst>
              <a:ext uri="{FF2B5EF4-FFF2-40B4-BE49-F238E27FC236}">
                <a16:creationId xmlns:a16="http://schemas.microsoft.com/office/drawing/2014/main" id="{FD9436FC-CDD0-40A9-9337-20084F6260F0}"/>
              </a:ext>
            </a:extLst>
          </p:cNvPr>
          <p:cNvSpPr/>
          <p:nvPr/>
        </p:nvSpPr>
        <p:spPr>
          <a:xfrm>
            <a:off x="4312097" y="4693014"/>
            <a:ext cx="2719705" cy="1117600"/>
          </a:xfrm>
          <a:custGeom>
            <a:avLst/>
            <a:gdLst/>
            <a:ahLst/>
            <a:cxnLst/>
            <a:rect l="l" t="t" r="r" b="b"/>
            <a:pathLst>
              <a:path w="2719704" h="1117600">
                <a:moveTo>
                  <a:pt x="0" y="1117091"/>
                </a:moveTo>
                <a:lnTo>
                  <a:pt x="2719578" y="1117091"/>
                </a:lnTo>
                <a:lnTo>
                  <a:pt x="2719578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">
            <a:extLst>
              <a:ext uri="{FF2B5EF4-FFF2-40B4-BE49-F238E27FC236}">
                <a16:creationId xmlns:a16="http://schemas.microsoft.com/office/drawing/2014/main" id="{1BA7F6F2-1FC2-4FC9-94E1-CD464F583550}"/>
              </a:ext>
            </a:extLst>
          </p:cNvPr>
          <p:cNvSpPr/>
          <p:nvPr/>
        </p:nvSpPr>
        <p:spPr>
          <a:xfrm>
            <a:off x="4474399" y="4955143"/>
            <a:ext cx="530860" cy="242571"/>
          </a:xfrm>
          <a:custGeom>
            <a:avLst/>
            <a:gdLst/>
            <a:ahLst/>
            <a:cxnLst/>
            <a:rect l="l" t="t" r="r" b="b"/>
            <a:pathLst>
              <a:path w="530860" h="242570">
                <a:moveTo>
                  <a:pt x="265175" y="0"/>
                </a:moveTo>
                <a:lnTo>
                  <a:pt x="204380" y="3199"/>
                </a:lnTo>
                <a:lnTo>
                  <a:pt x="148567" y="12311"/>
                </a:lnTo>
                <a:lnTo>
                  <a:pt x="99331" y="26612"/>
                </a:lnTo>
                <a:lnTo>
                  <a:pt x="58263" y="45373"/>
                </a:lnTo>
                <a:lnTo>
                  <a:pt x="26956" y="67869"/>
                </a:lnTo>
                <a:lnTo>
                  <a:pt x="0" y="121157"/>
                </a:lnTo>
                <a:lnTo>
                  <a:pt x="7004" y="148943"/>
                </a:lnTo>
                <a:lnTo>
                  <a:pt x="58263" y="196942"/>
                </a:lnTo>
                <a:lnTo>
                  <a:pt x="99331" y="215703"/>
                </a:lnTo>
                <a:lnTo>
                  <a:pt x="148567" y="230004"/>
                </a:lnTo>
                <a:lnTo>
                  <a:pt x="204380" y="239116"/>
                </a:lnTo>
                <a:lnTo>
                  <a:pt x="265175" y="242315"/>
                </a:lnTo>
                <a:lnTo>
                  <a:pt x="325971" y="239116"/>
                </a:lnTo>
                <a:lnTo>
                  <a:pt x="381784" y="230004"/>
                </a:lnTo>
                <a:lnTo>
                  <a:pt x="431020" y="215703"/>
                </a:lnTo>
                <a:lnTo>
                  <a:pt x="472088" y="196942"/>
                </a:lnTo>
                <a:lnTo>
                  <a:pt x="503395" y="174446"/>
                </a:lnTo>
                <a:lnTo>
                  <a:pt x="530351" y="121157"/>
                </a:lnTo>
                <a:lnTo>
                  <a:pt x="523347" y="93372"/>
                </a:lnTo>
                <a:lnTo>
                  <a:pt x="472088" y="45373"/>
                </a:lnTo>
                <a:lnTo>
                  <a:pt x="431020" y="26612"/>
                </a:lnTo>
                <a:lnTo>
                  <a:pt x="381784" y="12311"/>
                </a:lnTo>
                <a:lnTo>
                  <a:pt x="325971" y="3199"/>
                </a:lnTo>
                <a:lnTo>
                  <a:pt x="265175" y="0"/>
                </a:lnTo>
                <a:close/>
              </a:path>
            </a:pathLst>
          </a:custGeom>
          <a:solidFill>
            <a:srgbClr val="FFE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2">
            <a:extLst>
              <a:ext uri="{FF2B5EF4-FFF2-40B4-BE49-F238E27FC236}">
                <a16:creationId xmlns:a16="http://schemas.microsoft.com/office/drawing/2014/main" id="{82D6329D-B0F5-4869-9146-1FA55B3E422F}"/>
              </a:ext>
            </a:extLst>
          </p:cNvPr>
          <p:cNvSpPr/>
          <p:nvPr/>
        </p:nvSpPr>
        <p:spPr>
          <a:xfrm>
            <a:off x="4474399" y="4955143"/>
            <a:ext cx="530860" cy="242571"/>
          </a:xfrm>
          <a:custGeom>
            <a:avLst/>
            <a:gdLst/>
            <a:ahLst/>
            <a:cxnLst/>
            <a:rect l="l" t="t" r="r" b="b"/>
            <a:pathLst>
              <a:path w="530860" h="242570">
                <a:moveTo>
                  <a:pt x="0" y="121157"/>
                </a:moveTo>
                <a:lnTo>
                  <a:pt x="26956" y="67869"/>
                </a:lnTo>
                <a:lnTo>
                  <a:pt x="58263" y="45373"/>
                </a:lnTo>
                <a:lnTo>
                  <a:pt x="99331" y="26612"/>
                </a:lnTo>
                <a:lnTo>
                  <a:pt x="148567" y="12311"/>
                </a:lnTo>
                <a:lnTo>
                  <a:pt x="204380" y="3199"/>
                </a:lnTo>
                <a:lnTo>
                  <a:pt x="265175" y="0"/>
                </a:lnTo>
                <a:lnTo>
                  <a:pt x="325971" y="3199"/>
                </a:lnTo>
                <a:lnTo>
                  <a:pt x="381784" y="12311"/>
                </a:lnTo>
                <a:lnTo>
                  <a:pt x="431020" y="26612"/>
                </a:lnTo>
                <a:lnTo>
                  <a:pt x="472088" y="45373"/>
                </a:lnTo>
                <a:lnTo>
                  <a:pt x="503395" y="67869"/>
                </a:lnTo>
                <a:lnTo>
                  <a:pt x="530351" y="121157"/>
                </a:lnTo>
                <a:lnTo>
                  <a:pt x="523347" y="148943"/>
                </a:lnTo>
                <a:lnTo>
                  <a:pt x="472088" y="196942"/>
                </a:lnTo>
                <a:lnTo>
                  <a:pt x="431020" y="215703"/>
                </a:lnTo>
                <a:lnTo>
                  <a:pt x="381784" y="230004"/>
                </a:lnTo>
                <a:lnTo>
                  <a:pt x="325971" y="239116"/>
                </a:lnTo>
                <a:lnTo>
                  <a:pt x="265175" y="242315"/>
                </a:lnTo>
                <a:lnTo>
                  <a:pt x="204380" y="239116"/>
                </a:lnTo>
                <a:lnTo>
                  <a:pt x="148567" y="230004"/>
                </a:lnTo>
                <a:lnTo>
                  <a:pt x="99331" y="215703"/>
                </a:lnTo>
                <a:lnTo>
                  <a:pt x="58263" y="196942"/>
                </a:lnTo>
                <a:lnTo>
                  <a:pt x="26956" y="174446"/>
                </a:lnTo>
                <a:lnTo>
                  <a:pt x="0" y="121157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3">
            <a:extLst>
              <a:ext uri="{FF2B5EF4-FFF2-40B4-BE49-F238E27FC236}">
                <a16:creationId xmlns:a16="http://schemas.microsoft.com/office/drawing/2014/main" id="{6D71CA61-7282-4D4D-8524-401C1F0BF092}"/>
              </a:ext>
            </a:extLst>
          </p:cNvPr>
          <p:cNvSpPr txBox="1"/>
          <p:nvPr/>
        </p:nvSpPr>
        <p:spPr>
          <a:xfrm>
            <a:off x="4390963" y="4674907"/>
            <a:ext cx="1322705" cy="4804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87" marR="5080" indent="-290823">
              <a:lnSpc>
                <a:spcPct val="120800"/>
              </a:lnSpc>
              <a:spcBef>
                <a:spcPts val="100"/>
              </a:spcBef>
            </a:pPr>
            <a:r>
              <a:rPr sz="1300" b="1" spc="15" dirty="0">
                <a:latin typeface="Calibri"/>
                <a:cs typeface="Calibri"/>
              </a:rPr>
              <a:t>Worker Machine</a:t>
            </a:r>
            <a:r>
              <a:rPr sz="1300" b="1" spc="-151" dirty="0">
                <a:latin typeface="Calibri"/>
                <a:cs typeface="Calibri"/>
              </a:rPr>
              <a:t> </a:t>
            </a:r>
            <a:r>
              <a:rPr sz="1300" b="1" spc="25" dirty="0">
                <a:latin typeface="Calibri"/>
                <a:cs typeface="Calibri"/>
              </a:rPr>
              <a:t>2 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18" name="object 24">
            <a:extLst>
              <a:ext uri="{FF2B5EF4-FFF2-40B4-BE49-F238E27FC236}">
                <a16:creationId xmlns:a16="http://schemas.microsoft.com/office/drawing/2014/main" id="{153C0F99-A7F2-48B7-9C09-B25E76999A89}"/>
              </a:ext>
            </a:extLst>
          </p:cNvPr>
          <p:cNvSpPr txBox="1"/>
          <p:nvPr/>
        </p:nvSpPr>
        <p:spPr>
          <a:xfrm>
            <a:off x="6095555" y="4819126"/>
            <a:ext cx="853440" cy="40588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5715" rIns="0" bIns="0" rtlCol="0">
            <a:spAutoFit/>
          </a:bodyPr>
          <a:lstStyle/>
          <a:p>
            <a:pPr marL="206370" marR="115568" indent="-83183">
              <a:spcBef>
                <a:spcPts val="45"/>
              </a:spcBef>
            </a:pPr>
            <a:r>
              <a:rPr sz="1300" b="1" spc="45" dirty="0">
                <a:latin typeface="Calibri"/>
                <a:cs typeface="Calibri"/>
              </a:rPr>
              <a:t>Triangle  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19" name="object 25">
            <a:extLst>
              <a:ext uri="{FF2B5EF4-FFF2-40B4-BE49-F238E27FC236}">
                <a16:creationId xmlns:a16="http://schemas.microsoft.com/office/drawing/2014/main" id="{37CF5232-CEFE-492E-ADD7-0A4F423946DC}"/>
              </a:ext>
            </a:extLst>
          </p:cNvPr>
          <p:cNvSpPr/>
          <p:nvPr/>
        </p:nvSpPr>
        <p:spPr>
          <a:xfrm>
            <a:off x="6089082" y="5256133"/>
            <a:ext cx="866775" cy="440691"/>
          </a:xfrm>
          <a:custGeom>
            <a:avLst/>
            <a:gdLst/>
            <a:ahLst/>
            <a:cxnLst/>
            <a:rect l="l" t="t" r="r" b="b"/>
            <a:pathLst>
              <a:path w="866775" h="440689">
                <a:moveTo>
                  <a:pt x="0" y="440436"/>
                </a:moveTo>
                <a:lnTo>
                  <a:pt x="866394" y="440436"/>
                </a:lnTo>
                <a:lnTo>
                  <a:pt x="866394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6">
            <a:extLst>
              <a:ext uri="{FF2B5EF4-FFF2-40B4-BE49-F238E27FC236}">
                <a16:creationId xmlns:a16="http://schemas.microsoft.com/office/drawing/2014/main" id="{96D9478F-2B69-44C8-B8F2-ABD4AA435040}"/>
              </a:ext>
            </a:extLst>
          </p:cNvPr>
          <p:cNvSpPr/>
          <p:nvPr/>
        </p:nvSpPr>
        <p:spPr>
          <a:xfrm>
            <a:off x="6089082" y="5256133"/>
            <a:ext cx="866775" cy="440691"/>
          </a:xfrm>
          <a:custGeom>
            <a:avLst/>
            <a:gdLst/>
            <a:ahLst/>
            <a:cxnLst/>
            <a:rect l="l" t="t" r="r" b="b"/>
            <a:pathLst>
              <a:path w="866775" h="440689">
                <a:moveTo>
                  <a:pt x="0" y="440436"/>
                </a:moveTo>
                <a:lnTo>
                  <a:pt x="866394" y="440436"/>
                </a:lnTo>
                <a:lnTo>
                  <a:pt x="866394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7">
            <a:extLst>
              <a:ext uri="{FF2B5EF4-FFF2-40B4-BE49-F238E27FC236}">
                <a16:creationId xmlns:a16="http://schemas.microsoft.com/office/drawing/2014/main" id="{5BAEFB6B-FA14-4BF4-B588-A97AB0019BB8}"/>
              </a:ext>
            </a:extLst>
          </p:cNvPr>
          <p:cNvSpPr txBox="1"/>
          <p:nvPr/>
        </p:nvSpPr>
        <p:spPr>
          <a:xfrm>
            <a:off x="6095555" y="5354559"/>
            <a:ext cx="8534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28">
              <a:spcBef>
                <a:spcPts val="100"/>
              </a:spcBef>
            </a:pPr>
            <a:r>
              <a:rPr sz="1300" b="1" spc="31" dirty="0">
                <a:latin typeface="Calibri"/>
                <a:cs typeface="Calibri"/>
              </a:rPr>
              <a:t>DB</a:t>
            </a:r>
            <a:r>
              <a:rPr sz="1300" b="1" spc="-60" dirty="0">
                <a:latin typeface="Calibri"/>
                <a:cs typeface="Calibri"/>
              </a:rPr>
              <a:t> </a:t>
            </a:r>
            <a:r>
              <a:rPr sz="1300" b="1" spc="45" dirty="0">
                <a:latin typeface="Calibri"/>
                <a:cs typeface="Calibri"/>
              </a:rPr>
              <a:t>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22" name="object 28">
            <a:extLst>
              <a:ext uri="{FF2B5EF4-FFF2-40B4-BE49-F238E27FC236}">
                <a16:creationId xmlns:a16="http://schemas.microsoft.com/office/drawing/2014/main" id="{90B2A576-B5B7-4BC5-A175-A7409F689980}"/>
              </a:ext>
            </a:extLst>
          </p:cNvPr>
          <p:cNvSpPr/>
          <p:nvPr/>
        </p:nvSpPr>
        <p:spPr>
          <a:xfrm>
            <a:off x="5099240" y="5489304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6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3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7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5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9">
            <a:extLst>
              <a:ext uri="{FF2B5EF4-FFF2-40B4-BE49-F238E27FC236}">
                <a16:creationId xmlns:a16="http://schemas.microsoft.com/office/drawing/2014/main" id="{563B0866-6116-4A07-B810-E306925051F8}"/>
              </a:ext>
            </a:extLst>
          </p:cNvPr>
          <p:cNvSpPr/>
          <p:nvPr/>
        </p:nvSpPr>
        <p:spPr>
          <a:xfrm>
            <a:off x="5099240" y="5330047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30">
            <a:extLst>
              <a:ext uri="{FF2B5EF4-FFF2-40B4-BE49-F238E27FC236}">
                <a16:creationId xmlns:a16="http://schemas.microsoft.com/office/drawing/2014/main" id="{029A46E0-8E6A-47FC-A2DF-949A1BBBE623}"/>
              </a:ext>
            </a:extLst>
          </p:cNvPr>
          <p:cNvSpPr/>
          <p:nvPr/>
        </p:nvSpPr>
        <p:spPr>
          <a:xfrm>
            <a:off x="5093143" y="5168503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31">
            <a:extLst>
              <a:ext uri="{FF2B5EF4-FFF2-40B4-BE49-F238E27FC236}">
                <a16:creationId xmlns:a16="http://schemas.microsoft.com/office/drawing/2014/main" id="{CB21618C-87CE-43C9-829A-027B69F79C93}"/>
              </a:ext>
            </a:extLst>
          </p:cNvPr>
          <p:cNvSpPr/>
          <p:nvPr/>
        </p:nvSpPr>
        <p:spPr>
          <a:xfrm>
            <a:off x="5093143" y="4992484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2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1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32">
            <a:extLst>
              <a:ext uri="{FF2B5EF4-FFF2-40B4-BE49-F238E27FC236}">
                <a16:creationId xmlns:a16="http://schemas.microsoft.com/office/drawing/2014/main" id="{B831EC28-7D0B-4772-8BE2-B8F25F13E5A3}"/>
              </a:ext>
            </a:extLst>
          </p:cNvPr>
          <p:cNvSpPr/>
          <p:nvPr/>
        </p:nvSpPr>
        <p:spPr>
          <a:xfrm>
            <a:off x="4319717" y="3293223"/>
            <a:ext cx="2712085" cy="1118235"/>
          </a:xfrm>
          <a:custGeom>
            <a:avLst/>
            <a:gdLst/>
            <a:ahLst/>
            <a:cxnLst/>
            <a:rect l="l" t="t" r="r" b="b"/>
            <a:pathLst>
              <a:path w="2712084" h="1118235">
                <a:moveTo>
                  <a:pt x="0" y="1117853"/>
                </a:moveTo>
                <a:lnTo>
                  <a:pt x="2711958" y="1117853"/>
                </a:lnTo>
                <a:lnTo>
                  <a:pt x="2711958" y="0"/>
                </a:lnTo>
                <a:lnTo>
                  <a:pt x="0" y="0"/>
                </a:lnTo>
                <a:lnTo>
                  <a:pt x="0" y="1117853"/>
                </a:lnTo>
                <a:close/>
              </a:path>
            </a:pathLst>
          </a:custGeom>
          <a:solidFill>
            <a:srgbClr val="D5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33">
            <a:extLst>
              <a:ext uri="{FF2B5EF4-FFF2-40B4-BE49-F238E27FC236}">
                <a16:creationId xmlns:a16="http://schemas.microsoft.com/office/drawing/2014/main" id="{802F8004-1539-4F1E-8CC3-19BA3D31F5FD}"/>
              </a:ext>
            </a:extLst>
          </p:cNvPr>
          <p:cNvSpPr/>
          <p:nvPr/>
        </p:nvSpPr>
        <p:spPr>
          <a:xfrm>
            <a:off x="4319717" y="3293223"/>
            <a:ext cx="2712085" cy="1118235"/>
          </a:xfrm>
          <a:custGeom>
            <a:avLst/>
            <a:gdLst/>
            <a:ahLst/>
            <a:cxnLst/>
            <a:rect l="l" t="t" r="r" b="b"/>
            <a:pathLst>
              <a:path w="2712084" h="1118235">
                <a:moveTo>
                  <a:pt x="0" y="1117853"/>
                </a:moveTo>
                <a:lnTo>
                  <a:pt x="2711958" y="1117853"/>
                </a:lnTo>
                <a:lnTo>
                  <a:pt x="2711958" y="0"/>
                </a:lnTo>
                <a:lnTo>
                  <a:pt x="0" y="0"/>
                </a:lnTo>
                <a:lnTo>
                  <a:pt x="0" y="1117853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34">
            <a:extLst>
              <a:ext uri="{FF2B5EF4-FFF2-40B4-BE49-F238E27FC236}">
                <a16:creationId xmlns:a16="http://schemas.microsoft.com/office/drawing/2014/main" id="{38DE1780-7201-49D1-9BFF-589E5E3C724B}"/>
              </a:ext>
            </a:extLst>
          </p:cNvPr>
          <p:cNvSpPr txBox="1"/>
          <p:nvPr/>
        </p:nvSpPr>
        <p:spPr>
          <a:xfrm>
            <a:off x="4398583" y="3275620"/>
            <a:ext cx="1322705" cy="101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87" marR="5080" indent="-290823">
              <a:lnSpc>
                <a:spcPct val="120600"/>
              </a:lnSpc>
              <a:spcBef>
                <a:spcPts val="100"/>
              </a:spcBef>
            </a:pPr>
            <a:r>
              <a:rPr sz="1300" b="1" spc="15" dirty="0">
                <a:latin typeface="Calibri"/>
                <a:cs typeface="Calibri"/>
              </a:rPr>
              <a:t>Worker Machine</a:t>
            </a:r>
            <a:r>
              <a:rPr sz="1300" b="1" spc="-151" dirty="0">
                <a:latin typeface="Calibri"/>
                <a:cs typeface="Calibri"/>
              </a:rPr>
              <a:t> </a:t>
            </a:r>
            <a:r>
              <a:rPr sz="1300" b="1" spc="25" dirty="0">
                <a:latin typeface="Calibri"/>
                <a:cs typeface="Calibri"/>
              </a:rPr>
              <a:t>1 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  <a:p>
            <a:pPr marL="198115" marR="781031" indent="-7620">
              <a:spcBef>
                <a:spcPts val="911"/>
              </a:spcBef>
            </a:pPr>
            <a:r>
              <a:rPr sz="1300" b="1" spc="55" dirty="0">
                <a:latin typeface="Calibri"/>
                <a:cs typeface="Calibri"/>
              </a:rPr>
              <a:t>Task  </a:t>
            </a:r>
            <a:r>
              <a:rPr sz="1300" b="1" spc="40" dirty="0">
                <a:latin typeface="Calibri"/>
                <a:cs typeface="Calibri"/>
              </a:rPr>
              <a:t>Pool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29" name="object 35">
            <a:extLst>
              <a:ext uri="{FF2B5EF4-FFF2-40B4-BE49-F238E27FC236}">
                <a16:creationId xmlns:a16="http://schemas.microsoft.com/office/drawing/2014/main" id="{E794D1AD-C255-4481-8833-03E595E25C95}"/>
              </a:ext>
            </a:extLst>
          </p:cNvPr>
          <p:cNvSpPr txBox="1"/>
          <p:nvPr/>
        </p:nvSpPr>
        <p:spPr>
          <a:xfrm>
            <a:off x="6103178" y="3412475"/>
            <a:ext cx="84645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195" marR="111757" indent="-83183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Triangle  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30" name="object 36">
            <a:extLst>
              <a:ext uri="{FF2B5EF4-FFF2-40B4-BE49-F238E27FC236}">
                <a16:creationId xmlns:a16="http://schemas.microsoft.com/office/drawing/2014/main" id="{82AACE4A-4D91-4B8E-97AE-DA51BEE602AA}"/>
              </a:ext>
            </a:extLst>
          </p:cNvPr>
          <p:cNvSpPr txBox="1"/>
          <p:nvPr/>
        </p:nvSpPr>
        <p:spPr>
          <a:xfrm>
            <a:off x="6096700" y="3854055"/>
            <a:ext cx="859155" cy="413575"/>
          </a:xfrm>
          <a:prstGeom prst="rect">
            <a:avLst/>
          </a:prstGeom>
          <a:solidFill>
            <a:srgbClr val="A6A6A6"/>
          </a:solidFill>
          <a:ln w="12953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300" b="1" spc="31" dirty="0">
                <a:latin typeface="Calibri"/>
                <a:cs typeface="Calibri"/>
              </a:rPr>
              <a:t>DB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00" b="1" spc="45" dirty="0">
                <a:latin typeface="Calibri"/>
                <a:cs typeface="Calibri"/>
              </a:rPr>
              <a:t>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31" name="object 37">
            <a:extLst>
              <a:ext uri="{FF2B5EF4-FFF2-40B4-BE49-F238E27FC236}">
                <a16:creationId xmlns:a16="http://schemas.microsoft.com/office/drawing/2014/main" id="{394A0DA2-B6E3-4E93-A81F-0AC17736F509}"/>
              </a:ext>
            </a:extLst>
          </p:cNvPr>
          <p:cNvSpPr/>
          <p:nvPr/>
        </p:nvSpPr>
        <p:spPr>
          <a:xfrm>
            <a:off x="5106860" y="4089513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1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0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4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38">
            <a:extLst>
              <a:ext uri="{FF2B5EF4-FFF2-40B4-BE49-F238E27FC236}">
                <a16:creationId xmlns:a16="http://schemas.microsoft.com/office/drawing/2014/main" id="{6AD8C633-D9F7-4B68-824E-5A4D889F307D}"/>
              </a:ext>
            </a:extLst>
          </p:cNvPr>
          <p:cNvSpPr/>
          <p:nvPr/>
        </p:nvSpPr>
        <p:spPr>
          <a:xfrm>
            <a:off x="5106860" y="3930256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1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0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4" y="108330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1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7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39">
            <a:extLst>
              <a:ext uri="{FF2B5EF4-FFF2-40B4-BE49-F238E27FC236}">
                <a16:creationId xmlns:a16="http://schemas.microsoft.com/office/drawing/2014/main" id="{B46BC665-E041-4175-B195-73CF45EFB488}"/>
              </a:ext>
            </a:extLst>
          </p:cNvPr>
          <p:cNvSpPr/>
          <p:nvPr/>
        </p:nvSpPr>
        <p:spPr>
          <a:xfrm>
            <a:off x="5100764" y="3768712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4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2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1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40">
            <a:extLst>
              <a:ext uri="{FF2B5EF4-FFF2-40B4-BE49-F238E27FC236}">
                <a16:creationId xmlns:a16="http://schemas.microsoft.com/office/drawing/2014/main" id="{5FA23595-4F0B-468A-92B2-99489269A060}"/>
              </a:ext>
            </a:extLst>
          </p:cNvPr>
          <p:cNvSpPr/>
          <p:nvPr/>
        </p:nvSpPr>
        <p:spPr>
          <a:xfrm>
            <a:off x="5100764" y="3593448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41">
            <a:extLst>
              <a:ext uri="{FF2B5EF4-FFF2-40B4-BE49-F238E27FC236}">
                <a16:creationId xmlns:a16="http://schemas.microsoft.com/office/drawing/2014/main" id="{1FA0B9E2-348D-447E-903C-8BF1689D524C}"/>
              </a:ext>
            </a:extLst>
          </p:cNvPr>
          <p:cNvSpPr/>
          <p:nvPr/>
        </p:nvSpPr>
        <p:spPr>
          <a:xfrm>
            <a:off x="3007804" y="3549634"/>
            <a:ext cx="2055240" cy="1957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42">
            <a:extLst>
              <a:ext uri="{FF2B5EF4-FFF2-40B4-BE49-F238E27FC236}">
                <a16:creationId xmlns:a16="http://schemas.microsoft.com/office/drawing/2014/main" id="{1A0B1E85-F4C6-4E34-8092-ADA251091073}"/>
              </a:ext>
            </a:extLst>
          </p:cNvPr>
          <p:cNvSpPr/>
          <p:nvPr/>
        </p:nvSpPr>
        <p:spPr>
          <a:xfrm>
            <a:off x="7010020" y="3717909"/>
            <a:ext cx="2110867" cy="17574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43">
            <a:extLst>
              <a:ext uri="{FF2B5EF4-FFF2-40B4-BE49-F238E27FC236}">
                <a16:creationId xmlns:a16="http://schemas.microsoft.com/office/drawing/2014/main" id="{631D41E5-390F-4EB1-8231-94E6E422C255}"/>
              </a:ext>
            </a:extLst>
          </p:cNvPr>
          <p:cNvSpPr txBox="1"/>
          <p:nvPr/>
        </p:nvSpPr>
        <p:spPr>
          <a:xfrm>
            <a:off x="8172401" y="4364467"/>
            <a:ext cx="85598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58" marR="5080" indent="-74293">
              <a:spcBef>
                <a:spcPts val="100"/>
              </a:spcBef>
            </a:pPr>
            <a:r>
              <a:rPr sz="1300" b="1" spc="40" dirty="0">
                <a:latin typeface="Calibri"/>
                <a:cs typeface="Calibri"/>
              </a:rPr>
              <a:t>Distrib</a:t>
            </a:r>
            <a:r>
              <a:rPr sz="1300" b="1" spc="45" dirty="0">
                <a:latin typeface="Calibri"/>
                <a:cs typeface="Calibri"/>
              </a:rPr>
              <a:t>u</a:t>
            </a:r>
            <a:r>
              <a:rPr sz="1300" b="1" spc="31" dirty="0">
                <a:latin typeface="Calibri"/>
                <a:cs typeface="Calibri"/>
              </a:rPr>
              <a:t>ted  </a:t>
            </a:r>
            <a:r>
              <a:rPr sz="1300" b="1" spc="35" dirty="0">
                <a:latin typeface="Calibri"/>
                <a:cs typeface="Calibri"/>
              </a:rPr>
              <a:t>Database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238" name="object 44">
            <a:extLst>
              <a:ext uri="{FF2B5EF4-FFF2-40B4-BE49-F238E27FC236}">
                <a16:creationId xmlns:a16="http://schemas.microsoft.com/office/drawing/2014/main" id="{F3FACA51-4109-47E4-83DB-781E8F149F2F}"/>
              </a:ext>
            </a:extLst>
          </p:cNvPr>
          <p:cNvSpPr/>
          <p:nvPr/>
        </p:nvSpPr>
        <p:spPr>
          <a:xfrm>
            <a:off x="3278567" y="5720955"/>
            <a:ext cx="1122680" cy="376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45">
            <a:extLst>
              <a:ext uri="{FF2B5EF4-FFF2-40B4-BE49-F238E27FC236}">
                <a16:creationId xmlns:a16="http://schemas.microsoft.com/office/drawing/2014/main" id="{76C4667C-75C3-474C-B044-B1BA5B3B4F37}"/>
              </a:ext>
            </a:extLst>
          </p:cNvPr>
          <p:cNvSpPr/>
          <p:nvPr/>
        </p:nvSpPr>
        <p:spPr>
          <a:xfrm>
            <a:off x="779084" y="2764523"/>
            <a:ext cx="8000365" cy="1003935"/>
          </a:xfrm>
          <a:custGeom>
            <a:avLst/>
            <a:gdLst/>
            <a:ahLst/>
            <a:cxnLst/>
            <a:rect l="l" t="t" r="r" b="b"/>
            <a:pathLst>
              <a:path w="8000365" h="1003935">
                <a:moveTo>
                  <a:pt x="7885557" y="813181"/>
                </a:moveTo>
                <a:lnTo>
                  <a:pt x="7809357" y="813181"/>
                </a:lnTo>
                <a:lnTo>
                  <a:pt x="7904607" y="1003681"/>
                </a:lnTo>
                <a:lnTo>
                  <a:pt x="7990332" y="832231"/>
                </a:lnTo>
                <a:lnTo>
                  <a:pt x="7885557" y="832231"/>
                </a:lnTo>
                <a:lnTo>
                  <a:pt x="7885557" y="813181"/>
                </a:lnTo>
                <a:close/>
              </a:path>
              <a:path w="8000365" h="1003935">
                <a:moveTo>
                  <a:pt x="7885557" y="19050"/>
                </a:moveTo>
                <a:lnTo>
                  <a:pt x="7885557" y="832231"/>
                </a:lnTo>
                <a:lnTo>
                  <a:pt x="7923657" y="832231"/>
                </a:lnTo>
                <a:lnTo>
                  <a:pt x="7923657" y="38100"/>
                </a:lnTo>
                <a:lnTo>
                  <a:pt x="7904607" y="38100"/>
                </a:lnTo>
                <a:lnTo>
                  <a:pt x="7885557" y="19050"/>
                </a:lnTo>
                <a:close/>
              </a:path>
              <a:path w="8000365" h="1003935">
                <a:moveTo>
                  <a:pt x="7999857" y="813181"/>
                </a:moveTo>
                <a:lnTo>
                  <a:pt x="7923657" y="813181"/>
                </a:lnTo>
                <a:lnTo>
                  <a:pt x="7923657" y="832231"/>
                </a:lnTo>
                <a:lnTo>
                  <a:pt x="7990332" y="832231"/>
                </a:lnTo>
                <a:lnTo>
                  <a:pt x="7999857" y="813181"/>
                </a:lnTo>
                <a:close/>
              </a:path>
              <a:path w="8000365" h="1003935">
                <a:moveTo>
                  <a:pt x="7923657" y="0"/>
                </a:moveTo>
                <a:lnTo>
                  <a:pt x="0" y="0"/>
                </a:lnTo>
                <a:lnTo>
                  <a:pt x="0" y="756920"/>
                </a:lnTo>
                <a:lnTo>
                  <a:pt x="38100" y="756920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7923657" y="19050"/>
                </a:lnTo>
                <a:lnTo>
                  <a:pt x="7923657" y="0"/>
                </a:lnTo>
                <a:close/>
              </a:path>
              <a:path w="8000365" h="1003935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8000365" h="1003935">
                <a:moveTo>
                  <a:pt x="7885557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7885557" y="38100"/>
                </a:lnTo>
                <a:lnTo>
                  <a:pt x="7885557" y="19050"/>
                </a:lnTo>
                <a:close/>
              </a:path>
              <a:path w="8000365" h="1003935">
                <a:moveTo>
                  <a:pt x="7923657" y="19050"/>
                </a:moveTo>
                <a:lnTo>
                  <a:pt x="7885557" y="19050"/>
                </a:lnTo>
                <a:lnTo>
                  <a:pt x="7904607" y="38100"/>
                </a:lnTo>
                <a:lnTo>
                  <a:pt x="7923657" y="38100"/>
                </a:lnTo>
                <a:lnTo>
                  <a:pt x="7923657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46">
            <a:extLst>
              <a:ext uri="{FF2B5EF4-FFF2-40B4-BE49-F238E27FC236}">
                <a16:creationId xmlns:a16="http://schemas.microsoft.com/office/drawing/2014/main" id="{B6636556-909F-4A94-84EB-7C98AD67CA79}"/>
              </a:ext>
            </a:extLst>
          </p:cNvPr>
          <p:cNvSpPr txBox="1"/>
          <p:nvPr/>
        </p:nvSpPr>
        <p:spPr>
          <a:xfrm>
            <a:off x="876871" y="2485882"/>
            <a:ext cx="1062991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Preprocessing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41" name="object 47">
            <a:extLst>
              <a:ext uri="{FF2B5EF4-FFF2-40B4-BE49-F238E27FC236}">
                <a16:creationId xmlns:a16="http://schemas.microsoft.com/office/drawing/2014/main" id="{E06E98E0-43DC-4B2B-B806-99A0E5D6EE39}"/>
              </a:ext>
            </a:extLst>
          </p:cNvPr>
          <p:cNvSpPr txBox="1"/>
          <p:nvPr/>
        </p:nvSpPr>
        <p:spPr>
          <a:xfrm>
            <a:off x="5743510" y="5945110"/>
            <a:ext cx="1233171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spc="25" dirty="0">
                <a:latin typeface="Calibri"/>
                <a:cs typeface="Calibri"/>
              </a:rPr>
              <a:t>Working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40" dirty="0">
                <a:latin typeface="Calibri"/>
                <a:cs typeface="Calibri"/>
              </a:rPr>
              <a:t>threads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42" name="object 48">
            <a:extLst>
              <a:ext uri="{FF2B5EF4-FFF2-40B4-BE49-F238E27FC236}">
                <a16:creationId xmlns:a16="http://schemas.microsoft.com/office/drawing/2014/main" id="{C5A86563-8AEF-41C4-8FA6-A3F7B62997F3}"/>
              </a:ext>
            </a:extLst>
          </p:cNvPr>
          <p:cNvSpPr txBox="1"/>
          <p:nvPr/>
        </p:nvSpPr>
        <p:spPr>
          <a:xfrm>
            <a:off x="4449255" y="5278232"/>
            <a:ext cx="591820" cy="421269"/>
          </a:xfrm>
          <a:prstGeom prst="rect">
            <a:avLst/>
          </a:prstGeom>
          <a:solidFill>
            <a:srgbClr val="CDE4BC"/>
          </a:solidFill>
          <a:ln w="12953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31442" marR="116836" indent="-7620">
              <a:spcBef>
                <a:spcPts val="165"/>
              </a:spcBef>
            </a:pPr>
            <a:r>
              <a:rPr sz="1300" b="1" spc="55" dirty="0">
                <a:latin typeface="Calibri"/>
                <a:cs typeface="Calibri"/>
              </a:rPr>
              <a:t>Task  </a:t>
            </a:r>
            <a:r>
              <a:rPr sz="1300" b="1" spc="40" dirty="0">
                <a:latin typeface="Calibri"/>
                <a:cs typeface="Calibri"/>
              </a:rPr>
              <a:t>Pool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43" name="object 49">
            <a:extLst>
              <a:ext uri="{FF2B5EF4-FFF2-40B4-BE49-F238E27FC236}">
                <a16:creationId xmlns:a16="http://schemas.microsoft.com/office/drawing/2014/main" id="{89634F15-B93A-4D9F-8570-6FE4FC3F9D4D}"/>
              </a:ext>
            </a:extLst>
          </p:cNvPr>
          <p:cNvSpPr/>
          <p:nvPr/>
        </p:nvSpPr>
        <p:spPr>
          <a:xfrm>
            <a:off x="5742368" y="5644117"/>
            <a:ext cx="483871" cy="320040"/>
          </a:xfrm>
          <a:custGeom>
            <a:avLst/>
            <a:gdLst/>
            <a:ahLst/>
            <a:cxnLst/>
            <a:rect l="l" t="t" r="r" b="b"/>
            <a:pathLst>
              <a:path w="483870" h="320039">
                <a:moveTo>
                  <a:pt x="76289" y="32298"/>
                </a:moveTo>
                <a:lnTo>
                  <a:pt x="74782" y="44947"/>
                </a:lnTo>
                <a:lnTo>
                  <a:pt x="86995" y="47117"/>
                </a:lnTo>
                <a:lnTo>
                  <a:pt x="107442" y="53467"/>
                </a:lnTo>
                <a:lnTo>
                  <a:pt x="145542" y="69214"/>
                </a:lnTo>
                <a:lnTo>
                  <a:pt x="178816" y="88773"/>
                </a:lnTo>
                <a:lnTo>
                  <a:pt x="216027" y="122681"/>
                </a:lnTo>
                <a:lnTo>
                  <a:pt x="234187" y="158750"/>
                </a:lnTo>
                <a:lnTo>
                  <a:pt x="235458" y="171450"/>
                </a:lnTo>
                <a:lnTo>
                  <a:pt x="235966" y="178688"/>
                </a:lnTo>
                <a:lnTo>
                  <a:pt x="252857" y="220725"/>
                </a:lnTo>
                <a:lnTo>
                  <a:pt x="282575" y="252349"/>
                </a:lnTo>
                <a:lnTo>
                  <a:pt x="314325" y="274319"/>
                </a:lnTo>
                <a:lnTo>
                  <a:pt x="351663" y="292862"/>
                </a:lnTo>
                <a:lnTo>
                  <a:pt x="393319" y="307213"/>
                </a:lnTo>
                <a:lnTo>
                  <a:pt x="437896" y="316356"/>
                </a:lnTo>
                <a:lnTo>
                  <a:pt x="483362" y="319531"/>
                </a:lnTo>
                <a:lnTo>
                  <a:pt x="483869" y="306958"/>
                </a:lnTo>
                <a:lnTo>
                  <a:pt x="461137" y="306069"/>
                </a:lnTo>
                <a:lnTo>
                  <a:pt x="439166" y="303656"/>
                </a:lnTo>
                <a:lnTo>
                  <a:pt x="396240" y="294894"/>
                </a:lnTo>
                <a:lnTo>
                  <a:pt x="356235" y="281050"/>
                </a:lnTo>
                <a:lnTo>
                  <a:pt x="320421" y="263144"/>
                </a:lnTo>
                <a:lnTo>
                  <a:pt x="277875" y="230886"/>
                </a:lnTo>
                <a:lnTo>
                  <a:pt x="253111" y="194944"/>
                </a:lnTo>
                <a:lnTo>
                  <a:pt x="247777" y="163956"/>
                </a:lnTo>
                <a:lnTo>
                  <a:pt x="246634" y="156718"/>
                </a:lnTo>
                <a:lnTo>
                  <a:pt x="231012" y="121665"/>
                </a:lnTo>
                <a:lnTo>
                  <a:pt x="201549" y="90169"/>
                </a:lnTo>
                <a:lnTo>
                  <a:pt x="169672" y="67944"/>
                </a:lnTo>
                <a:lnTo>
                  <a:pt x="132207" y="49275"/>
                </a:lnTo>
                <a:lnTo>
                  <a:pt x="90805" y="34925"/>
                </a:lnTo>
                <a:lnTo>
                  <a:pt x="76289" y="32298"/>
                </a:lnTo>
                <a:close/>
              </a:path>
              <a:path w="483870" h="320039">
                <a:moveTo>
                  <a:pt x="80137" y="0"/>
                </a:moveTo>
                <a:lnTo>
                  <a:pt x="0" y="28828"/>
                </a:lnTo>
                <a:lnTo>
                  <a:pt x="71120" y="75692"/>
                </a:lnTo>
                <a:lnTo>
                  <a:pt x="74782" y="44947"/>
                </a:lnTo>
                <a:lnTo>
                  <a:pt x="61975" y="42671"/>
                </a:lnTo>
                <a:lnTo>
                  <a:pt x="64135" y="30099"/>
                </a:lnTo>
                <a:lnTo>
                  <a:pt x="76551" y="30099"/>
                </a:lnTo>
                <a:lnTo>
                  <a:pt x="80137" y="0"/>
                </a:lnTo>
                <a:close/>
              </a:path>
              <a:path w="483870" h="320039">
                <a:moveTo>
                  <a:pt x="64135" y="30099"/>
                </a:moveTo>
                <a:lnTo>
                  <a:pt x="61975" y="42671"/>
                </a:lnTo>
                <a:lnTo>
                  <a:pt x="74782" y="44947"/>
                </a:lnTo>
                <a:lnTo>
                  <a:pt x="76289" y="32298"/>
                </a:lnTo>
                <a:lnTo>
                  <a:pt x="64135" y="30099"/>
                </a:lnTo>
                <a:close/>
              </a:path>
              <a:path w="483870" h="320039">
                <a:moveTo>
                  <a:pt x="76551" y="30099"/>
                </a:moveTo>
                <a:lnTo>
                  <a:pt x="64135" y="30099"/>
                </a:lnTo>
                <a:lnTo>
                  <a:pt x="76289" y="32298"/>
                </a:lnTo>
                <a:lnTo>
                  <a:pt x="76551" y="30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50">
            <a:extLst>
              <a:ext uri="{FF2B5EF4-FFF2-40B4-BE49-F238E27FC236}">
                <a16:creationId xmlns:a16="http://schemas.microsoft.com/office/drawing/2014/main" id="{E0CB72A1-86C6-4E87-8210-C35AA4B4DFCF}"/>
              </a:ext>
            </a:extLst>
          </p:cNvPr>
          <p:cNvSpPr txBox="1"/>
          <p:nvPr/>
        </p:nvSpPr>
        <p:spPr>
          <a:xfrm>
            <a:off x="5260659" y="5950951"/>
            <a:ext cx="34861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spc="340" dirty="0">
                <a:latin typeface="Calibri"/>
                <a:cs typeface="Calibri"/>
              </a:rPr>
              <a:t>……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45" name="object 51">
            <a:extLst>
              <a:ext uri="{FF2B5EF4-FFF2-40B4-BE49-F238E27FC236}">
                <a16:creationId xmlns:a16="http://schemas.microsoft.com/office/drawing/2014/main" id="{36B0235F-10EE-4F23-ACDE-F0E6F4933D65}"/>
              </a:ext>
            </a:extLst>
          </p:cNvPr>
          <p:cNvSpPr/>
          <p:nvPr/>
        </p:nvSpPr>
        <p:spPr>
          <a:xfrm>
            <a:off x="7940" y="4790002"/>
            <a:ext cx="3312795" cy="1035051"/>
          </a:xfrm>
          <a:custGeom>
            <a:avLst/>
            <a:gdLst/>
            <a:ahLst/>
            <a:cxnLst/>
            <a:rect l="l" t="t" r="r" b="b"/>
            <a:pathLst>
              <a:path w="3312795" h="1035050">
                <a:moveTo>
                  <a:pt x="0" y="172465"/>
                </a:moveTo>
                <a:lnTo>
                  <a:pt x="6160" y="126617"/>
                </a:lnTo>
                <a:lnTo>
                  <a:pt x="23546" y="85419"/>
                </a:lnTo>
                <a:lnTo>
                  <a:pt x="50514" y="50514"/>
                </a:lnTo>
                <a:lnTo>
                  <a:pt x="85419" y="23546"/>
                </a:lnTo>
                <a:lnTo>
                  <a:pt x="126617" y="6160"/>
                </a:lnTo>
                <a:lnTo>
                  <a:pt x="172465" y="0"/>
                </a:lnTo>
                <a:lnTo>
                  <a:pt x="3139948" y="0"/>
                </a:lnTo>
                <a:lnTo>
                  <a:pt x="3185796" y="6160"/>
                </a:lnTo>
                <a:lnTo>
                  <a:pt x="3226994" y="23546"/>
                </a:lnTo>
                <a:lnTo>
                  <a:pt x="3261899" y="50514"/>
                </a:lnTo>
                <a:lnTo>
                  <a:pt x="3288867" y="85419"/>
                </a:lnTo>
                <a:lnTo>
                  <a:pt x="3306253" y="126617"/>
                </a:lnTo>
                <a:lnTo>
                  <a:pt x="3312414" y="172465"/>
                </a:lnTo>
                <a:lnTo>
                  <a:pt x="3312414" y="862330"/>
                </a:lnTo>
                <a:lnTo>
                  <a:pt x="3306253" y="908178"/>
                </a:lnTo>
                <a:lnTo>
                  <a:pt x="3288867" y="949376"/>
                </a:lnTo>
                <a:lnTo>
                  <a:pt x="3261899" y="984281"/>
                </a:lnTo>
                <a:lnTo>
                  <a:pt x="3226994" y="1011249"/>
                </a:lnTo>
                <a:lnTo>
                  <a:pt x="3185796" y="1028635"/>
                </a:lnTo>
                <a:lnTo>
                  <a:pt x="3139948" y="1034795"/>
                </a:lnTo>
                <a:lnTo>
                  <a:pt x="172465" y="1034795"/>
                </a:lnTo>
                <a:lnTo>
                  <a:pt x="126617" y="1028635"/>
                </a:lnTo>
                <a:lnTo>
                  <a:pt x="85419" y="1011249"/>
                </a:lnTo>
                <a:lnTo>
                  <a:pt x="50514" y="984281"/>
                </a:lnTo>
                <a:lnTo>
                  <a:pt x="23546" y="949376"/>
                </a:lnTo>
                <a:lnTo>
                  <a:pt x="6160" y="908178"/>
                </a:lnTo>
                <a:lnTo>
                  <a:pt x="0" y="862330"/>
                </a:lnTo>
                <a:lnTo>
                  <a:pt x="0" y="172465"/>
                </a:lnTo>
                <a:close/>
              </a:path>
            </a:pathLst>
          </a:custGeom>
          <a:ln w="38100">
            <a:solidFill>
              <a:srgbClr val="0056E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06728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BENU</a:t>
            </a:r>
            <a:endParaRPr lang="zh-CN" altLang="en-US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285749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C4CEE46-CBD3-46A6-AD79-C6DE92FB473C}"/>
              </a:ext>
            </a:extLst>
          </p:cNvPr>
          <p:cNvSpPr txBox="1">
            <a:spLocks/>
          </p:cNvSpPr>
          <p:nvPr/>
        </p:nvSpPr>
        <p:spPr>
          <a:xfrm>
            <a:off x="2303589" y="1585245"/>
            <a:ext cx="5176520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155" dirty="0"/>
              <a:t>Phase </a:t>
            </a:r>
            <a:r>
              <a:rPr lang="en-US" sz="3600" spc="95" dirty="0"/>
              <a:t>3:</a:t>
            </a:r>
            <a:r>
              <a:rPr lang="en-US" sz="3600" spc="-445" dirty="0"/>
              <a:t> </a:t>
            </a:r>
            <a:r>
              <a:rPr lang="en-US" sz="3600" spc="145" dirty="0"/>
              <a:t>Enumeration</a:t>
            </a:r>
            <a:endParaRPr lang="en-US" sz="36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9C1794D-345E-4724-9D68-B152D98F6CB6}"/>
              </a:ext>
            </a:extLst>
          </p:cNvPr>
          <p:cNvSpPr/>
          <p:nvPr/>
        </p:nvSpPr>
        <p:spPr>
          <a:xfrm>
            <a:off x="1901130" y="4819285"/>
            <a:ext cx="1374775" cy="562611"/>
          </a:xfrm>
          <a:custGeom>
            <a:avLst/>
            <a:gdLst/>
            <a:ahLst/>
            <a:cxnLst/>
            <a:rect l="l" t="t" r="r" b="b"/>
            <a:pathLst>
              <a:path w="1374775" h="562610">
                <a:moveTo>
                  <a:pt x="687324" y="0"/>
                </a:moveTo>
                <a:lnTo>
                  <a:pt x="621129" y="1286"/>
                </a:lnTo>
                <a:lnTo>
                  <a:pt x="556715" y="5068"/>
                </a:lnTo>
                <a:lnTo>
                  <a:pt x="494369" y="11228"/>
                </a:lnTo>
                <a:lnTo>
                  <a:pt x="434380" y="19647"/>
                </a:lnTo>
                <a:lnTo>
                  <a:pt x="377035" y="30209"/>
                </a:lnTo>
                <a:lnTo>
                  <a:pt x="322622" y="42795"/>
                </a:lnTo>
                <a:lnTo>
                  <a:pt x="271430" y="57287"/>
                </a:lnTo>
                <a:lnTo>
                  <a:pt x="223746" y="73568"/>
                </a:lnTo>
                <a:lnTo>
                  <a:pt x="179859" y="91521"/>
                </a:lnTo>
                <a:lnTo>
                  <a:pt x="140057" y="111027"/>
                </a:lnTo>
                <a:lnTo>
                  <a:pt x="104627" y="131969"/>
                </a:lnTo>
                <a:lnTo>
                  <a:pt x="48037" y="177689"/>
                </a:lnTo>
                <a:lnTo>
                  <a:pt x="12393" y="227739"/>
                </a:lnTo>
                <a:lnTo>
                  <a:pt x="0" y="281178"/>
                </a:lnTo>
                <a:lnTo>
                  <a:pt x="3146" y="308262"/>
                </a:lnTo>
                <a:lnTo>
                  <a:pt x="27452" y="360124"/>
                </a:lnTo>
                <a:lnTo>
                  <a:pt x="73858" y="408127"/>
                </a:lnTo>
                <a:lnTo>
                  <a:pt x="140057" y="451328"/>
                </a:lnTo>
                <a:lnTo>
                  <a:pt x="179859" y="470834"/>
                </a:lnTo>
                <a:lnTo>
                  <a:pt x="223746" y="488787"/>
                </a:lnTo>
                <a:lnTo>
                  <a:pt x="271430" y="505068"/>
                </a:lnTo>
                <a:lnTo>
                  <a:pt x="322622" y="519560"/>
                </a:lnTo>
                <a:lnTo>
                  <a:pt x="377035" y="532146"/>
                </a:lnTo>
                <a:lnTo>
                  <a:pt x="434380" y="542708"/>
                </a:lnTo>
                <a:lnTo>
                  <a:pt x="494369" y="551127"/>
                </a:lnTo>
                <a:lnTo>
                  <a:pt x="556715" y="557287"/>
                </a:lnTo>
                <a:lnTo>
                  <a:pt x="621129" y="561069"/>
                </a:lnTo>
                <a:lnTo>
                  <a:pt x="687324" y="562356"/>
                </a:lnTo>
                <a:lnTo>
                  <a:pt x="753518" y="561069"/>
                </a:lnTo>
                <a:lnTo>
                  <a:pt x="817932" y="557287"/>
                </a:lnTo>
                <a:lnTo>
                  <a:pt x="880278" y="551127"/>
                </a:lnTo>
                <a:lnTo>
                  <a:pt x="940267" y="542708"/>
                </a:lnTo>
                <a:lnTo>
                  <a:pt x="997612" y="532146"/>
                </a:lnTo>
                <a:lnTo>
                  <a:pt x="1052025" y="519560"/>
                </a:lnTo>
                <a:lnTo>
                  <a:pt x="1103217" y="505068"/>
                </a:lnTo>
                <a:lnTo>
                  <a:pt x="1150901" y="488787"/>
                </a:lnTo>
                <a:lnTo>
                  <a:pt x="1194788" y="470834"/>
                </a:lnTo>
                <a:lnTo>
                  <a:pt x="1234590" y="451328"/>
                </a:lnTo>
                <a:lnTo>
                  <a:pt x="1270020" y="430386"/>
                </a:lnTo>
                <a:lnTo>
                  <a:pt x="1326610" y="384666"/>
                </a:lnTo>
                <a:lnTo>
                  <a:pt x="1362254" y="334616"/>
                </a:lnTo>
                <a:lnTo>
                  <a:pt x="1374648" y="281178"/>
                </a:lnTo>
                <a:lnTo>
                  <a:pt x="1371501" y="254093"/>
                </a:lnTo>
                <a:lnTo>
                  <a:pt x="1347195" y="202231"/>
                </a:lnTo>
                <a:lnTo>
                  <a:pt x="1300789" y="154228"/>
                </a:lnTo>
                <a:lnTo>
                  <a:pt x="1234590" y="111027"/>
                </a:lnTo>
                <a:lnTo>
                  <a:pt x="1194788" y="91521"/>
                </a:lnTo>
                <a:lnTo>
                  <a:pt x="1150901" y="73568"/>
                </a:lnTo>
                <a:lnTo>
                  <a:pt x="1103217" y="57287"/>
                </a:lnTo>
                <a:lnTo>
                  <a:pt x="1052025" y="42795"/>
                </a:lnTo>
                <a:lnTo>
                  <a:pt x="997612" y="30209"/>
                </a:lnTo>
                <a:lnTo>
                  <a:pt x="940267" y="19647"/>
                </a:lnTo>
                <a:lnTo>
                  <a:pt x="880278" y="11228"/>
                </a:lnTo>
                <a:lnTo>
                  <a:pt x="817932" y="5068"/>
                </a:lnTo>
                <a:lnTo>
                  <a:pt x="753518" y="1286"/>
                </a:lnTo>
                <a:lnTo>
                  <a:pt x="687324" y="0"/>
                </a:lnTo>
                <a:close/>
              </a:path>
            </a:pathLst>
          </a:custGeom>
          <a:solidFill>
            <a:srgbClr val="FFE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94177BC-C436-4C68-A769-36489E5B0674}"/>
              </a:ext>
            </a:extLst>
          </p:cNvPr>
          <p:cNvSpPr/>
          <p:nvPr/>
        </p:nvSpPr>
        <p:spPr>
          <a:xfrm>
            <a:off x="1901130" y="4819285"/>
            <a:ext cx="1374775" cy="562611"/>
          </a:xfrm>
          <a:custGeom>
            <a:avLst/>
            <a:gdLst/>
            <a:ahLst/>
            <a:cxnLst/>
            <a:rect l="l" t="t" r="r" b="b"/>
            <a:pathLst>
              <a:path w="1374775" h="562610">
                <a:moveTo>
                  <a:pt x="0" y="281178"/>
                </a:moveTo>
                <a:lnTo>
                  <a:pt x="12393" y="227739"/>
                </a:lnTo>
                <a:lnTo>
                  <a:pt x="48037" y="177689"/>
                </a:lnTo>
                <a:lnTo>
                  <a:pt x="104627" y="131969"/>
                </a:lnTo>
                <a:lnTo>
                  <a:pt x="140057" y="111027"/>
                </a:lnTo>
                <a:lnTo>
                  <a:pt x="179859" y="91521"/>
                </a:lnTo>
                <a:lnTo>
                  <a:pt x="223746" y="73568"/>
                </a:lnTo>
                <a:lnTo>
                  <a:pt x="271430" y="57287"/>
                </a:lnTo>
                <a:lnTo>
                  <a:pt x="322622" y="42795"/>
                </a:lnTo>
                <a:lnTo>
                  <a:pt x="377035" y="30209"/>
                </a:lnTo>
                <a:lnTo>
                  <a:pt x="434380" y="19647"/>
                </a:lnTo>
                <a:lnTo>
                  <a:pt x="494369" y="11228"/>
                </a:lnTo>
                <a:lnTo>
                  <a:pt x="556715" y="5068"/>
                </a:lnTo>
                <a:lnTo>
                  <a:pt x="621129" y="1286"/>
                </a:lnTo>
                <a:lnTo>
                  <a:pt x="687324" y="0"/>
                </a:lnTo>
                <a:lnTo>
                  <a:pt x="753518" y="1286"/>
                </a:lnTo>
                <a:lnTo>
                  <a:pt x="817932" y="5068"/>
                </a:lnTo>
                <a:lnTo>
                  <a:pt x="880278" y="11228"/>
                </a:lnTo>
                <a:lnTo>
                  <a:pt x="940267" y="19647"/>
                </a:lnTo>
                <a:lnTo>
                  <a:pt x="997612" y="30209"/>
                </a:lnTo>
                <a:lnTo>
                  <a:pt x="1052025" y="42795"/>
                </a:lnTo>
                <a:lnTo>
                  <a:pt x="1103217" y="57287"/>
                </a:lnTo>
                <a:lnTo>
                  <a:pt x="1150901" y="73568"/>
                </a:lnTo>
                <a:lnTo>
                  <a:pt x="1194788" y="91521"/>
                </a:lnTo>
                <a:lnTo>
                  <a:pt x="1234590" y="111027"/>
                </a:lnTo>
                <a:lnTo>
                  <a:pt x="1270020" y="131969"/>
                </a:lnTo>
                <a:lnTo>
                  <a:pt x="1326610" y="177689"/>
                </a:lnTo>
                <a:lnTo>
                  <a:pt x="1362254" y="227739"/>
                </a:lnTo>
                <a:lnTo>
                  <a:pt x="1374648" y="281178"/>
                </a:lnTo>
                <a:lnTo>
                  <a:pt x="1371501" y="308262"/>
                </a:lnTo>
                <a:lnTo>
                  <a:pt x="1347195" y="360124"/>
                </a:lnTo>
                <a:lnTo>
                  <a:pt x="1300789" y="408127"/>
                </a:lnTo>
                <a:lnTo>
                  <a:pt x="1234590" y="451328"/>
                </a:lnTo>
                <a:lnTo>
                  <a:pt x="1194788" y="470834"/>
                </a:lnTo>
                <a:lnTo>
                  <a:pt x="1150901" y="488787"/>
                </a:lnTo>
                <a:lnTo>
                  <a:pt x="1103217" y="505068"/>
                </a:lnTo>
                <a:lnTo>
                  <a:pt x="1052025" y="519560"/>
                </a:lnTo>
                <a:lnTo>
                  <a:pt x="997612" y="532146"/>
                </a:lnTo>
                <a:lnTo>
                  <a:pt x="940267" y="542708"/>
                </a:lnTo>
                <a:lnTo>
                  <a:pt x="880278" y="551127"/>
                </a:lnTo>
                <a:lnTo>
                  <a:pt x="817932" y="557287"/>
                </a:lnTo>
                <a:lnTo>
                  <a:pt x="753518" y="561069"/>
                </a:lnTo>
                <a:lnTo>
                  <a:pt x="687324" y="562356"/>
                </a:lnTo>
                <a:lnTo>
                  <a:pt x="621129" y="561069"/>
                </a:lnTo>
                <a:lnTo>
                  <a:pt x="556715" y="557287"/>
                </a:lnTo>
                <a:lnTo>
                  <a:pt x="494369" y="551127"/>
                </a:lnTo>
                <a:lnTo>
                  <a:pt x="434380" y="542708"/>
                </a:lnTo>
                <a:lnTo>
                  <a:pt x="377035" y="532146"/>
                </a:lnTo>
                <a:lnTo>
                  <a:pt x="322622" y="519560"/>
                </a:lnTo>
                <a:lnTo>
                  <a:pt x="271430" y="505068"/>
                </a:lnTo>
                <a:lnTo>
                  <a:pt x="223746" y="488787"/>
                </a:lnTo>
                <a:lnTo>
                  <a:pt x="179859" y="470834"/>
                </a:lnTo>
                <a:lnTo>
                  <a:pt x="140057" y="451328"/>
                </a:lnTo>
                <a:lnTo>
                  <a:pt x="104627" y="430386"/>
                </a:lnTo>
                <a:lnTo>
                  <a:pt x="48037" y="384666"/>
                </a:lnTo>
                <a:lnTo>
                  <a:pt x="12393" y="334616"/>
                </a:lnTo>
                <a:lnTo>
                  <a:pt x="0" y="281178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F993204-96C4-4544-BC6B-93A79034FE7A}"/>
              </a:ext>
            </a:extLst>
          </p:cNvPr>
          <p:cNvSpPr txBox="1"/>
          <p:nvPr/>
        </p:nvSpPr>
        <p:spPr>
          <a:xfrm>
            <a:off x="2211389" y="4879610"/>
            <a:ext cx="75247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1" marR="5080" indent="-138427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Executio</a:t>
            </a:r>
            <a:r>
              <a:rPr sz="1300" b="1" spc="25" dirty="0">
                <a:latin typeface="Calibri"/>
                <a:cs typeface="Calibri"/>
              </a:rPr>
              <a:t>n  </a:t>
            </a:r>
            <a:r>
              <a:rPr sz="1300" b="1" spc="55" dirty="0">
                <a:latin typeface="Calibri"/>
                <a:cs typeface="Calibri"/>
              </a:rPr>
              <a:t>Plan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019C9FB-CB6C-4A91-8CB4-90DD4711C68F}"/>
              </a:ext>
            </a:extLst>
          </p:cNvPr>
          <p:cNvSpPr/>
          <p:nvPr/>
        </p:nvSpPr>
        <p:spPr>
          <a:xfrm>
            <a:off x="163767" y="4810143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646176" y="0"/>
                </a:moveTo>
                <a:lnTo>
                  <a:pt x="580108" y="1449"/>
                </a:lnTo>
                <a:lnTo>
                  <a:pt x="515949" y="5705"/>
                </a:lnTo>
                <a:lnTo>
                  <a:pt x="454024" y="12625"/>
                </a:lnTo>
                <a:lnTo>
                  <a:pt x="394656" y="22068"/>
                </a:lnTo>
                <a:lnTo>
                  <a:pt x="338171" y="33893"/>
                </a:lnTo>
                <a:lnTo>
                  <a:pt x="284894" y="47959"/>
                </a:lnTo>
                <a:lnTo>
                  <a:pt x="235149" y="64124"/>
                </a:lnTo>
                <a:lnTo>
                  <a:pt x="189261" y="82248"/>
                </a:lnTo>
                <a:lnTo>
                  <a:pt x="147556" y="102189"/>
                </a:lnTo>
                <a:lnTo>
                  <a:pt x="110357" y="123806"/>
                </a:lnTo>
                <a:lnTo>
                  <a:pt x="77990" y="146958"/>
                </a:lnTo>
                <a:lnTo>
                  <a:pt x="29051" y="197301"/>
                </a:lnTo>
                <a:lnTo>
                  <a:pt x="3336" y="252089"/>
                </a:lnTo>
                <a:lnTo>
                  <a:pt x="0" y="280797"/>
                </a:lnTo>
                <a:lnTo>
                  <a:pt x="3336" y="309504"/>
                </a:lnTo>
                <a:lnTo>
                  <a:pt x="29051" y="364292"/>
                </a:lnTo>
                <a:lnTo>
                  <a:pt x="77990" y="414635"/>
                </a:lnTo>
                <a:lnTo>
                  <a:pt x="110357" y="437787"/>
                </a:lnTo>
                <a:lnTo>
                  <a:pt x="147556" y="459404"/>
                </a:lnTo>
                <a:lnTo>
                  <a:pt x="189261" y="479345"/>
                </a:lnTo>
                <a:lnTo>
                  <a:pt x="235149" y="497469"/>
                </a:lnTo>
                <a:lnTo>
                  <a:pt x="284894" y="513634"/>
                </a:lnTo>
                <a:lnTo>
                  <a:pt x="338171" y="527700"/>
                </a:lnTo>
                <a:lnTo>
                  <a:pt x="394656" y="539525"/>
                </a:lnTo>
                <a:lnTo>
                  <a:pt x="454024" y="548968"/>
                </a:lnTo>
                <a:lnTo>
                  <a:pt x="515949" y="555888"/>
                </a:lnTo>
                <a:lnTo>
                  <a:pt x="580108" y="560144"/>
                </a:lnTo>
                <a:lnTo>
                  <a:pt x="646176" y="561594"/>
                </a:lnTo>
                <a:lnTo>
                  <a:pt x="712243" y="560144"/>
                </a:lnTo>
                <a:lnTo>
                  <a:pt x="776402" y="555888"/>
                </a:lnTo>
                <a:lnTo>
                  <a:pt x="838327" y="548968"/>
                </a:lnTo>
                <a:lnTo>
                  <a:pt x="897695" y="539525"/>
                </a:lnTo>
                <a:lnTo>
                  <a:pt x="954180" y="527700"/>
                </a:lnTo>
                <a:lnTo>
                  <a:pt x="1007457" y="513634"/>
                </a:lnTo>
                <a:lnTo>
                  <a:pt x="1057202" y="497469"/>
                </a:lnTo>
                <a:lnTo>
                  <a:pt x="1103090" y="479345"/>
                </a:lnTo>
                <a:lnTo>
                  <a:pt x="1144795" y="459404"/>
                </a:lnTo>
                <a:lnTo>
                  <a:pt x="1181994" y="437787"/>
                </a:lnTo>
                <a:lnTo>
                  <a:pt x="1214361" y="414635"/>
                </a:lnTo>
                <a:lnTo>
                  <a:pt x="1263300" y="364292"/>
                </a:lnTo>
                <a:lnTo>
                  <a:pt x="1289015" y="309504"/>
                </a:lnTo>
                <a:lnTo>
                  <a:pt x="1292352" y="280797"/>
                </a:lnTo>
                <a:lnTo>
                  <a:pt x="1289015" y="252089"/>
                </a:lnTo>
                <a:lnTo>
                  <a:pt x="1263300" y="197301"/>
                </a:lnTo>
                <a:lnTo>
                  <a:pt x="1214361" y="146958"/>
                </a:lnTo>
                <a:lnTo>
                  <a:pt x="1181994" y="123806"/>
                </a:lnTo>
                <a:lnTo>
                  <a:pt x="1144795" y="102189"/>
                </a:lnTo>
                <a:lnTo>
                  <a:pt x="1103090" y="82248"/>
                </a:lnTo>
                <a:lnTo>
                  <a:pt x="1057202" y="64124"/>
                </a:lnTo>
                <a:lnTo>
                  <a:pt x="1007457" y="47959"/>
                </a:lnTo>
                <a:lnTo>
                  <a:pt x="954180" y="33893"/>
                </a:lnTo>
                <a:lnTo>
                  <a:pt x="897695" y="22068"/>
                </a:lnTo>
                <a:lnTo>
                  <a:pt x="838327" y="12625"/>
                </a:lnTo>
                <a:lnTo>
                  <a:pt x="776402" y="5705"/>
                </a:lnTo>
                <a:lnTo>
                  <a:pt x="712243" y="1449"/>
                </a:lnTo>
                <a:lnTo>
                  <a:pt x="646176" y="0"/>
                </a:lnTo>
                <a:close/>
              </a:path>
            </a:pathLst>
          </a:custGeom>
          <a:solidFill>
            <a:srgbClr val="FFC8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26DA0D5A-D5F3-4DB1-BABB-8605988E25A9}"/>
              </a:ext>
            </a:extLst>
          </p:cNvPr>
          <p:cNvSpPr/>
          <p:nvPr/>
        </p:nvSpPr>
        <p:spPr>
          <a:xfrm>
            <a:off x="163767" y="4810143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0" y="280797"/>
                </a:moveTo>
                <a:lnTo>
                  <a:pt x="13128" y="224210"/>
                </a:lnTo>
                <a:lnTo>
                  <a:pt x="50780" y="171503"/>
                </a:lnTo>
                <a:lnTo>
                  <a:pt x="110357" y="123806"/>
                </a:lnTo>
                <a:lnTo>
                  <a:pt x="147556" y="102189"/>
                </a:lnTo>
                <a:lnTo>
                  <a:pt x="189261" y="82248"/>
                </a:lnTo>
                <a:lnTo>
                  <a:pt x="235149" y="64124"/>
                </a:lnTo>
                <a:lnTo>
                  <a:pt x="284894" y="47959"/>
                </a:lnTo>
                <a:lnTo>
                  <a:pt x="338171" y="33893"/>
                </a:lnTo>
                <a:lnTo>
                  <a:pt x="394656" y="22068"/>
                </a:lnTo>
                <a:lnTo>
                  <a:pt x="454024" y="12625"/>
                </a:lnTo>
                <a:lnTo>
                  <a:pt x="515949" y="5705"/>
                </a:lnTo>
                <a:lnTo>
                  <a:pt x="580108" y="1449"/>
                </a:lnTo>
                <a:lnTo>
                  <a:pt x="646176" y="0"/>
                </a:lnTo>
                <a:lnTo>
                  <a:pt x="712243" y="1449"/>
                </a:lnTo>
                <a:lnTo>
                  <a:pt x="776402" y="5705"/>
                </a:lnTo>
                <a:lnTo>
                  <a:pt x="838327" y="12625"/>
                </a:lnTo>
                <a:lnTo>
                  <a:pt x="897695" y="22068"/>
                </a:lnTo>
                <a:lnTo>
                  <a:pt x="954180" y="33893"/>
                </a:lnTo>
                <a:lnTo>
                  <a:pt x="1007457" y="47959"/>
                </a:lnTo>
                <a:lnTo>
                  <a:pt x="1057202" y="64124"/>
                </a:lnTo>
                <a:lnTo>
                  <a:pt x="1103090" y="82248"/>
                </a:lnTo>
                <a:lnTo>
                  <a:pt x="1144795" y="102189"/>
                </a:lnTo>
                <a:lnTo>
                  <a:pt x="1181994" y="123806"/>
                </a:lnTo>
                <a:lnTo>
                  <a:pt x="1214361" y="146958"/>
                </a:lnTo>
                <a:lnTo>
                  <a:pt x="1263300" y="197301"/>
                </a:lnTo>
                <a:lnTo>
                  <a:pt x="1289015" y="252089"/>
                </a:lnTo>
                <a:lnTo>
                  <a:pt x="1292352" y="280797"/>
                </a:lnTo>
                <a:lnTo>
                  <a:pt x="1289015" y="309504"/>
                </a:lnTo>
                <a:lnTo>
                  <a:pt x="1263300" y="364292"/>
                </a:lnTo>
                <a:lnTo>
                  <a:pt x="1214361" y="414635"/>
                </a:lnTo>
                <a:lnTo>
                  <a:pt x="1181994" y="437787"/>
                </a:lnTo>
                <a:lnTo>
                  <a:pt x="1144795" y="459404"/>
                </a:lnTo>
                <a:lnTo>
                  <a:pt x="1103090" y="479345"/>
                </a:lnTo>
                <a:lnTo>
                  <a:pt x="1057202" y="497469"/>
                </a:lnTo>
                <a:lnTo>
                  <a:pt x="1007457" y="513634"/>
                </a:lnTo>
                <a:lnTo>
                  <a:pt x="954180" y="527700"/>
                </a:lnTo>
                <a:lnTo>
                  <a:pt x="897695" y="539525"/>
                </a:lnTo>
                <a:lnTo>
                  <a:pt x="838327" y="548968"/>
                </a:lnTo>
                <a:lnTo>
                  <a:pt x="776402" y="555888"/>
                </a:lnTo>
                <a:lnTo>
                  <a:pt x="712243" y="560144"/>
                </a:lnTo>
                <a:lnTo>
                  <a:pt x="646176" y="561594"/>
                </a:lnTo>
                <a:lnTo>
                  <a:pt x="580108" y="560144"/>
                </a:lnTo>
                <a:lnTo>
                  <a:pt x="515949" y="555888"/>
                </a:lnTo>
                <a:lnTo>
                  <a:pt x="454024" y="548968"/>
                </a:lnTo>
                <a:lnTo>
                  <a:pt x="394656" y="539525"/>
                </a:lnTo>
                <a:lnTo>
                  <a:pt x="338171" y="527700"/>
                </a:lnTo>
                <a:lnTo>
                  <a:pt x="284894" y="513634"/>
                </a:lnTo>
                <a:lnTo>
                  <a:pt x="235149" y="497469"/>
                </a:lnTo>
                <a:lnTo>
                  <a:pt x="189261" y="479345"/>
                </a:lnTo>
                <a:lnTo>
                  <a:pt x="147556" y="459404"/>
                </a:lnTo>
                <a:lnTo>
                  <a:pt x="110357" y="437787"/>
                </a:lnTo>
                <a:lnTo>
                  <a:pt x="77990" y="414635"/>
                </a:lnTo>
                <a:lnTo>
                  <a:pt x="29051" y="364292"/>
                </a:lnTo>
                <a:lnTo>
                  <a:pt x="3336" y="309504"/>
                </a:lnTo>
                <a:lnTo>
                  <a:pt x="0" y="280797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AD1133FD-23C1-45EA-9D70-DCF755EA5BDB}"/>
              </a:ext>
            </a:extLst>
          </p:cNvPr>
          <p:cNvSpPr txBox="1"/>
          <p:nvPr/>
        </p:nvSpPr>
        <p:spPr>
          <a:xfrm>
            <a:off x="507812" y="4870213"/>
            <a:ext cx="60388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Pattern</a:t>
            </a:r>
            <a:endParaRPr sz="1300">
              <a:latin typeface="Calibri"/>
              <a:cs typeface="Calibri"/>
            </a:endParaRPr>
          </a:p>
          <a:p>
            <a:pPr marL="12700"/>
            <a:r>
              <a:rPr sz="1300" b="1" spc="35" dirty="0">
                <a:latin typeface="Calibri"/>
                <a:cs typeface="Calibri"/>
              </a:rPr>
              <a:t>Graph</a:t>
            </a:r>
            <a:r>
              <a:rPr sz="1300" b="1" spc="-131" dirty="0">
                <a:latin typeface="Calibri"/>
                <a:cs typeface="Calibri"/>
              </a:rPr>
              <a:t> </a:t>
            </a:r>
            <a:r>
              <a:rPr sz="1300" b="1" spc="85" dirty="0">
                <a:latin typeface="Calibri"/>
                <a:cs typeface="Calibri"/>
              </a:rPr>
              <a:t>P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EBA3F9F-E2E4-43AF-ABA6-B4BC65AF3EB0}"/>
              </a:ext>
            </a:extLst>
          </p:cNvPr>
          <p:cNvSpPr/>
          <p:nvPr/>
        </p:nvSpPr>
        <p:spPr>
          <a:xfrm>
            <a:off x="152335" y="3312814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646176" y="0"/>
                </a:moveTo>
                <a:lnTo>
                  <a:pt x="580108" y="1449"/>
                </a:lnTo>
                <a:lnTo>
                  <a:pt x="515949" y="5705"/>
                </a:lnTo>
                <a:lnTo>
                  <a:pt x="454024" y="12625"/>
                </a:lnTo>
                <a:lnTo>
                  <a:pt x="394656" y="22068"/>
                </a:lnTo>
                <a:lnTo>
                  <a:pt x="338171" y="33893"/>
                </a:lnTo>
                <a:lnTo>
                  <a:pt x="284894" y="47959"/>
                </a:lnTo>
                <a:lnTo>
                  <a:pt x="235149" y="64124"/>
                </a:lnTo>
                <a:lnTo>
                  <a:pt x="189261" y="82248"/>
                </a:lnTo>
                <a:lnTo>
                  <a:pt x="147556" y="102189"/>
                </a:lnTo>
                <a:lnTo>
                  <a:pt x="110357" y="123806"/>
                </a:lnTo>
                <a:lnTo>
                  <a:pt x="77990" y="146958"/>
                </a:lnTo>
                <a:lnTo>
                  <a:pt x="29051" y="197301"/>
                </a:lnTo>
                <a:lnTo>
                  <a:pt x="3336" y="252089"/>
                </a:lnTo>
                <a:lnTo>
                  <a:pt x="0" y="280797"/>
                </a:lnTo>
                <a:lnTo>
                  <a:pt x="3336" y="309504"/>
                </a:lnTo>
                <a:lnTo>
                  <a:pt x="29051" y="364292"/>
                </a:lnTo>
                <a:lnTo>
                  <a:pt x="77990" y="414635"/>
                </a:lnTo>
                <a:lnTo>
                  <a:pt x="110357" y="437787"/>
                </a:lnTo>
                <a:lnTo>
                  <a:pt x="147556" y="459404"/>
                </a:lnTo>
                <a:lnTo>
                  <a:pt x="189261" y="479345"/>
                </a:lnTo>
                <a:lnTo>
                  <a:pt x="235149" y="497469"/>
                </a:lnTo>
                <a:lnTo>
                  <a:pt x="284894" y="513634"/>
                </a:lnTo>
                <a:lnTo>
                  <a:pt x="338171" y="527700"/>
                </a:lnTo>
                <a:lnTo>
                  <a:pt x="394656" y="539525"/>
                </a:lnTo>
                <a:lnTo>
                  <a:pt x="454024" y="548968"/>
                </a:lnTo>
                <a:lnTo>
                  <a:pt x="515949" y="555888"/>
                </a:lnTo>
                <a:lnTo>
                  <a:pt x="580108" y="560144"/>
                </a:lnTo>
                <a:lnTo>
                  <a:pt x="646176" y="561594"/>
                </a:lnTo>
                <a:lnTo>
                  <a:pt x="712243" y="560144"/>
                </a:lnTo>
                <a:lnTo>
                  <a:pt x="776402" y="555888"/>
                </a:lnTo>
                <a:lnTo>
                  <a:pt x="838327" y="548968"/>
                </a:lnTo>
                <a:lnTo>
                  <a:pt x="897695" y="539525"/>
                </a:lnTo>
                <a:lnTo>
                  <a:pt x="954180" y="527700"/>
                </a:lnTo>
                <a:lnTo>
                  <a:pt x="1007457" y="513634"/>
                </a:lnTo>
                <a:lnTo>
                  <a:pt x="1057202" y="497469"/>
                </a:lnTo>
                <a:lnTo>
                  <a:pt x="1103090" y="479345"/>
                </a:lnTo>
                <a:lnTo>
                  <a:pt x="1144795" y="459404"/>
                </a:lnTo>
                <a:lnTo>
                  <a:pt x="1181994" y="437787"/>
                </a:lnTo>
                <a:lnTo>
                  <a:pt x="1214361" y="414635"/>
                </a:lnTo>
                <a:lnTo>
                  <a:pt x="1263300" y="364292"/>
                </a:lnTo>
                <a:lnTo>
                  <a:pt x="1289015" y="309504"/>
                </a:lnTo>
                <a:lnTo>
                  <a:pt x="1292352" y="280797"/>
                </a:lnTo>
                <a:lnTo>
                  <a:pt x="1289015" y="252089"/>
                </a:lnTo>
                <a:lnTo>
                  <a:pt x="1263300" y="197301"/>
                </a:lnTo>
                <a:lnTo>
                  <a:pt x="1214361" y="146958"/>
                </a:lnTo>
                <a:lnTo>
                  <a:pt x="1181994" y="123806"/>
                </a:lnTo>
                <a:lnTo>
                  <a:pt x="1144795" y="102189"/>
                </a:lnTo>
                <a:lnTo>
                  <a:pt x="1103090" y="82248"/>
                </a:lnTo>
                <a:lnTo>
                  <a:pt x="1057202" y="64124"/>
                </a:lnTo>
                <a:lnTo>
                  <a:pt x="1007457" y="47959"/>
                </a:lnTo>
                <a:lnTo>
                  <a:pt x="954180" y="33893"/>
                </a:lnTo>
                <a:lnTo>
                  <a:pt x="897695" y="22068"/>
                </a:lnTo>
                <a:lnTo>
                  <a:pt x="838327" y="12625"/>
                </a:lnTo>
                <a:lnTo>
                  <a:pt x="776402" y="5705"/>
                </a:lnTo>
                <a:lnTo>
                  <a:pt x="712243" y="1449"/>
                </a:lnTo>
                <a:lnTo>
                  <a:pt x="646176" y="0"/>
                </a:lnTo>
                <a:close/>
              </a:path>
            </a:pathLst>
          </a:custGeom>
          <a:solidFill>
            <a:srgbClr val="FFC8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1189C31-70C3-4915-B232-680A50875C40}"/>
              </a:ext>
            </a:extLst>
          </p:cNvPr>
          <p:cNvSpPr/>
          <p:nvPr/>
        </p:nvSpPr>
        <p:spPr>
          <a:xfrm>
            <a:off x="152335" y="3312814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0" y="280797"/>
                </a:moveTo>
                <a:lnTo>
                  <a:pt x="13128" y="224210"/>
                </a:lnTo>
                <a:lnTo>
                  <a:pt x="50780" y="171503"/>
                </a:lnTo>
                <a:lnTo>
                  <a:pt x="110357" y="123806"/>
                </a:lnTo>
                <a:lnTo>
                  <a:pt x="147556" y="102189"/>
                </a:lnTo>
                <a:lnTo>
                  <a:pt x="189261" y="82248"/>
                </a:lnTo>
                <a:lnTo>
                  <a:pt x="235149" y="64124"/>
                </a:lnTo>
                <a:lnTo>
                  <a:pt x="284894" y="47959"/>
                </a:lnTo>
                <a:lnTo>
                  <a:pt x="338171" y="33893"/>
                </a:lnTo>
                <a:lnTo>
                  <a:pt x="394656" y="22068"/>
                </a:lnTo>
                <a:lnTo>
                  <a:pt x="454024" y="12625"/>
                </a:lnTo>
                <a:lnTo>
                  <a:pt x="515949" y="5705"/>
                </a:lnTo>
                <a:lnTo>
                  <a:pt x="580108" y="1449"/>
                </a:lnTo>
                <a:lnTo>
                  <a:pt x="646176" y="0"/>
                </a:lnTo>
                <a:lnTo>
                  <a:pt x="712243" y="1449"/>
                </a:lnTo>
                <a:lnTo>
                  <a:pt x="776402" y="5705"/>
                </a:lnTo>
                <a:lnTo>
                  <a:pt x="838327" y="12625"/>
                </a:lnTo>
                <a:lnTo>
                  <a:pt x="897695" y="22068"/>
                </a:lnTo>
                <a:lnTo>
                  <a:pt x="954180" y="33893"/>
                </a:lnTo>
                <a:lnTo>
                  <a:pt x="1007457" y="47959"/>
                </a:lnTo>
                <a:lnTo>
                  <a:pt x="1057202" y="64124"/>
                </a:lnTo>
                <a:lnTo>
                  <a:pt x="1103090" y="82248"/>
                </a:lnTo>
                <a:lnTo>
                  <a:pt x="1144795" y="102189"/>
                </a:lnTo>
                <a:lnTo>
                  <a:pt x="1181994" y="123806"/>
                </a:lnTo>
                <a:lnTo>
                  <a:pt x="1214361" y="146958"/>
                </a:lnTo>
                <a:lnTo>
                  <a:pt x="1263300" y="197301"/>
                </a:lnTo>
                <a:lnTo>
                  <a:pt x="1289015" y="252089"/>
                </a:lnTo>
                <a:lnTo>
                  <a:pt x="1292352" y="280797"/>
                </a:lnTo>
                <a:lnTo>
                  <a:pt x="1289015" y="309504"/>
                </a:lnTo>
                <a:lnTo>
                  <a:pt x="1263300" y="364292"/>
                </a:lnTo>
                <a:lnTo>
                  <a:pt x="1214361" y="414635"/>
                </a:lnTo>
                <a:lnTo>
                  <a:pt x="1181994" y="437787"/>
                </a:lnTo>
                <a:lnTo>
                  <a:pt x="1144795" y="459404"/>
                </a:lnTo>
                <a:lnTo>
                  <a:pt x="1103090" y="479345"/>
                </a:lnTo>
                <a:lnTo>
                  <a:pt x="1057202" y="497469"/>
                </a:lnTo>
                <a:lnTo>
                  <a:pt x="1007457" y="513634"/>
                </a:lnTo>
                <a:lnTo>
                  <a:pt x="954180" y="527700"/>
                </a:lnTo>
                <a:lnTo>
                  <a:pt x="897695" y="539525"/>
                </a:lnTo>
                <a:lnTo>
                  <a:pt x="838327" y="548968"/>
                </a:lnTo>
                <a:lnTo>
                  <a:pt x="776402" y="555888"/>
                </a:lnTo>
                <a:lnTo>
                  <a:pt x="712243" y="560144"/>
                </a:lnTo>
                <a:lnTo>
                  <a:pt x="646176" y="561594"/>
                </a:lnTo>
                <a:lnTo>
                  <a:pt x="580108" y="560144"/>
                </a:lnTo>
                <a:lnTo>
                  <a:pt x="515949" y="555888"/>
                </a:lnTo>
                <a:lnTo>
                  <a:pt x="454024" y="548968"/>
                </a:lnTo>
                <a:lnTo>
                  <a:pt x="394656" y="539525"/>
                </a:lnTo>
                <a:lnTo>
                  <a:pt x="338171" y="527700"/>
                </a:lnTo>
                <a:lnTo>
                  <a:pt x="284894" y="513634"/>
                </a:lnTo>
                <a:lnTo>
                  <a:pt x="235149" y="497469"/>
                </a:lnTo>
                <a:lnTo>
                  <a:pt x="189261" y="479345"/>
                </a:lnTo>
                <a:lnTo>
                  <a:pt x="147556" y="459404"/>
                </a:lnTo>
                <a:lnTo>
                  <a:pt x="110357" y="437787"/>
                </a:lnTo>
                <a:lnTo>
                  <a:pt x="77990" y="414635"/>
                </a:lnTo>
                <a:lnTo>
                  <a:pt x="29051" y="364292"/>
                </a:lnTo>
                <a:lnTo>
                  <a:pt x="3336" y="309504"/>
                </a:lnTo>
                <a:lnTo>
                  <a:pt x="0" y="280797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60F29616-E127-4A2D-8DD6-8167738A970E}"/>
              </a:ext>
            </a:extLst>
          </p:cNvPr>
          <p:cNvSpPr txBox="1"/>
          <p:nvPr/>
        </p:nvSpPr>
        <p:spPr>
          <a:xfrm>
            <a:off x="492571" y="3373137"/>
            <a:ext cx="61087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48">
              <a:spcBef>
                <a:spcPts val="100"/>
              </a:spcBef>
            </a:pPr>
            <a:r>
              <a:rPr sz="1300" b="1" spc="35" dirty="0">
                <a:latin typeface="Calibri"/>
                <a:cs typeface="Calibri"/>
              </a:rPr>
              <a:t>Data  Graph</a:t>
            </a:r>
            <a:r>
              <a:rPr sz="1300" b="1" spc="-12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524969E8-2AAB-40B2-A787-EB74E549E61E}"/>
              </a:ext>
            </a:extLst>
          </p:cNvPr>
          <p:cNvSpPr/>
          <p:nvPr/>
        </p:nvSpPr>
        <p:spPr>
          <a:xfrm>
            <a:off x="2229550" y="3110883"/>
            <a:ext cx="793751" cy="966469"/>
          </a:xfrm>
          <a:custGeom>
            <a:avLst/>
            <a:gdLst/>
            <a:ahLst/>
            <a:cxnLst/>
            <a:rect l="l" t="t" r="r" b="b"/>
            <a:pathLst>
              <a:path w="793750" h="966470">
                <a:moveTo>
                  <a:pt x="661034" y="0"/>
                </a:moveTo>
                <a:lnTo>
                  <a:pt x="132206" y="0"/>
                </a:lnTo>
                <a:lnTo>
                  <a:pt x="90415" y="6739"/>
                </a:lnTo>
                <a:lnTo>
                  <a:pt x="54123" y="25505"/>
                </a:lnTo>
                <a:lnTo>
                  <a:pt x="25505" y="54123"/>
                </a:lnTo>
                <a:lnTo>
                  <a:pt x="6739" y="90415"/>
                </a:lnTo>
                <a:lnTo>
                  <a:pt x="0" y="132206"/>
                </a:lnTo>
                <a:lnTo>
                  <a:pt x="0" y="834008"/>
                </a:lnTo>
                <a:lnTo>
                  <a:pt x="6739" y="875800"/>
                </a:lnTo>
                <a:lnTo>
                  <a:pt x="25505" y="912092"/>
                </a:lnTo>
                <a:lnTo>
                  <a:pt x="54123" y="940710"/>
                </a:lnTo>
                <a:lnTo>
                  <a:pt x="90415" y="959476"/>
                </a:lnTo>
                <a:lnTo>
                  <a:pt x="132206" y="966215"/>
                </a:lnTo>
                <a:lnTo>
                  <a:pt x="661034" y="966215"/>
                </a:lnTo>
                <a:lnTo>
                  <a:pt x="702826" y="959476"/>
                </a:lnTo>
                <a:lnTo>
                  <a:pt x="739118" y="940710"/>
                </a:lnTo>
                <a:lnTo>
                  <a:pt x="767736" y="912092"/>
                </a:lnTo>
                <a:lnTo>
                  <a:pt x="786502" y="875800"/>
                </a:lnTo>
                <a:lnTo>
                  <a:pt x="793241" y="834008"/>
                </a:lnTo>
                <a:lnTo>
                  <a:pt x="793241" y="132206"/>
                </a:lnTo>
                <a:lnTo>
                  <a:pt x="786502" y="90415"/>
                </a:lnTo>
                <a:lnTo>
                  <a:pt x="767736" y="54123"/>
                </a:lnTo>
                <a:lnTo>
                  <a:pt x="739118" y="25505"/>
                </a:lnTo>
                <a:lnTo>
                  <a:pt x="702826" y="6739"/>
                </a:lnTo>
                <a:lnTo>
                  <a:pt x="661034" y="0"/>
                </a:lnTo>
                <a:close/>
              </a:path>
            </a:pathLst>
          </a:custGeom>
          <a:solidFill>
            <a:srgbClr val="CDE4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BD574024-E5B8-4DDF-9CB2-06932D58B96D}"/>
              </a:ext>
            </a:extLst>
          </p:cNvPr>
          <p:cNvSpPr/>
          <p:nvPr/>
        </p:nvSpPr>
        <p:spPr>
          <a:xfrm>
            <a:off x="2229550" y="3110883"/>
            <a:ext cx="793751" cy="966469"/>
          </a:xfrm>
          <a:custGeom>
            <a:avLst/>
            <a:gdLst/>
            <a:ahLst/>
            <a:cxnLst/>
            <a:rect l="l" t="t" r="r" b="b"/>
            <a:pathLst>
              <a:path w="793750" h="966470">
                <a:moveTo>
                  <a:pt x="0" y="132206"/>
                </a:moveTo>
                <a:lnTo>
                  <a:pt x="6739" y="90415"/>
                </a:lnTo>
                <a:lnTo>
                  <a:pt x="25505" y="54123"/>
                </a:lnTo>
                <a:lnTo>
                  <a:pt x="54123" y="25505"/>
                </a:lnTo>
                <a:lnTo>
                  <a:pt x="90415" y="6739"/>
                </a:lnTo>
                <a:lnTo>
                  <a:pt x="132206" y="0"/>
                </a:lnTo>
                <a:lnTo>
                  <a:pt x="661034" y="0"/>
                </a:lnTo>
                <a:lnTo>
                  <a:pt x="702826" y="6739"/>
                </a:lnTo>
                <a:lnTo>
                  <a:pt x="739118" y="25505"/>
                </a:lnTo>
                <a:lnTo>
                  <a:pt x="767736" y="54123"/>
                </a:lnTo>
                <a:lnTo>
                  <a:pt x="786502" y="90415"/>
                </a:lnTo>
                <a:lnTo>
                  <a:pt x="793241" y="132206"/>
                </a:lnTo>
                <a:lnTo>
                  <a:pt x="793241" y="834008"/>
                </a:lnTo>
                <a:lnTo>
                  <a:pt x="786502" y="875800"/>
                </a:lnTo>
                <a:lnTo>
                  <a:pt x="767736" y="912092"/>
                </a:lnTo>
                <a:lnTo>
                  <a:pt x="739118" y="940710"/>
                </a:lnTo>
                <a:lnTo>
                  <a:pt x="702826" y="959476"/>
                </a:lnTo>
                <a:lnTo>
                  <a:pt x="661034" y="966215"/>
                </a:lnTo>
                <a:lnTo>
                  <a:pt x="132206" y="966215"/>
                </a:lnTo>
                <a:lnTo>
                  <a:pt x="90415" y="959476"/>
                </a:lnTo>
                <a:lnTo>
                  <a:pt x="54123" y="940710"/>
                </a:lnTo>
                <a:lnTo>
                  <a:pt x="25505" y="912092"/>
                </a:lnTo>
                <a:lnTo>
                  <a:pt x="6739" y="875800"/>
                </a:lnTo>
                <a:lnTo>
                  <a:pt x="0" y="834008"/>
                </a:lnTo>
                <a:lnTo>
                  <a:pt x="0" y="132206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A9D7BF2C-185A-489B-A770-52251DF959C8}"/>
              </a:ext>
            </a:extLst>
          </p:cNvPr>
          <p:cNvSpPr txBox="1"/>
          <p:nvPr/>
        </p:nvSpPr>
        <p:spPr>
          <a:xfrm>
            <a:off x="2362518" y="3274077"/>
            <a:ext cx="527051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879">
              <a:spcBef>
                <a:spcPts val="100"/>
              </a:spcBef>
            </a:pPr>
            <a:r>
              <a:rPr sz="1300" b="1" spc="55" dirty="0">
                <a:latin typeface="Calibri"/>
                <a:cs typeface="Calibri"/>
              </a:rPr>
              <a:t>Local  </a:t>
            </a:r>
            <a:r>
              <a:rPr sz="1300" b="1" spc="60" dirty="0">
                <a:latin typeface="Calibri"/>
                <a:cs typeface="Calibri"/>
              </a:rPr>
              <a:t>Sea</a:t>
            </a:r>
            <a:r>
              <a:rPr sz="1300" b="1" spc="31" dirty="0">
                <a:latin typeface="Calibri"/>
                <a:cs typeface="Calibri"/>
              </a:rPr>
              <a:t>r</a:t>
            </a:r>
            <a:r>
              <a:rPr sz="1300" b="1" spc="40" dirty="0">
                <a:latin typeface="Calibri"/>
                <a:cs typeface="Calibri"/>
              </a:rPr>
              <a:t>ch  </a:t>
            </a:r>
            <a:r>
              <a:rPr sz="1300" b="1" spc="45" dirty="0">
                <a:latin typeface="Calibri"/>
                <a:cs typeface="Calibri"/>
              </a:rPr>
              <a:t>Tasks*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3B12825F-E25C-4F9A-A06B-2254C6369BD3}"/>
              </a:ext>
            </a:extLst>
          </p:cNvPr>
          <p:cNvSpPr/>
          <p:nvPr/>
        </p:nvSpPr>
        <p:spPr>
          <a:xfrm>
            <a:off x="1444310" y="3479307"/>
            <a:ext cx="785495" cy="228600"/>
          </a:xfrm>
          <a:custGeom>
            <a:avLst/>
            <a:gdLst/>
            <a:ahLst/>
            <a:cxnLst/>
            <a:rect l="l" t="t" r="r" b="b"/>
            <a:pathLst>
              <a:path w="785494" h="228600">
                <a:moveTo>
                  <a:pt x="556513" y="0"/>
                </a:moveTo>
                <a:lnTo>
                  <a:pt x="556513" y="228600"/>
                </a:lnTo>
                <a:lnTo>
                  <a:pt x="708913" y="152400"/>
                </a:lnTo>
                <a:lnTo>
                  <a:pt x="594613" y="152400"/>
                </a:lnTo>
                <a:lnTo>
                  <a:pt x="594613" y="76200"/>
                </a:lnTo>
                <a:lnTo>
                  <a:pt x="708913" y="76200"/>
                </a:lnTo>
                <a:lnTo>
                  <a:pt x="556513" y="0"/>
                </a:lnTo>
                <a:close/>
              </a:path>
              <a:path w="785494" h="228600">
                <a:moveTo>
                  <a:pt x="556513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556513" y="152400"/>
                </a:lnTo>
                <a:lnTo>
                  <a:pt x="556513" y="76200"/>
                </a:lnTo>
                <a:close/>
              </a:path>
              <a:path w="785494" h="228600">
                <a:moveTo>
                  <a:pt x="708913" y="76200"/>
                </a:moveTo>
                <a:lnTo>
                  <a:pt x="594613" y="76200"/>
                </a:lnTo>
                <a:lnTo>
                  <a:pt x="594613" y="152400"/>
                </a:lnTo>
                <a:lnTo>
                  <a:pt x="708913" y="152400"/>
                </a:lnTo>
                <a:lnTo>
                  <a:pt x="785113" y="114300"/>
                </a:lnTo>
                <a:lnTo>
                  <a:pt x="708913" y="762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52D0DF85-505A-4FB0-8A9D-83C79ACCDEA9}"/>
              </a:ext>
            </a:extLst>
          </p:cNvPr>
          <p:cNvSpPr txBox="1"/>
          <p:nvPr/>
        </p:nvSpPr>
        <p:spPr>
          <a:xfrm>
            <a:off x="603820" y="4038364"/>
            <a:ext cx="22453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45" dirty="0">
                <a:solidFill>
                  <a:srgbClr val="3333CC"/>
                </a:solidFill>
                <a:latin typeface="Calibri"/>
                <a:cs typeface="Calibri"/>
              </a:rPr>
              <a:t>Generate </a:t>
            </a:r>
            <a:r>
              <a:rPr sz="2000" b="1" spc="65" dirty="0">
                <a:solidFill>
                  <a:srgbClr val="3333CC"/>
                </a:solidFill>
                <a:latin typeface="Calibri"/>
                <a:cs typeface="Calibri"/>
              </a:rPr>
              <a:t>in</a:t>
            </a:r>
            <a:r>
              <a:rPr sz="2000" b="1" spc="-1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000" b="1" spc="71" dirty="0">
                <a:solidFill>
                  <a:srgbClr val="3333CC"/>
                </a:solidFill>
                <a:latin typeface="Calibri"/>
                <a:cs typeface="Calibri"/>
              </a:rPr>
              <a:t>Parallel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D30127EA-6D66-4DD8-9C71-8B8A091D6701}"/>
              </a:ext>
            </a:extLst>
          </p:cNvPr>
          <p:cNvSpPr/>
          <p:nvPr/>
        </p:nvSpPr>
        <p:spPr>
          <a:xfrm>
            <a:off x="1455356" y="5039884"/>
            <a:ext cx="445771" cy="114300"/>
          </a:xfrm>
          <a:custGeom>
            <a:avLst/>
            <a:gdLst/>
            <a:ahLst/>
            <a:cxnLst/>
            <a:rect l="l" t="t" r="r" b="b"/>
            <a:pathLst>
              <a:path w="445769" h="114300">
                <a:moveTo>
                  <a:pt x="332486" y="0"/>
                </a:moveTo>
                <a:lnTo>
                  <a:pt x="331679" y="38206"/>
                </a:lnTo>
                <a:lnTo>
                  <a:pt x="350774" y="38607"/>
                </a:lnTo>
                <a:lnTo>
                  <a:pt x="349884" y="76581"/>
                </a:lnTo>
                <a:lnTo>
                  <a:pt x="330869" y="76581"/>
                </a:lnTo>
                <a:lnTo>
                  <a:pt x="330072" y="114300"/>
                </a:lnTo>
                <a:lnTo>
                  <a:pt x="409624" y="76581"/>
                </a:lnTo>
                <a:lnTo>
                  <a:pt x="349884" y="76581"/>
                </a:lnTo>
                <a:lnTo>
                  <a:pt x="330877" y="76187"/>
                </a:lnTo>
                <a:lnTo>
                  <a:pt x="410453" y="76187"/>
                </a:lnTo>
                <a:lnTo>
                  <a:pt x="445515" y="59562"/>
                </a:lnTo>
                <a:lnTo>
                  <a:pt x="332486" y="0"/>
                </a:lnTo>
                <a:close/>
              </a:path>
              <a:path w="445769" h="114300">
                <a:moveTo>
                  <a:pt x="331679" y="38206"/>
                </a:moveTo>
                <a:lnTo>
                  <a:pt x="330877" y="76187"/>
                </a:lnTo>
                <a:lnTo>
                  <a:pt x="349884" y="76581"/>
                </a:lnTo>
                <a:lnTo>
                  <a:pt x="350774" y="38607"/>
                </a:lnTo>
                <a:lnTo>
                  <a:pt x="331679" y="38206"/>
                </a:lnTo>
                <a:close/>
              </a:path>
              <a:path w="445769" h="114300">
                <a:moveTo>
                  <a:pt x="762" y="31242"/>
                </a:moveTo>
                <a:lnTo>
                  <a:pt x="0" y="69342"/>
                </a:lnTo>
                <a:lnTo>
                  <a:pt x="330877" y="76187"/>
                </a:lnTo>
                <a:lnTo>
                  <a:pt x="331679" y="38206"/>
                </a:lnTo>
                <a:lnTo>
                  <a:pt x="762" y="31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C98ECE67-0947-4A3E-9E07-D1593944C3C9}"/>
              </a:ext>
            </a:extLst>
          </p:cNvPr>
          <p:cNvSpPr txBox="1"/>
          <p:nvPr/>
        </p:nvSpPr>
        <p:spPr>
          <a:xfrm>
            <a:off x="1248982" y="5223781"/>
            <a:ext cx="92519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300" b="1" spc="25" dirty="0">
                <a:latin typeface="Calibri"/>
                <a:cs typeface="Calibri"/>
              </a:rPr>
              <a:t>Generate</a:t>
            </a:r>
            <a:r>
              <a:rPr sz="1300" b="1" spc="-85" dirty="0">
                <a:latin typeface="Calibri"/>
                <a:cs typeface="Calibri"/>
              </a:rPr>
              <a:t> </a:t>
            </a:r>
            <a:r>
              <a:rPr sz="1300" b="1" spc="35" dirty="0">
                <a:latin typeface="Calibri"/>
                <a:cs typeface="Calibri"/>
              </a:rPr>
              <a:t>on  </a:t>
            </a:r>
            <a:r>
              <a:rPr sz="1300" b="1" spc="11" dirty="0">
                <a:latin typeface="Calibri"/>
                <a:cs typeface="Calibri"/>
              </a:rPr>
              <a:t>Master</a:t>
            </a:r>
            <a:r>
              <a:rPr sz="1300" b="1" spc="-105" dirty="0">
                <a:latin typeface="Calibri"/>
                <a:cs typeface="Calibri"/>
              </a:rPr>
              <a:t> </a:t>
            </a:r>
            <a:r>
              <a:rPr sz="1300" b="1" spc="31" dirty="0">
                <a:latin typeface="Calibri"/>
                <a:cs typeface="Calibri"/>
              </a:rPr>
              <a:t>node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CF11150-5D2B-4848-9F04-BFB8CC75B4C0}"/>
              </a:ext>
            </a:extLst>
          </p:cNvPr>
          <p:cNvSpPr/>
          <p:nvPr/>
        </p:nvSpPr>
        <p:spPr>
          <a:xfrm>
            <a:off x="4312097" y="4484004"/>
            <a:ext cx="2719705" cy="1117600"/>
          </a:xfrm>
          <a:custGeom>
            <a:avLst/>
            <a:gdLst/>
            <a:ahLst/>
            <a:cxnLst/>
            <a:rect l="l" t="t" r="r" b="b"/>
            <a:pathLst>
              <a:path w="2719704" h="1117600">
                <a:moveTo>
                  <a:pt x="0" y="1117091"/>
                </a:moveTo>
                <a:lnTo>
                  <a:pt x="2719578" y="1117091"/>
                </a:lnTo>
                <a:lnTo>
                  <a:pt x="2719578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D5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945E4F6-F1E7-438B-BBBF-DD679E97BFB9}"/>
              </a:ext>
            </a:extLst>
          </p:cNvPr>
          <p:cNvSpPr/>
          <p:nvPr/>
        </p:nvSpPr>
        <p:spPr>
          <a:xfrm>
            <a:off x="4312097" y="4484004"/>
            <a:ext cx="2719705" cy="1117600"/>
          </a:xfrm>
          <a:custGeom>
            <a:avLst/>
            <a:gdLst/>
            <a:ahLst/>
            <a:cxnLst/>
            <a:rect l="l" t="t" r="r" b="b"/>
            <a:pathLst>
              <a:path w="2719704" h="1117600">
                <a:moveTo>
                  <a:pt x="0" y="1117091"/>
                </a:moveTo>
                <a:lnTo>
                  <a:pt x="2719578" y="1117091"/>
                </a:lnTo>
                <a:lnTo>
                  <a:pt x="2719578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7C0F394C-5453-411C-975E-0439E6D01F17}"/>
              </a:ext>
            </a:extLst>
          </p:cNvPr>
          <p:cNvSpPr/>
          <p:nvPr/>
        </p:nvSpPr>
        <p:spPr>
          <a:xfrm>
            <a:off x="4474399" y="4746133"/>
            <a:ext cx="530860" cy="242571"/>
          </a:xfrm>
          <a:custGeom>
            <a:avLst/>
            <a:gdLst/>
            <a:ahLst/>
            <a:cxnLst/>
            <a:rect l="l" t="t" r="r" b="b"/>
            <a:pathLst>
              <a:path w="530860" h="242570">
                <a:moveTo>
                  <a:pt x="265175" y="0"/>
                </a:moveTo>
                <a:lnTo>
                  <a:pt x="204380" y="3199"/>
                </a:lnTo>
                <a:lnTo>
                  <a:pt x="148567" y="12311"/>
                </a:lnTo>
                <a:lnTo>
                  <a:pt x="99331" y="26612"/>
                </a:lnTo>
                <a:lnTo>
                  <a:pt x="58263" y="45373"/>
                </a:lnTo>
                <a:lnTo>
                  <a:pt x="26956" y="67869"/>
                </a:lnTo>
                <a:lnTo>
                  <a:pt x="0" y="121157"/>
                </a:lnTo>
                <a:lnTo>
                  <a:pt x="7004" y="148943"/>
                </a:lnTo>
                <a:lnTo>
                  <a:pt x="58263" y="196942"/>
                </a:lnTo>
                <a:lnTo>
                  <a:pt x="99331" y="215703"/>
                </a:lnTo>
                <a:lnTo>
                  <a:pt x="148567" y="230004"/>
                </a:lnTo>
                <a:lnTo>
                  <a:pt x="204380" y="239116"/>
                </a:lnTo>
                <a:lnTo>
                  <a:pt x="265175" y="242315"/>
                </a:lnTo>
                <a:lnTo>
                  <a:pt x="325971" y="239116"/>
                </a:lnTo>
                <a:lnTo>
                  <a:pt x="381784" y="230004"/>
                </a:lnTo>
                <a:lnTo>
                  <a:pt x="431020" y="215703"/>
                </a:lnTo>
                <a:lnTo>
                  <a:pt x="472088" y="196942"/>
                </a:lnTo>
                <a:lnTo>
                  <a:pt x="503395" y="174446"/>
                </a:lnTo>
                <a:lnTo>
                  <a:pt x="530351" y="121157"/>
                </a:lnTo>
                <a:lnTo>
                  <a:pt x="523347" y="93372"/>
                </a:lnTo>
                <a:lnTo>
                  <a:pt x="472088" y="45373"/>
                </a:lnTo>
                <a:lnTo>
                  <a:pt x="431020" y="26612"/>
                </a:lnTo>
                <a:lnTo>
                  <a:pt x="381784" y="12311"/>
                </a:lnTo>
                <a:lnTo>
                  <a:pt x="325971" y="3199"/>
                </a:lnTo>
                <a:lnTo>
                  <a:pt x="265175" y="0"/>
                </a:lnTo>
                <a:close/>
              </a:path>
            </a:pathLst>
          </a:custGeom>
          <a:solidFill>
            <a:srgbClr val="FFE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68EDC154-1817-4F4F-8123-1544E2F64CE4}"/>
              </a:ext>
            </a:extLst>
          </p:cNvPr>
          <p:cNvSpPr/>
          <p:nvPr/>
        </p:nvSpPr>
        <p:spPr>
          <a:xfrm>
            <a:off x="4474399" y="4746133"/>
            <a:ext cx="530860" cy="242571"/>
          </a:xfrm>
          <a:custGeom>
            <a:avLst/>
            <a:gdLst/>
            <a:ahLst/>
            <a:cxnLst/>
            <a:rect l="l" t="t" r="r" b="b"/>
            <a:pathLst>
              <a:path w="530860" h="242570">
                <a:moveTo>
                  <a:pt x="0" y="121157"/>
                </a:moveTo>
                <a:lnTo>
                  <a:pt x="26956" y="67869"/>
                </a:lnTo>
                <a:lnTo>
                  <a:pt x="58263" y="45373"/>
                </a:lnTo>
                <a:lnTo>
                  <a:pt x="99331" y="26612"/>
                </a:lnTo>
                <a:lnTo>
                  <a:pt x="148567" y="12311"/>
                </a:lnTo>
                <a:lnTo>
                  <a:pt x="204380" y="3199"/>
                </a:lnTo>
                <a:lnTo>
                  <a:pt x="265175" y="0"/>
                </a:lnTo>
                <a:lnTo>
                  <a:pt x="325971" y="3199"/>
                </a:lnTo>
                <a:lnTo>
                  <a:pt x="381784" y="12311"/>
                </a:lnTo>
                <a:lnTo>
                  <a:pt x="431020" y="26612"/>
                </a:lnTo>
                <a:lnTo>
                  <a:pt x="472088" y="45373"/>
                </a:lnTo>
                <a:lnTo>
                  <a:pt x="503395" y="67869"/>
                </a:lnTo>
                <a:lnTo>
                  <a:pt x="530351" y="121157"/>
                </a:lnTo>
                <a:lnTo>
                  <a:pt x="523347" y="148943"/>
                </a:lnTo>
                <a:lnTo>
                  <a:pt x="472088" y="196942"/>
                </a:lnTo>
                <a:lnTo>
                  <a:pt x="431020" y="215703"/>
                </a:lnTo>
                <a:lnTo>
                  <a:pt x="381784" y="230004"/>
                </a:lnTo>
                <a:lnTo>
                  <a:pt x="325971" y="239116"/>
                </a:lnTo>
                <a:lnTo>
                  <a:pt x="265175" y="242315"/>
                </a:lnTo>
                <a:lnTo>
                  <a:pt x="204380" y="239116"/>
                </a:lnTo>
                <a:lnTo>
                  <a:pt x="148567" y="230004"/>
                </a:lnTo>
                <a:lnTo>
                  <a:pt x="99331" y="215703"/>
                </a:lnTo>
                <a:lnTo>
                  <a:pt x="58263" y="196942"/>
                </a:lnTo>
                <a:lnTo>
                  <a:pt x="26956" y="174446"/>
                </a:lnTo>
                <a:lnTo>
                  <a:pt x="0" y="121157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AC16F5EE-A314-4EB7-B0F7-BB64C587AF69}"/>
              </a:ext>
            </a:extLst>
          </p:cNvPr>
          <p:cNvSpPr txBox="1"/>
          <p:nvPr/>
        </p:nvSpPr>
        <p:spPr>
          <a:xfrm>
            <a:off x="4390963" y="4465897"/>
            <a:ext cx="1322705" cy="4804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87" marR="5080" indent="-290823">
              <a:lnSpc>
                <a:spcPct val="120800"/>
              </a:lnSpc>
              <a:spcBef>
                <a:spcPts val="100"/>
              </a:spcBef>
            </a:pPr>
            <a:r>
              <a:rPr sz="1300" b="1" spc="15" dirty="0">
                <a:latin typeface="Calibri"/>
                <a:cs typeface="Calibri"/>
              </a:rPr>
              <a:t>Worker Machine</a:t>
            </a:r>
            <a:r>
              <a:rPr sz="1300" b="1" spc="-151" dirty="0">
                <a:latin typeface="Calibri"/>
                <a:cs typeface="Calibri"/>
              </a:rPr>
              <a:t> </a:t>
            </a:r>
            <a:r>
              <a:rPr sz="1300" b="1" spc="25" dirty="0">
                <a:latin typeface="Calibri"/>
                <a:cs typeface="Calibri"/>
              </a:rPr>
              <a:t>2 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53931CB7-F892-4DA8-97B7-ABD2725F7220}"/>
              </a:ext>
            </a:extLst>
          </p:cNvPr>
          <p:cNvSpPr txBox="1"/>
          <p:nvPr/>
        </p:nvSpPr>
        <p:spPr>
          <a:xfrm>
            <a:off x="6095555" y="4610116"/>
            <a:ext cx="853440" cy="40588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5715" rIns="0" bIns="0" rtlCol="0">
            <a:spAutoFit/>
          </a:bodyPr>
          <a:lstStyle/>
          <a:p>
            <a:pPr marL="206370" marR="115568" indent="-83183">
              <a:spcBef>
                <a:spcPts val="45"/>
              </a:spcBef>
            </a:pPr>
            <a:r>
              <a:rPr sz="1300" b="1" spc="45" dirty="0">
                <a:latin typeface="Calibri"/>
                <a:cs typeface="Calibri"/>
              </a:rPr>
              <a:t>Triangle  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368C062E-ACBA-4495-868F-6DFC4AC8B889}"/>
              </a:ext>
            </a:extLst>
          </p:cNvPr>
          <p:cNvSpPr/>
          <p:nvPr/>
        </p:nvSpPr>
        <p:spPr>
          <a:xfrm>
            <a:off x="6089082" y="5047123"/>
            <a:ext cx="866775" cy="440691"/>
          </a:xfrm>
          <a:custGeom>
            <a:avLst/>
            <a:gdLst/>
            <a:ahLst/>
            <a:cxnLst/>
            <a:rect l="l" t="t" r="r" b="b"/>
            <a:pathLst>
              <a:path w="866775" h="440689">
                <a:moveTo>
                  <a:pt x="0" y="440436"/>
                </a:moveTo>
                <a:lnTo>
                  <a:pt x="866394" y="440436"/>
                </a:lnTo>
                <a:lnTo>
                  <a:pt x="866394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2AE4F63D-55AB-4163-A4F3-28C347C32538}"/>
              </a:ext>
            </a:extLst>
          </p:cNvPr>
          <p:cNvSpPr/>
          <p:nvPr/>
        </p:nvSpPr>
        <p:spPr>
          <a:xfrm>
            <a:off x="6089082" y="5047123"/>
            <a:ext cx="866775" cy="440691"/>
          </a:xfrm>
          <a:custGeom>
            <a:avLst/>
            <a:gdLst/>
            <a:ahLst/>
            <a:cxnLst/>
            <a:rect l="l" t="t" r="r" b="b"/>
            <a:pathLst>
              <a:path w="866775" h="440689">
                <a:moveTo>
                  <a:pt x="0" y="440436"/>
                </a:moveTo>
                <a:lnTo>
                  <a:pt x="866394" y="440436"/>
                </a:lnTo>
                <a:lnTo>
                  <a:pt x="866394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7DDA3250-4053-47F8-A898-184DD1EDA0E8}"/>
              </a:ext>
            </a:extLst>
          </p:cNvPr>
          <p:cNvSpPr txBox="1"/>
          <p:nvPr/>
        </p:nvSpPr>
        <p:spPr>
          <a:xfrm>
            <a:off x="6095555" y="5145549"/>
            <a:ext cx="8534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28">
              <a:spcBef>
                <a:spcPts val="100"/>
              </a:spcBef>
            </a:pPr>
            <a:r>
              <a:rPr sz="1300" b="1" spc="31" dirty="0">
                <a:latin typeface="Calibri"/>
                <a:cs typeface="Calibri"/>
              </a:rPr>
              <a:t>DB</a:t>
            </a:r>
            <a:r>
              <a:rPr sz="1300" b="1" spc="-60" dirty="0">
                <a:latin typeface="Calibri"/>
                <a:cs typeface="Calibri"/>
              </a:rPr>
              <a:t> </a:t>
            </a:r>
            <a:r>
              <a:rPr sz="1300" b="1" spc="45" dirty="0">
                <a:latin typeface="Calibri"/>
                <a:cs typeface="Calibri"/>
              </a:rPr>
              <a:t>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8BE01EB9-B4D9-414A-987B-6B9314E9FD98}"/>
              </a:ext>
            </a:extLst>
          </p:cNvPr>
          <p:cNvSpPr/>
          <p:nvPr/>
        </p:nvSpPr>
        <p:spPr>
          <a:xfrm>
            <a:off x="5099240" y="5280294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6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3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7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5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E624A6B8-0CC9-45F9-BD26-A421856C527D}"/>
              </a:ext>
            </a:extLst>
          </p:cNvPr>
          <p:cNvSpPr/>
          <p:nvPr/>
        </p:nvSpPr>
        <p:spPr>
          <a:xfrm>
            <a:off x="5099240" y="5121037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C0553866-5B5F-4E6C-9124-FD83F305117F}"/>
              </a:ext>
            </a:extLst>
          </p:cNvPr>
          <p:cNvSpPr/>
          <p:nvPr/>
        </p:nvSpPr>
        <p:spPr>
          <a:xfrm>
            <a:off x="5093143" y="4959493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44727ACE-7CF1-43C0-9725-77FE32873052}"/>
              </a:ext>
            </a:extLst>
          </p:cNvPr>
          <p:cNvSpPr/>
          <p:nvPr/>
        </p:nvSpPr>
        <p:spPr>
          <a:xfrm>
            <a:off x="5093143" y="4783474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2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1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5D925D72-6FD2-465C-882E-D25DB75B0536}"/>
              </a:ext>
            </a:extLst>
          </p:cNvPr>
          <p:cNvSpPr/>
          <p:nvPr/>
        </p:nvSpPr>
        <p:spPr>
          <a:xfrm>
            <a:off x="4319717" y="3084213"/>
            <a:ext cx="2712085" cy="1118235"/>
          </a:xfrm>
          <a:custGeom>
            <a:avLst/>
            <a:gdLst/>
            <a:ahLst/>
            <a:cxnLst/>
            <a:rect l="l" t="t" r="r" b="b"/>
            <a:pathLst>
              <a:path w="2712084" h="1118235">
                <a:moveTo>
                  <a:pt x="0" y="1117853"/>
                </a:moveTo>
                <a:lnTo>
                  <a:pt x="2711958" y="1117853"/>
                </a:lnTo>
                <a:lnTo>
                  <a:pt x="2711958" y="0"/>
                </a:lnTo>
                <a:lnTo>
                  <a:pt x="0" y="0"/>
                </a:lnTo>
                <a:lnTo>
                  <a:pt x="0" y="1117853"/>
                </a:lnTo>
                <a:close/>
              </a:path>
            </a:pathLst>
          </a:custGeom>
          <a:solidFill>
            <a:srgbClr val="D5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BFD9808E-5274-4B24-8FBD-0C9F08D3828B}"/>
              </a:ext>
            </a:extLst>
          </p:cNvPr>
          <p:cNvSpPr/>
          <p:nvPr/>
        </p:nvSpPr>
        <p:spPr>
          <a:xfrm>
            <a:off x="4319717" y="3084213"/>
            <a:ext cx="2712085" cy="1118235"/>
          </a:xfrm>
          <a:custGeom>
            <a:avLst/>
            <a:gdLst/>
            <a:ahLst/>
            <a:cxnLst/>
            <a:rect l="l" t="t" r="r" b="b"/>
            <a:pathLst>
              <a:path w="2712084" h="1118235">
                <a:moveTo>
                  <a:pt x="0" y="1117853"/>
                </a:moveTo>
                <a:lnTo>
                  <a:pt x="2711958" y="1117853"/>
                </a:lnTo>
                <a:lnTo>
                  <a:pt x="2711958" y="0"/>
                </a:lnTo>
                <a:lnTo>
                  <a:pt x="0" y="0"/>
                </a:lnTo>
                <a:lnTo>
                  <a:pt x="0" y="1117853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2047FD31-3AE4-4D47-8194-EDF8F19F143F}"/>
              </a:ext>
            </a:extLst>
          </p:cNvPr>
          <p:cNvSpPr txBox="1"/>
          <p:nvPr/>
        </p:nvSpPr>
        <p:spPr>
          <a:xfrm>
            <a:off x="4398583" y="3066610"/>
            <a:ext cx="1322705" cy="101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87" marR="5080" indent="-290823">
              <a:lnSpc>
                <a:spcPct val="120600"/>
              </a:lnSpc>
              <a:spcBef>
                <a:spcPts val="100"/>
              </a:spcBef>
            </a:pPr>
            <a:r>
              <a:rPr sz="1300" b="1" spc="15" dirty="0">
                <a:latin typeface="Calibri"/>
                <a:cs typeface="Calibri"/>
              </a:rPr>
              <a:t>Worker Machine</a:t>
            </a:r>
            <a:r>
              <a:rPr sz="1300" b="1" spc="-151" dirty="0">
                <a:latin typeface="Calibri"/>
                <a:cs typeface="Calibri"/>
              </a:rPr>
              <a:t> </a:t>
            </a:r>
            <a:r>
              <a:rPr sz="1300" b="1" spc="25" dirty="0">
                <a:latin typeface="Calibri"/>
                <a:cs typeface="Calibri"/>
              </a:rPr>
              <a:t>1 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  <a:p>
            <a:pPr marL="198115" marR="781031" indent="-7620">
              <a:spcBef>
                <a:spcPts val="911"/>
              </a:spcBef>
            </a:pPr>
            <a:r>
              <a:rPr sz="1300" b="1" spc="55" dirty="0">
                <a:latin typeface="Calibri"/>
                <a:cs typeface="Calibri"/>
              </a:rPr>
              <a:t>Task  </a:t>
            </a:r>
            <a:r>
              <a:rPr sz="1300" b="1" spc="40" dirty="0">
                <a:latin typeface="Calibri"/>
                <a:cs typeface="Calibri"/>
              </a:rPr>
              <a:t>Pool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90CC55AD-FD74-45BF-BBF6-AAB3BAA16B63}"/>
              </a:ext>
            </a:extLst>
          </p:cNvPr>
          <p:cNvSpPr txBox="1"/>
          <p:nvPr/>
        </p:nvSpPr>
        <p:spPr>
          <a:xfrm>
            <a:off x="6103178" y="3203465"/>
            <a:ext cx="84645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195" marR="111757" indent="-83183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Triangle  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B8AF1AD4-76C0-400D-BFFA-93D39CEF55E9}"/>
              </a:ext>
            </a:extLst>
          </p:cNvPr>
          <p:cNvSpPr txBox="1"/>
          <p:nvPr/>
        </p:nvSpPr>
        <p:spPr>
          <a:xfrm>
            <a:off x="6096700" y="3645045"/>
            <a:ext cx="859155" cy="413575"/>
          </a:xfrm>
          <a:prstGeom prst="rect">
            <a:avLst/>
          </a:prstGeom>
          <a:solidFill>
            <a:srgbClr val="A6A6A6"/>
          </a:solidFill>
          <a:ln w="12953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300" b="1" spc="31" dirty="0">
                <a:latin typeface="Calibri"/>
                <a:cs typeface="Calibri"/>
              </a:rPr>
              <a:t>DB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00" b="1" spc="45" dirty="0">
                <a:latin typeface="Calibri"/>
                <a:cs typeface="Calibri"/>
              </a:rPr>
              <a:t>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48E02799-FF72-44E1-BA23-636FF4CA9A72}"/>
              </a:ext>
            </a:extLst>
          </p:cNvPr>
          <p:cNvSpPr/>
          <p:nvPr/>
        </p:nvSpPr>
        <p:spPr>
          <a:xfrm>
            <a:off x="5106860" y="3880503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1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0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4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D1C110D3-57D1-4703-A750-362C07C9472A}"/>
              </a:ext>
            </a:extLst>
          </p:cNvPr>
          <p:cNvSpPr/>
          <p:nvPr/>
        </p:nvSpPr>
        <p:spPr>
          <a:xfrm>
            <a:off x="5106860" y="3721246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1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0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4" y="108330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1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7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48BE1E70-7DD9-4275-B0B1-2FEB7DE6B101}"/>
              </a:ext>
            </a:extLst>
          </p:cNvPr>
          <p:cNvSpPr/>
          <p:nvPr/>
        </p:nvSpPr>
        <p:spPr>
          <a:xfrm>
            <a:off x="5100764" y="3559702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4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2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1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0708B9DD-6746-4C02-A636-03C7C95C7B9A}"/>
              </a:ext>
            </a:extLst>
          </p:cNvPr>
          <p:cNvSpPr/>
          <p:nvPr/>
        </p:nvSpPr>
        <p:spPr>
          <a:xfrm>
            <a:off x="5100764" y="3384438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6AF092C5-F500-46EB-9DD3-23E61183718B}"/>
              </a:ext>
            </a:extLst>
          </p:cNvPr>
          <p:cNvSpPr/>
          <p:nvPr/>
        </p:nvSpPr>
        <p:spPr>
          <a:xfrm>
            <a:off x="2993201" y="3340624"/>
            <a:ext cx="2069845" cy="2057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EC62813F-53CC-4F8F-983E-5FC360BAA60A}"/>
              </a:ext>
            </a:extLst>
          </p:cNvPr>
          <p:cNvSpPr/>
          <p:nvPr/>
        </p:nvSpPr>
        <p:spPr>
          <a:xfrm>
            <a:off x="6955094" y="3553225"/>
            <a:ext cx="2036575" cy="1713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01665EE1-8989-4BF2-98F4-22368D1AE864}"/>
              </a:ext>
            </a:extLst>
          </p:cNvPr>
          <p:cNvSpPr txBox="1"/>
          <p:nvPr/>
        </p:nvSpPr>
        <p:spPr>
          <a:xfrm>
            <a:off x="8036501" y="4155457"/>
            <a:ext cx="85598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58" marR="5080" indent="-74293">
              <a:spcBef>
                <a:spcPts val="100"/>
              </a:spcBef>
            </a:pPr>
            <a:r>
              <a:rPr sz="1300" b="1" spc="40" dirty="0">
                <a:latin typeface="Calibri"/>
                <a:cs typeface="Calibri"/>
              </a:rPr>
              <a:t>Distrib</a:t>
            </a:r>
            <a:r>
              <a:rPr sz="1300" b="1" spc="45" dirty="0">
                <a:latin typeface="Calibri"/>
                <a:cs typeface="Calibri"/>
              </a:rPr>
              <a:t>u</a:t>
            </a:r>
            <a:r>
              <a:rPr sz="1300" b="1" spc="31" dirty="0">
                <a:latin typeface="Calibri"/>
                <a:cs typeface="Calibri"/>
              </a:rPr>
              <a:t>ted  </a:t>
            </a:r>
            <a:r>
              <a:rPr sz="1300" b="1" spc="35" dirty="0">
                <a:latin typeface="Calibri"/>
                <a:cs typeface="Calibri"/>
              </a:rPr>
              <a:t>Database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DE840DD0-5C31-4FDE-A425-D9D05E962308}"/>
              </a:ext>
            </a:extLst>
          </p:cNvPr>
          <p:cNvSpPr txBox="1"/>
          <p:nvPr/>
        </p:nvSpPr>
        <p:spPr>
          <a:xfrm>
            <a:off x="2933510" y="2631709"/>
            <a:ext cx="1958339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b="1" spc="100" dirty="0">
                <a:solidFill>
                  <a:srgbClr val="3333CC"/>
                </a:solidFill>
                <a:latin typeface="Calibri"/>
                <a:cs typeface="Calibri"/>
              </a:rPr>
              <a:t>Task</a:t>
            </a:r>
            <a:r>
              <a:rPr sz="2000" b="1" spc="-11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000" b="1" spc="60" dirty="0">
                <a:solidFill>
                  <a:srgbClr val="3333CC"/>
                </a:solidFill>
                <a:latin typeface="Calibri"/>
                <a:cs typeface="Calibri"/>
              </a:rPr>
              <a:t>Distribution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5056D928-9F44-4112-93C3-5523497FDBBB}"/>
              </a:ext>
            </a:extLst>
          </p:cNvPr>
          <p:cNvSpPr/>
          <p:nvPr/>
        </p:nvSpPr>
        <p:spPr>
          <a:xfrm>
            <a:off x="779084" y="2567069"/>
            <a:ext cx="8000365" cy="992505"/>
          </a:xfrm>
          <a:custGeom>
            <a:avLst/>
            <a:gdLst/>
            <a:ahLst/>
            <a:cxnLst/>
            <a:rect l="l" t="t" r="r" b="b"/>
            <a:pathLst>
              <a:path w="8000365" h="992505">
                <a:moveTo>
                  <a:pt x="7885557" y="801624"/>
                </a:moveTo>
                <a:lnTo>
                  <a:pt x="7809357" y="801624"/>
                </a:lnTo>
                <a:lnTo>
                  <a:pt x="7904607" y="992124"/>
                </a:lnTo>
                <a:lnTo>
                  <a:pt x="7990332" y="820674"/>
                </a:lnTo>
                <a:lnTo>
                  <a:pt x="7885557" y="820674"/>
                </a:lnTo>
                <a:lnTo>
                  <a:pt x="7885557" y="801624"/>
                </a:lnTo>
                <a:close/>
              </a:path>
              <a:path w="8000365" h="992505">
                <a:moveTo>
                  <a:pt x="7885557" y="19050"/>
                </a:moveTo>
                <a:lnTo>
                  <a:pt x="7885557" y="820674"/>
                </a:lnTo>
                <a:lnTo>
                  <a:pt x="7923657" y="820674"/>
                </a:lnTo>
                <a:lnTo>
                  <a:pt x="7923657" y="38100"/>
                </a:lnTo>
                <a:lnTo>
                  <a:pt x="7904607" y="38100"/>
                </a:lnTo>
                <a:lnTo>
                  <a:pt x="7885557" y="19050"/>
                </a:lnTo>
                <a:close/>
              </a:path>
              <a:path w="8000365" h="992505">
                <a:moveTo>
                  <a:pt x="7999857" y="801624"/>
                </a:moveTo>
                <a:lnTo>
                  <a:pt x="7923657" y="801624"/>
                </a:lnTo>
                <a:lnTo>
                  <a:pt x="7923657" y="820674"/>
                </a:lnTo>
                <a:lnTo>
                  <a:pt x="7990332" y="820674"/>
                </a:lnTo>
                <a:lnTo>
                  <a:pt x="7999857" y="801624"/>
                </a:lnTo>
                <a:close/>
              </a:path>
              <a:path w="8000365" h="992505">
                <a:moveTo>
                  <a:pt x="7923657" y="0"/>
                </a:moveTo>
                <a:lnTo>
                  <a:pt x="0" y="0"/>
                </a:lnTo>
                <a:lnTo>
                  <a:pt x="0" y="745363"/>
                </a:lnTo>
                <a:lnTo>
                  <a:pt x="38100" y="745363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7923657" y="19050"/>
                </a:lnTo>
                <a:lnTo>
                  <a:pt x="7923657" y="0"/>
                </a:lnTo>
                <a:close/>
              </a:path>
              <a:path w="8000365" h="992505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8000365" h="992505">
                <a:moveTo>
                  <a:pt x="7885557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7885557" y="38100"/>
                </a:lnTo>
                <a:lnTo>
                  <a:pt x="7885557" y="19050"/>
                </a:lnTo>
                <a:close/>
              </a:path>
              <a:path w="8000365" h="992505">
                <a:moveTo>
                  <a:pt x="7923657" y="19050"/>
                </a:moveTo>
                <a:lnTo>
                  <a:pt x="7885557" y="19050"/>
                </a:lnTo>
                <a:lnTo>
                  <a:pt x="7904607" y="38100"/>
                </a:lnTo>
                <a:lnTo>
                  <a:pt x="7923657" y="38100"/>
                </a:lnTo>
                <a:lnTo>
                  <a:pt x="7923657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960DFE5E-D85D-4C22-819E-922AF1CB03C8}"/>
              </a:ext>
            </a:extLst>
          </p:cNvPr>
          <p:cNvSpPr txBox="1"/>
          <p:nvPr/>
        </p:nvSpPr>
        <p:spPr>
          <a:xfrm>
            <a:off x="876871" y="2276872"/>
            <a:ext cx="1062991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Preprocessing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801232C2-384B-44CF-A7E6-C8770E12622C}"/>
              </a:ext>
            </a:extLst>
          </p:cNvPr>
          <p:cNvSpPr txBox="1"/>
          <p:nvPr/>
        </p:nvSpPr>
        <p:spPr>
          <a:xfrm>
            <a:off x="5743510" y="5736100"/>
            <a:ext cx="1233171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spc="25" dirty="0">
                <a:latin typeface="Calibri"/>
                <a:cs typeface="Calibri"/>
              </a:rPr>
              <a:t>Working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40" dirty="0">
                <a:latin typeface="Calibri"/>
                <a:cs typeface="Calibri"/>
              </a:rPr>
              <a:t>threads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1A836097-3F8B-4F0C-A4AB-79C411F23FBB}"/>
              </a:ext>
            </a:extLst>
          </p:cNvPr>
          <p:cNvSpPr txBox="1"/>
          <p:nvPr/>
        </p:nvSpPr>
        <p:spPr>
          <a:xfrm>
            <a:off x="4449255" y="5069222"/>
            <a:ext cx="591820" cy="421269"/>
          </a:xfrm>
          <a:prstGeom prst="rect">
            <a:avLst/>
          </a:prstGeom>
          <a:solidFill>
            <a:srgbClr val="CDE4BC"/>
          </a:solidFill>
          <a:ln w="12953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31442" marR="116836" indent="-7620">
              <a:spcBef>
                <a:spcPts val="165"/>
              </a:spcBef>
            </a:pPr>
            <a:r>
              <a:rPr sz="1300" b="1" spc="55" dirty="0">
                <a:latin typeface="Calibri"/>
                <a:cs typeface="Calibri"/>
              </a:rPr>
              <a:t>Task  </a:t>
            </a:r>
            <a:r>
              <a:rPr sz="1300" b="1" spc="40" dirty="0">
                <a:latin typeface="Calibri"/>
                <a:cs typeface="Calibri"/>
              </a:rPr>
              <a:t>Pool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FDA0B8E8-B63C-45C0-A77F-4F55CC14102A}"/>
              </a:ext>
            </a:extLst>
          </p:cNvPr>
          <p:cNvSpPr/>
          <p:nvPr/>
        </p:nvSpPr>
        <p:spPr>
          <a:xfrm>
            <a:off x="5742368" y="5435107"/>
            <a:ext cx="483871" cy="320040"/>
          </a:xfrm>
          <a:custGeom>
            <a:avLst/>
            <a:gdLst/>
            <a:ahLst/>
            <a:cxnLst/>
            <a:rect l="l" t="t" r="r" b="b"/>
            <a:pathLst>
              <a:path w="483870" h="320039">
                <a:moveTo>
                  <a:pt x="76289" y="32298"/>
                </a:moveTo>
                <a:lnTo>
                  <a:pt x="74782" y="44947"/>
                </a:lnTo>
                <a:lnTo>
                  <a:pt x="86995" y="47117"/>
                </a:lnTo>
                <a:lnTo>
                  <a:pt x="107442" y="53467"/>
                </a:lnTo>
                <a:lnTo>
                  <a:pt x="145542" y="69214"/>
                </a:lnTo>
                <a:lnTo>
                  <a:pt x="178816" y="88773"/>
                </a:lnTo>
                <a:lnTo>
                  <a:pt x="216027" y="122681"/>
                </a:lnTo>
                <a:lnTo>
                  <a:pt x="234187" y="158750"/>
                </a:lnTo>
                <a:lnTo>
                  <a:pt x="235458" y="171450"/>
                </a:lnTo>
                <a:lnTo>
                  <a:pt x="235966" y="178688"/>
                </a:lnTo>
                <a:lnTo>
                  <a:pt x="252857" y="220725"/>
                </a:lnTo>
                <a:lnTo>
                  <a:pt x="282575" y="252349"/>
                </a:lnTo>
                <a:lnTo>
                  <a:pt x="314325" y="274319"/>
                </a:lnTo>
                <a:lnTo>
                  <a:pt x="351663" y="292862"/>
                </a:lnTo>
                <a:lnTo>
                  <a:pt x="393319" y="307213"/>
                </a:lnTo>
                <a:lnTo>
                  <a:pt x="437896" y="316356"/>
                </a:lnTo>
                <a:lnTo>
                  <a:pt x="483362" y="319531"/>
                </a:lnTo>
                <a:lnTo>
                  <a:pt x="483869" y="306958"/>
                </a:lnTo>
                <a:lnTo>
                  <a:pt x="461137" y="306069"/>
                </a:lnTo>
                <a:lnTo>
                  <a:pt x="439166" y="303656"/>
                </a:lnTo>
                <a:lnTo>
                  <a:pt x="396240" y="294894"/>
                </a:lnTo>
                <a:lnTo>
                  <a:pt x="356235" y="281050"/>
                </a:lnTo>
                <a:lnTo>
                  <a:pt x="320421" y="263144"/>
                </a:lnTo>
                <a:lnTo>
                  <a:pt x="277875" y="230886"/>
                </a:lnTo>
                <a:lnTo>
                  <a:pt x="253111" y="194944"/>
                </a:lnTo>
                <a:lnTo>
                  <a:pt x="247777" y="163956"/>
                </a:lnTo>
                <a:lnTo>
                  <a:pt x="246634" y="156718"/>
                </a:lnTo>
                <a:lnTo>
                  <a:pt x="231012" y="121665"/>
                </a:lnTo>
                <a:lnTo>
                  <a:pt x="201549" y="90169"/>
                </a:lnTo>
                <a:lnTo>
                  <a:pt x="169672" y="67944"/>
                </a:lnTo>
                <a:lnTo>
                  <a:pt x="132207" y="49275"/>
                </a:lnTo>
                <a:lnTo>
                  <a:pt x="90805" y="34925"/>
                </a:lnTo>
                <a:lnTo>
                  <a:pt x="76289" y="32298"/>
                </a:lnTo>
                <a:close/>
              </a:path>
              <a:path w="483870" h="320039">
                <a:moveTo>
                  <a:pt x="80137" y="0"/>
                </a:moveTo>
                <a:lnTo>
                  <a:pt x="0" y="28828"/>
                </a:lnTo>
                <a:lnTo>
                  <a:pt x="71120" y="75692"/>
                </a:lnTo>
                <a:lnTo>
                  <a:pt x="74782" y="44947"/>
                </a:lnTo>
                <a:lnTo>
                  <a:pt x="61975" y="42671"/>
                </a:lnTo>
                <a:lnTo>
                  <a:pt x="64135" y="30099"/>
                </a:lnTo>
                <a:lnTo>
                  <a:pt x="76551" y="30099"/>
                </a:lnTo>
                <a:lnTo>
                  <a:pt x="80137" y="0"/>
                </a:lnTo>
                <a:close/>
              </a:path>
              <a:path w="483870" h="320039">
                <a:moveTo>
                  <a:pt x="64135" y="30099"/>
                </a:moveTo>
                <a:lnTo>
                  <a:pt x="61975" y="42671"/>
                </a:lnTo>
                <a:lnTo>
                  <a:pt x="74782" y="44947"/>
                </a:lnTo>
                <a:lnTo>
                  <a:pt x="76289" y="32298"/>
                </a:lnTo>
                <a:lnTo>
                  <a:pt x="64135" y="30099"/>
                </a:lnTo>
                <a:close/>
              </a:path>
              <a:path w="483870" h="320039">
                <a:moveTo>
                  <a:pt x="76551" y="30099"/>
                </a:moveTo>
                <a:lnTo>
                  <a:pt x="64135" y="30099"/>
                </a:lnTo>
                <a:lnTo>
                  <a:pt x="76289" y="32298"/>
                </a:lnTo>
                <a:lnTo>
                  <a:pt x="76551" y="30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5ED465EC-7F82-4798-8344-776425D16E72}"/>
              </a:ext>
            </a:extLst>
          </p:cNvPr>
          <p:cNvSpPr txBox="1"/>
          <p:nvPr/>
        </p:nvSpPr>
        <p:spPr>
          <a:xfrm>
            <a:off x="5260659" y="5741941"/>
            <a:ext cx="34861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spc="340" dirty="0">
                <a:latin typeface="Calibri"/>
                <a:cs typeface="Calibri"/>
              </a:rPr>
              <a:t>……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22AFC8A8-09B7-463D-8E00-E471434A9617}"/>
              </a:ext>
            </a:extLst>
          </p:cNvPr>
          <p:cNvSpPr txBox="1"/>
          <p:nvPr/>
        </p:nvSpPr>
        <p:spPr>
          <a:xfrm>
            <a:off x="3779839" y="6281691"/>
            <a:ext cx="383222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b="1" spc="60" dirty="0">
                <a:solidFill>
                  <a:srgbClr val="3333CC"/>
                </a:solidFill>
                <a:latin typeface="Calibri"/>
                <a:cs typeface="Calibri"/>
              </a:rPr>
              <a:t>Distributed </a:t>
            </a:r>
            <a:r>
              <a:rPr sz="2000" b="1" spc="71" dirty="0">
                <a:solidFill>
                  <a:srgbClr val="3333CC"/>
                </a:solidFill>
                <a:latin typeface="Calibri"/>
                <a:cs typeface="Calibri"/>
              </a:rPr>
              <a:t>task-parallel</a:t>
            </a:r>
            <a:r>
              <a:rPr sz="2000" b="1" spc="-15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000" b="1" spc="65" dirty="0">
                <a:solidFill>
                  <a:srgbClr val="3333CC"/>
                </a:solidFill>
                <a:latin typeface="Calibri"/>
                <a:cs typeface="Calibri"/>
              </a:rPr>
              <a:t>platform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BBDC4567-E029-4B46-A4F4-B37C1359A8FA}"/>
              </a:ext>
            </a:extLst>
          </p:cNvPr>
          <p:cNvSpPr/>
          <p:nvPr/>
        </p:nvSpPr>
        <p:spPr>
          <a:xfrm>
            <a:off x="4060256" y="2997725"/>
            <a:ext cx="3241675" cy="3134995"/>
          </a:xfrm>
          <a:custGeom>
            <a:avLst/>
            <a:gdLst/>
            <a:ahLst/>
            <a:cxnLst/>
            <a:rect l="l" t="t" r="r" b="b"/>
            <a:pathLst>
              <a:path w="3241675" h="3134995">
                <a:moveTo>
                  <a:pt x="0" y="522477"/>
                </a:moveTo>
                <a:lnTo>
                  <a:pt x="2135" y="474923"/>
                </a:lnTo>
                <a:lnTo>
                  <a:pt x="8418" y="428565"/>
                </a:lnTo>
                <a:lnTo>
                  <a:pt x="18664" y="383587"/>
                </a:lnTo>
                <a:lnTo>
                  <a:pt x="32688" y="340173"/>
                </a:lnTo>
                <a:lnTo>
                  <a:pt x="50307" y="298509"/>
                </a:lnTo>
                <a:lnTo>
                  <a:pt x="71336" y="258778"/>
                </a:lnTo>
                <a:lnTo>
                  <a:pt x="95590" y="221166"/>
                </a:lnTo>
                <a:lnTo>
                  <a:pt x="122884" y="185857"/>
                </a:lnTo>
                <a:lnTo>
                  <a:pt x="153035" y="153034"/>
                </a:lnTo>
                <a:lnTo>
                  <a:pt x="185857" y="122884"/>
                </a:lnTo>
                <a:lnTo>
                  <a:pt x="221166" y="95590"/>
                </a:lnTo>
                <a:lnTo>
                  <a:pt x="258778" y="71336"/>
                </a:lnTo>
                <a:lnTo>
                  <a:pt x="298509" y="50307"/>
                </a:lnTo>
                <a:lnTo>
                  <a:pt x="340173" y="32688"/>
                </a:lnTo>
                <a:lnTo>
                  <a:pt x="383587" y="18664"/>
                </a:lnTo>
                <a:lnTo>
                  <a:pt x="428565" y="8418"/>
                </a:lnTo>
                <a:lnTo>
                  <a:pt x="474923" y="2135"/>
                </a:lnTo>
                <a:lnTo>
                  <a:pt x="522477" y="0"/>
                </a:lnTo>
                <a:lnTo>
                  <a:pt x="2719070" y="0"/>
                </a:lnTo>
                <a:lnTo>
                  <a:pt x="2766624" y="2135"/>
                </a:lnTo>
                <a:lnTo>
                  <a:pt x="2812982" y="8418"/>
                </a:lnTo>
                <a:lnTo>
                  <a:pt x="2857960" y="18664"/>
                </a:lnTo>
                <a:lnTo>
                  <a:pt x="2901374" y="32688"/>
                </a:lnTo>
                <a:lnTo>
                  <a:pt x="2943038" y="50307"/>
                </a:lnTo>
                <a:lnTo>
                  <a:pt x="2982769" y="71336"/>
                </a:lnTo>
                <a:lnTo>
                  <a:pt x="3020381" y="95590"/>
                </a:lnTo>
                <a:lnTo>
                  <a:pt x="3055690" y="122884"/>
                </a:lnTo>
                <a:lnTo>
                  <a:pt x="3088512" y="153035"/>
                </a:lnTo>
                <a:lnTo>
                  <a:pt x="3118663" y="185857"/>
                </a:lnTo>
                <a:lnTo>
                  <a:pt x="3145957" y="221166"/>
                </a:lnTo>
                <a:lnTo>
                  <a:pt x="3170211" y="258778"/>
                </a:lnTo>
                <a:lnTo>
                  <a:pt x="3191240" y="298509"/>
                </a:lnTo>
                <a:lnTo>
                  <a:pt x="3208859" y="340173"/>
                </a:lnTo>
                <a:lnTo>
                  <a:pt x="3222883" y="383587"/>
                </a:lnTo>
                <a:lnTo>
                  <a:pt x="3233129" y="428565"/>
                </a:lnTo>
                <a:lnTo>
                  <a:pt x="3239412" y="474923"/>
                </a:lnTo>
                <a:lnTo>
                  <a:pt x="3241548" y="522477"/>
                </a:lnTo>
                <a:lnTo>
                  <a:pt x="3241548" y="2612390"/>
                </a:lnTo>
                <a:lnTo>
                  <a:pt x="3239412" y="2659944"/>
                </a:lnTo>
                <a:lnTo>
                  <a:pt x="3233129" y="2706302"/>
                </a:lnTo>
                <a:lnTo>
                  <a:pt x="3222883" y="2751280"/>
                </a:lnTo>
                <a:lnTo>
                  <a:pt x="3208859" y="2794694"/>
                </a:lnTo>
                <a:lnTo>
                  <a:pt x="3191240" y="2836358"/>
                </a:lnTo>
                <a:lnTo>
                  <a:pt x="3170211" y="2876089"/>
                </a:lnTo>
                <a:lnTo>
                  <a:pt x="3145957" y="2913701"/>
                </a:lnTo>
                <a:lnTo>
                  <a:pt x="3118663" y="2949010"/>
                </a:lnTo>
                <a:lnTo>
                  <a:pt x="3088512" y="2981833"/>
                </a:lnTo>
                <a:lnTo>
                  <a:pt x="3055690" y="3011983"/>
                </a:lnTo>
                <a:lnTo>
                  <a:pt x="3020381" y="3039277"/>
                </a:lnTo>
                <a:lnTo>
                  <a:pt x="2982769" y="3063531"/>
                </a:lnTo>
                <a:lnTo>
                  <a:pt x="2943038" y="3084560"/>
                </a:lnTo>
                <a:lnTo>
                  <a:pt x="2901374" y="3102179"/>
                </a:lnTo>
                <a:lnTo>
                  <a:pt x="2857960" y="3116203"/>
                </a:lnTo>
                <a:lnTo>
                  <a:pt x="2812982" y="3126449"/>
                </a:lnTo>
                <a:lnTo>
                  <a:pt x="2766624" y="3132732"/>
                </a:lnTo>
                <a:lnTo>
                  <a:pt x="2719070" y="3134868"/>
                </a:lnTo>
                <a:lnTo>
                  <a:pt x="522477" y="3134868"/>
                </a:lnTo>
                <a:lnTo>
                  <a:pt x="474923" y="3132732"/>
                </a:lnTo>
                <a:lnTo>
                  <a:pt x="428565" y="3126449"/>
                </a:lnTo>
                <a:lnTo>
                  <a:pt x="383587" y="3116203"/>
                </a:lnTo>
                <a:lnTo>
                  <a:pt x="340173" y="3102179"/>
                </a:lnTo>
                <a:lnTo>
                  <a:pt x="298509" y="3084560"/>
                </a:lnTo>
                <a:lnTo>
                  <a:pt x="258778" y="3063531"/>
                </a:lnTo>
                <a:lnTo>
                  <a:pt x="221166" y="3039277"/>
                </a:lnTo>
                <a:lnTo>
                  <a:pt x="185857" y="3011983"/>
                </a:lnTo>
                <a:lnTo>
                  <a:pt x="153034" y="2981833"/>
                </a:lnTo>
                <a:lnTo>
                  <a:pt x="122884" y="2949010"/>
                </a:lnTo>
                <a:lnTo>
                  <a:pt x="95590" y="2913701"/>
                </a:lnTo>
                <a:lnTo>
                  <a:pt x="71336" y="2876089"/>
                </a:lnTo>
                <a:lnTo>
                  <a:pt x="50307" y="2836358"/>
                </a:lnTo>
                <a:lnTo>
                  <a:pt x="32688" y="2794694"/>
                </a:lnTo>
                <a:lnTo>
                  <a:pt x="18664" y="2751280"/>
                </a:lnTo>
                <a:lnTo>
                  <a:pt x="8418" y="2706302"/>
                </a:lnTo>
                <a:lnTo>
                  <a:pt x="2135" y="2659944"/>
                </a:lnTo>
                <a:lnTo>
                  <a:pt x="0" y="2612390"/>
                </a:lnTo>
                <a:lnTo>
                  <a:pt x="0" y="522477"/>
                </a:lnTo>
                <a:close/>
              </a:path>
            </a:pathLst>
          </a:custGeom>
          <a:ln w="38100">
            <a:solidFill>
              <a:srgbClr val="0056E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974BE5F2-5C3A-41E6-87B3-9D55BD64D6A7}"/>
              </a:ext>
            </a:extLst>
          </p:cNvPr>
          <p:cNvSpPr/>
          <p:nvPr/>
        </p:nvSpPr>
        <p:spPr>
          <a:xfrm>
            <a:off x="92520" y="3007632"/>
            <a:ext cx="3008631" cy="1412875"/>
          </a:xfrm>
          <a:custGeom>
            <a:avLst/>
            <a:gdLst/>
            <a:ahLst/>
            <a:cxnLst/>
            <a:rect l="l" t="t" r="r" b="b"/>
            <a:pathLst>
              <a:path w="3008629" h="1412875">
                <a:moveTo>
                  <a:pt x="0" y="235457"/>
                </a:moveTo>
                <a:lnTo>
                  <a:pt x="4783" y="188002"/>
                </a:lnTo>
                <a:lnTo>
                  <a:pt x="18504" y="143803"/>
                </a:lnTo>
                <a:lnTo>
                  <a:pt x="40213" y="103807"/>
                </a:lnTo>
                <a:lnTo>
                  <a:pt x="68965" y="68960"/>
                </a:lnTo>
                <a:lnTo>
                  <a:pt x="103813" y="40210"/>
                </a:lnTo>
                <a:lnTo>
                  <a:pt x="143809" y="18502"/>
                </a:lnTo>
                <a:lnTo>
                  <a:pt x="188006" y="4783"/>
                </a:lnTo>
                <a:lnTo>
                  <a:pt x="235458" y="0"/>
                </a:lnTo>
                <a:lnTo>
                  <a:pt x="2772918" y="0"/>
                </a:lnTo>
                <a:lnTo>
                  <a:pt x="2820373" y="4783"/>
                </a:lnTo>
                <a:lnTo>
                  <a:pt x="2864572" y="18502"/>
                </a:lnTo>
                <a:lnTo>
                  <a:pt x="2904568" y="40210"/>
                </a:lnTo>
                <a:lnTo>
                  <a:pt x="2939415" y="68960"/>
                </a:lnTo>
                <a:lnTo>
                  <a:pt x="2968165" y="103807"/>
                </a:lnTo>
                <a:lnTo>
                  <a:pt x="2989873" y="143803"/>
                </a:lnTo>
                <a:lnTo>
                  <a:pt x="3003592" y="188002"/>
                </a:lnTo>
                <a:lnTo>
                  <a:pt x="3008376" y="235457"/>
                </a:lnTo>
                <a:lnTo>
                  <a:pt x="3008376" y="1177289"/>
                </a:lnTo>
                <a:lnTo>
                  <a:pt x="3003592" y="1224745"/>
                </a:lnTo>
                <a:lnTo>
                  <a:pt x="2989873" y="1268944"/>
                </a:lnTo>
                <a:lnTo>
                  <a:pt x="2968165" y="1308940"/>
                </a:lnTo>
                <a:lnTo>
                  <a:pt x="2939415" y="1343787"/>
                </a:lnTo>
                <a:lnTo>
                  <a:pt x="2904568" y="1372537"/>
                </a:lnTo>
                <a:lnTo>
                  <a:pt x="2864572" y="1394245"/>
                </a:lnTo>
                <a:lnTo>
                  <a:pt x="2820373" y="1407964"/>
                </a:lnTo>
                <a:lnTo>
                  <a:pt x="2772918" y="1412748"/>
                </a:lnTo>
                <a:lnTo>
                  <a:pt x="235458" y="1412748"/>
                </a:lnTo>
                <a:lnTo>
                  <a:pt x="188006" y="1407964"/>
                </a:lnTo>
                <a:lnTo>
                  <a:pt x="143809" y="1394245"/>
                </a:lnTo>
                <a:lnTo>
                  <a:pt x="103813" y="1372537"/>
                </a:lnTo>
                <a:lnTo>
                  <a:pt x="68965" y="1343787"/>
                </a:lnTo>
                <a:lnTo>
                  <a:pt x="40213" y="1308940"/>
                </a:lnTo>
                <a:lnTo>
                  <a:pt x="18504" y="1268944"/>
                </a:lnTo>
                <a:lnTo>
                  <a:pt x="4783" y="1224745"/>
                </a:lnTo>
                <a:lnTo>
                  <a:pt x="0" y="1177289"/>
                </a:lnTo>
                <a:lnTo>
                  <a:pt x="0" y="235457"/>
                </a:lnTo>
                <a:close/>
              </a:path>
            </a:pathLst>
          </a:custGeom>
          <a:ln w="38100">
            <a:solidFill>
              <a:srgbClr val="0056E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078080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BENU Framework</a:t>
            </a:r>
            <a:endParaRPr lang="zh-CN" altLang="en-US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8529C958-72A9-4CCC-9019-0822267CF9C5}"/>
              </a:ext>
            </a:extLst>
          </p:cNvPr>
          <p:cNvSpPr txBox="1">
            <a:spLocks/>
          </p:cNvSpPr>
          <p:nvPr/>
        </p:nvSpPr>
        <p:spPr>
          <a:xfrm>
            <a:off x="2809967" y="1498195"/>
            <a:ext cx="4307205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91" dirty="0"/>
              <a:t>On </a:t>
            </a:r>
            <a:r>
              <a:rPr lang="en-US" sz="3600" spc="115" dirty="0"/>
              <a:t>Demand</a:t>
            </a:r>
            <a:r>
              <a:rPr lang="en-US" sz="3600" spc="-380" dirty="0"/>
              <a:t> </a:t>
            </a:r>
            <a:r>
              <a:rPr lang="en-US" sz="3600" spc="111" dirty="0"/>
              <a:t>Query</a:t>
            </a:r>
            <a:endParaRPr lang="en-US" sz="36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2B5EF79-7BDD-441C-AB9B-E4D06F38DCD9}"/>
              </a:ext>
            </a:extLst>
          </p:cNvPr>
          <p:cNvSpPr/>
          <p:nvPr/>
        </p:nvSpPr>
        <p:spPr>
          <a:xfrm>
            <a:off x="1640275" y="4500958"/>
            <a:ext cx="1374775" cy="562611"/>
          </a:xfrm>
          <a:custGeom>
            <a:avLst/>
            <a:gdLst/>
            <a:ahLst/>
            <a:cxnLst/>
            <a:rect l="l" t="t" r="r" b="b"/>
            <a:pathLst>
              <a:path w="1374775" h="562610">
                <a:moveTo>
                  <a:pt x="687324" y="0"/>
                </a:moveTo>
                <a:lnTo>
                  <a:pt x="621129" y="1286"/>
                </a:lnTo>
                <a:lnTo>
                  <a:pt x="556715" y="5068"/>
                </a:lnTo>
                <a:lnTo>
                  <a:pt x="494369" y="11228"/>
                </a:lnTo>
                <a:lnTo>
                  <a:pt x="434380" y="19647"/>
                </a:lnTo>
                <a:lnTo>
                  <a:pt x="377035" y="30209"/>
                </a:lnTo>
                <a:lnTo>
                  <a:pt x="322622" y="42795"/>
                </a:lnTo>
                <a:lnTo>
                  <a:pt x="271430" y="57287"/>
                </a:lnTo>
                <a:lnTo>
                  <a:pt x="223746" y="73568"/>
                </a:lnTo>
                <a:lnTo>
                  <a:pt x="179859" y="91521"/>
                </a:lnTo>
                <a:lnTo>
                  <a:pt x="140057" y="111027"/>
                </a:lnTo>
                <a:lnTo>
                  <a:pt x="104627" y="131969"/>
                </a:lnTo>
                <a:lnTo>
                  <a:pt x="48037" y="177689"/>
                </a:lnTo>
                <a:lnTo>
                  <a:pt x="12393" y="227739"/>
                </a:lnTo>
                <a:lnTo>
                  <a:pt x="0" y="281178"/>
                </a:lnTo>
                <a:lnTo>
                  <a:pt x="3146" y="308262"/>
                </a:lnTo>
                <a:lnTo>
                  <a:pt x="27452" y="360124"/>
                </a:lnTo>
                <a:lnTo>
                  <a:pt x="73858" y="408127"/>
                </a:lnTo>
                <a:lnTo>
                  <a:pt x="140057" y="451328"/>
                </a:lnTo>
                <a:lnTo>
                  <a:pt x="179859" y="470834"/>
                </a:lnTo>
                <a:lnTo>
                  <a:pt x="223746" y="488787"/>
                </a:lnTo>
                <a:lnTo>
                  <a:pt x="271430" y="505068"/>
                </a:lnTo>
                <a:lnTo>
                  <a:pt x="322622" y="519560"/>
                </a:lnTo>
                <a:lnTo>
                  <a:pt x="377035" y="532146"/>
                </a:lnTo>
                <a:lnTo>
                  <a:pt x="434380" y="542708"/>
                </a:lnTo>
                <a:lnTo>
                  <a:pt x="494369" y="551127"/>
                </a:lnTo>
                <a:lnTo>
                  <a:pt x="556715" y="557287"/>
                </a:lnTo>
                <a:lnTo>
                  <a:pt x="621129" y="561069"/>
                </a:lnTo>
                <a:lnTo>
                  <a:pt x="687324" y="562356"/>
                </a:lnTo>
                <a:lnTo>
                  <a:pt x="753518" y="561069"/>
                </a:lnTo>
                <a:lnTo>
                  <a:pt x="817932" y="557287"/>
                </a:lnTo>
                <a:lnTo>
                  <a:pt x="880278" y="551127"/>
                </a:lnTo>
                <a:lnTo>
                  <a:pt x="940267" y="542708"/>
                </a:lnTo>
                <a:lnTo>
                  <a:pt x="997612" y="532146"/>
                </a:lnTo>
                <a:lnTo>
                  <a:pt x="1052025" y="519560"/>
                </a:lnTo>
                <a:lnTo>
                  <a:pt x="1103217" y="505068"/>
                </a:lnTo>
                <a:lnTo>
                  <a:pt x="1150901" y="488787"/>
                </a:lnTo>
                <a:lnTo>
                  <a:pt x="1194788" y="470834"/>
                </a:lnTo>
                <a:lnTo>
                  <a:pt x="1234590" y="451328"/>
                </a:lnTo>
                <a:lnTo>
                  <a:pt x="1270020" y="430386"/>
                </a:lnTo>
                <a:lnTo>
                  <a:pt x="1326610" y="384666"/>
                </a:lnTo>
                <a:lnTo>
                  <a:pt x="1362254" y="334616"/>
                </a:lnTo>
                <a:lnTo>
                  <a:pt x="1374648" y="281178"/>
                </a:lnTo>
                <a:lnTo>
                  <a:pt x="1371501" y="254093"/>
                </a:lnTo>
                <a:lnTo>
                  <a:pt x="1347195" y="202231"/>
                </a:lnTo>
                <a:lnTo>
                  <a:pt x="1300789" y="154228"/>
                </a:lnTo>
                <a:lnTo>
                  <a:pt x="1234590" y="111027"/>
                </a:lnTo>
                <a:lnTo>
                  <a:pt x="1194788" y="91521"/>
                </a:lnTo>
                <a:lnTo>
                  <a:pt x="1150901" y="73568"/>
                </a:lnTo>
                <a:lnTo>
                  <a:pt x="1103217" y="57287"/>
                </a:lnTo>
                <a:lnTo>
                  <a:pt x="1052025" y="42795"/>
                </a:lnTo>
                <a:lnTo>
                  <a:pt x="997612" y="30209"/>
                </a:lnTo>
                <a:lnTo>
                  <a:pt x="940267" y="19647"/>
                </a:lnTo>
                <a:lnTo>
                  <a:pt x="880278" y="11228"/>
                </a:lnTo>
                <a:lnTo>
                  <a:pt x="817932" y="5068"/>
                </a:lnTo>
                <a:lnTo>
                  <a:pt x="753518" y="1286"/>
                </a:lnTo>
                <a:lnTo>
                  <a:pt x="687324" y="0"/>
                </a:lnTo>
                <a:close/>
              </a:path>
            </a:pathLst>
          </a:custGeom>
          <a:solidFill>
            <a:srgbClr val="FFE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0C66A18-C3DC-4EB1-9A74-24A414C2A14B}"/>
              </a:ext>
            </a:extLst>
          </p:cNvPr>
          <p:cNvSpPr/>
          <p:nvPr/>
        </p:nvSpPr>
        <p:spPr>
          <a:xfrm>
            <a:off x="1640275" y="4500958"/>
            <a:ext cx="1374775" cy="562611"/>
          </a:xfrm>
          <a:custGeom>
            <a:avLst/>
            <a:gdLst/>
            <a:ahLst/>
            <a:cxnLst/>
            <a:rect l="l" t="t" r="r" b="b"/>
            <a:pathLst>
              <a:path w="1374775" h="562610">
                <a:moveTo>
                  <a:pt x="0" y="281178"/>
                </a:moveTo>
                <a:lnTo>
                  <a:pt x="12393" y="227739"/>
                </a:lnTo>
                <a:lnTo>
                  <a:pt x="48037" y="177689"/>
                </a:lnTo>
                <a:lnTo>
                  <a:pt x="104627" y="131969"/>
                </a:lnTo>
                <a:lnTo>
                  <a:pt x="140057" y="111027"/>
                </a:lnTo>
                <a:lnTo>
                  <a:pt x="179859" y="91521"/>
                </a:lnTo>
                <a:lnTo>
                  <a:pt x="223746" y="73568"/>
                </a:lnTo>
                <a:lnTo>
                  <a:pt x="271430" y="57287"/>
                </a:lnTo>
                <a:lnTo>
                  <a:pt x="322622" y="42795"/>
                </a:lnTo>
                <a:lnTo>
                  <a:pt x="377035" y="30209"/>
                </a:lnTo>
                <a:lnTo>
                  <a:pt x="434380" y="19647"/>
                </a:lnTo>
                <a:lnTo>
                  <a:pt x="494369" y="11228"/>
                </a:lnTo>
                <a:lnTo>
                  <a:pt x="556715" y="5068"/>
                </a:lnTo>
                <a:lnTo>
                  <a:pt x="621129" y="1286"/>
                </a:lnTo>
                <a:lnTo>
                  <a:pt x="687324" y="0"/>
                </a:lnTo>
                <a:lnTo>
                  <a:pt x="753518" y="1286"/>
                </a:lnTo>
                <a:lnTo>
                  <a:pt x="817932" y="5068"/>
                </a:lnTo>
                <a:lnTo>
                  <a:pt x="880278" y="11228"/>
                </a:lnTo>
                <a:lnTo>
                  <a:pt x="940267" y="19647"/>
                </a:lnTo>
                <a:lnTo>
                  <a:pt x="997612" y="30209"/>
                </a:lnTo>
                <a:lnTo>
                  <a:pt x="1052025" y="42795"/>
                </a:lnTo>
                <a:lnTo>
                  <a:pt x="1103217" y="57287"/>
                </a:lnTo>
                <a:lnTo>
                  <a:pt x="1150901" y="73568"/>
                </a:lnTo>
                <a:lnTo>
                  <a:pt x="1194788" y="91521"/>
                </a:lnTo>
                <a:lnTo>
                  <a:pt x="1234590" y="111027"/>
                </a:lnTo>
                <a:lnTo>
                  <a:pt x="1270020" y="131969"/>
                </a:lnTo>
                <a:lnTo>
                  <a:pt x="1326610" y="177689"/>
                </a:lnTo>
                <a:lnTo>
                  <a:pt x="1362254" y="227739"/>
                </a:lnTo>
                <a:lnTo>
                  <a:pt x="1374648" y="281178"/>
                </a:lnTo>
                <a:lnTo>
                  <a:pt x="1371501" y="308262"/>
                </a:lnTo>
                <a:lnTo>
                  <a:pt x="1347195" y="360124"/>
                </a:lnTo>
                <a:lnTo>
                  <a:pt x="1300789" y="408127"/>
                </a:lnTo>
                <a:lnTo>
                  <a:pt x="1234590" y="451328"/>
                </a:lnTo>
                <a:lnTo>
                  <a:pt x="1194788" y="470834"/>
                </a:lnTo>
                <a:lnTo>
                  <a:pt x="1150901" y="488787"/>
                </a:lnTo>
                <a:lnTo>
                  <a:pt x="1103217" y="505068"/>
                </a:lnTo>
                <a:lnTo>
                  <a:pt x="1052025" y="519560"/>
                </a:lnTo>
                <a:lnTo>
                  <a:pt x="997612" y="532146"/>
                </a:lnTo>
                <a:lnTo>
                  <a:pt x="940267" y="542708"/>
                </a:lnTo>
                <a:lnTo>
                  <a:pt x="880278" y="551127"/>
                </a:lnTo>
                <a:lnTo>
                  <a:pt x="817932" y="557287"/>
                </a:lnTo>
                <a:lnTo>
                  <a:pt x="753518" y="561069"/>
                </a:lnTo>
                <a:lnTo>
                  <a:pt x="687324" y="562356"/>
                </a:lnTo>
                <a:lnTo>
                  <a:pt x="621129" y="561069"/>
                </a:lnTo>
                <a:lnTo>
                  <a:pt x="556715" y="557287"/>
                </a:lnTo>
                <a:lnTo>
                  <a:pt x="494369" y="551127"/>
                </a:lnTo>
                <a:lnTo>
                  <a:pt x="434380" y="542708"/>
                </a:lnTo>
                <a:lnTo>
                  <a:pt x="377035" y="532146"/>
                </a:lnTo>
                <a:lnTo>
                  <a:pt x="322622" y="519560"/>
                </a:lnTo>
                <a:lnTo>
                  <a:pt x="271430" y="505068"/>
                </a:lnTo>
                <a:lnTo>
                  <a:pt x="223746" y="488787"/>
                </a:lnTo>
                <a:lnTo>
                  <a:pt x="179859" y="470834"/>
                </a:lnTo>
                <a:lnTo>
                  <a:pt x="140057" y="451328"/>
                </a:lnTo>
                <a:lnTo>
                  <a:pt x="104627" y="430386"/>
                </a:lnTo>
                <a:lnTo>
                  <a:pt x="48037" y="384666"/>
                </a:lnTo>
                <a:lnTo>
                  <a:pt x="12393" y="334616"/>
                </a:lnTo>
                <a:lnTo>
                  <a:pt x="0" y="281178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0506178-C368-409A-ACB4-2E9885EEB87D}"/>
              </a:ext>
            </a:extLst>
          </p:cNvPr>
          <p:cNvSpPr txBox="1"/>
          <p:nvPr/>
        </p:nvSpPr>
        <p:spPr>
          <a:xfrm>
            <a:off x="1950534" y="4561285"/>
            <a:ext cx="75247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1" marR="5080" indent="-138427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Executio</a:t>
            </a:r>
            <a:r>
              <a:rPr sz="1300" b="1" spc="25" dirty="0">
                <a:latin typeface="Calibri"/>
                <a:cs typeface="Calibri"/>
              </a:rPr>
              <a:t>n  </a:t>
            </a:r>
            <a:r>
              <a:rPr sz="1300" b="1" spc="55" dirty="0">
                <a:latin typeface="Calibri"/>
                <a:cs typeface="Calibri"/>
              </a:rPr>
              <a:t>Plan</a:t>
            </a:r>
            <a:r>
              <a:rPr sz="1300" b="1" spc="-55" dirty="0">
                <a:latin typeface="Calibri"/>
                <a:cs typeface="Calibri"/>
              </a:rPr>
              <a:t>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C0C3A714-8FA7-409A-A71E-512ECE3D26C6}"/>
              </a:ext>
            </a:extLst>
          </p:cNvPr>
          <p:cNvSpPr/>
          <p:nvPr/>
        </p:nvSpPr>
        <p:spPr>
          <a:xfrm>
            <a:off x="-97089" y="4491818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646176" y="0"/>
                </a:moveTo>
                <a:lnTo>
                  <a:pt x="580108" y="1449"/>
                </a:lnTo>
                <a:lnTo>
                  <a:pt x="515949" y="5705"/>
                </a:lnTo>
                <a:lnTo>
                  <a:pt x="454024" y="12625"/>
                </a:lnTo>
                <a:lnTo>
                  <a:pt x="394656" y="22068"/>
                </a:lnTo>
                <a:lnTo>
                  <a:pt x="338171" y="33893"/>
                </a:lnTo>
                <a:lnTo>
                  <a:pt x="284894" y="47959"/>
                </a:lnTo>
                <a:lnTo>
                  <a:pt x="235149" y="64124"/>
                </a:lnTo>
                <a:lnTo>
                  <a:pt x="189261" y="82248"/>
                </a:lnTo>
                <a:lnTo>
                  <a:pt x="147556" y="102189"/>
                </a:lnTo>
                <a:lnTo>
                  <a:pt x="110357" y="123806"/>
                </a:lnTo>
                <a:lnTo>
                  <a:pt x="77990" y="146958"/>
                </a:lnTo>
                <a:lnTo>
                  <a:pt x="29051" y="197301"/>
                </a:lnTo>
                <a:lnTo>
                  <a:pt x="3336" y="252089"/>
                </a:lnTo>
                <a:lnTo>
                  <a:pt x="0" y="280797"/>
                </a:lnTo>
                <a:lnTo>
                  <a:pt x="3336" y="309504"/>
                </a:lnTo>
                <a:lnTo>
                  <a:pt x="29051" y="364292"/>
                </a:lnTo>
                <a:lnTo>
                  <a:pt x="77990" y="414635"/>
                </a:lnTo>
                <a:lnTo>
                  <a:pt x="110357" y="437787"/>
                </a:lnTo>
                <a:lnTo>
                  <a:pt x="147556" y="459404"/>
                </a:lnTo>
                <a:lnTo>
                  <a:pt x="189261" y="479345"/>
                </a:lnTo>
                <a:lnTo>
                  <a:pt x="235149" y="497469"/>
                </a:lnTo>
                <a:lnTo>
                  <a:pt x="284894" y="513634"/>
                </a:lnTo>
                <a:lnTo>
                  <a:pt x="338171" y="527700"/>
                </a:lnTo>
                <a:lnTo>
                  <a:pt x="394656" y="539525"/>
                </a:lnTo>
                <a:lnTo>
                  <a:pt x="454024" y="548968"/>
                </a:lnTo>
                <a:lnTo>
                  <a:pt x="515949" y="555888"/>
                </a:lnTo>
                <a:lnTo>
                  <a:pt x="580108" y="560144"/>
                </a:lnTo>
                <a:lnTo>
                  <a:pt x="646176" y="561594"/>
                </a:lnTo>
                <a:lnTo>
                  <a:pt x="712243" y="560144"/>
                </a:lnTo>
                <a:lnTo>
                  <a:pt x="776402" y="555888"/>
                </a:lnTo>
                <a:lnTo>
                  <a:pt x="838327" y="548968"/>
                </a:lnTo>
                <a:lnTo>
                  <a:pt x="897695" y="539525"/>
                </a:lnTo>
                <a:lnTo>
                  <a:pt x="954180" y="527700"/>
                </a:lnTo>
                <a:lnTo>
                  <a:pt x="1007457" y="513634"/>
                </a:lnTo>
                <a:lnTo>
                  <a:pt x="1057202" y="497469"/>
                </a:lnTo>
                <a:lnTo>
                  <a:pt x="1103090" y="479345"/>
                </a:lnTo>
                <a:lnTo>
                  <a:pt x="1144795" y="459404"/>
                </a:lnTo>
                <a:lnTo>
                  <a:pt x="1181994" y="437787"/>
                </a:lnTo>
                <a:lnTo>
                  <a:pt x="1214361" y="414635"/>
                </a:lnTo>
                <a:lnTo>
                  <a:pt x="1263300" y="364292"/>
                </a:lnTo>
                <a:lnTo>
                  <a:pt x="1289015" y="309504"/>
                </a:lnTo>
                <a:lnTo>
                  <a:pt x="1292352" y="280797"/>
                </a:lnTo>
                <a:lnTo>
                  <a:pt x="1289015" y="252089"/>
                </a:lnTo>
                <a:lnTo>
                  <a:pt x="1263300" y="197301"/>
                </a:lnTo>
                <a:lnTo>
                  <a:pt x="1214361" y="146958"/>
                </a:lnTo>
                <a:lnTo>
                  <a:pt x="1181994" y="123806"/>
                </a:lnTo>
                <a:lnTo>
                  <a:pt x="1144795" y="102189"/>
                </a:lnTo>
                <a:lnTo>
                  <a:pt x="1103090" y="82248"/>
                </a:lnTo>
                <a:lnTo>
                  <a:pt x="1057202" y="64124"/>
                </a:lnTo>
                <a:lnTo>
                  <a:pt x="1007457" y="47959"/>
                </a:lnTo>
                <a:lnTo>
                  <a:pt x="954180" y="33893"/>
                </a:lnTo>
                <a:lnTo>
                  <a:pt x="897695" y="22068"/>
                </a:lnTo>
                <a:lnTo>
                  <a:pt x="838327" y="12625"/>
                </a:lnTo>
                <a:lnTo>
                  <a:pt x="776402" y="5705"/>
                </a:lnTo>
                <a:lnTo>
                  <a:pt x="712243" y="1449"/>
                </a:lnTo>
                <a:lnTo>
                  <a:pt x="646176" y="0"/>
                </a:lnTo>
                <a:close/>
              </a:path>
            </a:pathLst>
          </a:custGeom>
          <a:solidFill>
            <a:srgbClr val="FFC8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FE4084B-6D0E-4B03-B5C2-4E09963A0788}"/>
              </a:ext>
            </a:extLst>
          </p:cNvPr>
          <p:cNvSpPr/>
          <p:nvPr/>
        </p:nvSpPr>
        <p:spPr>
          <a:xfrm>
            <a:off x="-97089" y="4491818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0" y="280797"/>
                </a:moveTo>
                <a:lnTo>
                  <a:pt x="13128" y="224210"/>
                </a:lnTo>
                <a:lnTo>
                  <a:pt x="50780" y="171503"/>
                </a:lnTo>
                <a:lnTo>
                  <a:pt x="110357" y="123806"/>
                </a:lnTo>
                <a:lnTo>
                  <a:pt x="147556" y="102189"/>
                </a:lnTo>
                <a:lnTo>
                  <a:pt x="189261" y="82248"/>
                </a:lnTo>
                <a:lnTo>
                  <a:pt x="235149" y="64124"/>
                </a:lnTo>
                <a:lnTo>
                  <a:pt x="284894" y="47959"/>
                </a:lnTo>
                <a:lnTo>
                  <a:pt x="338171" y="33893"/>
                </a:lnTo>
                <a:lnTo>
                  <a:pt x="394656" y="22068"/>
                </a:lnTo>
                <a:lnTo>
                  <a:pt x="454024" y="12625"/>
                </a:lnTo>
                <a:lnTo>
                  <a:pt x="515949" y="5705"/>
                </a:lnTo>
                <a:lnTo>
                  <a:pt x="580108" y="1449"/>
                </a:lnTo>
                <a:lnTo>
                  <a:pt x="646176" y="0"/>
                </a:lnTo>
                <a:lnTo>
                  <a:pt x="712243" y="1449"/>
                </a:lnTo>
                <a:lnTo>
                  <a:pt x="776402" y="5705"/>
                </a:lnTo>
                <a:lnTo>
                  <a:pt x="838327" y="12625"/>
                </a:lnTo>
                <a:lnTo>
                  <a:pt x="897695" y="22068"/>
                </a:lnTo>
                <a:lnTo>
                  <a:pt x="954180" y="33893"/>
                </a:lnTo>
                <a:lnTo>
                  <a:pt x="1007457" y="47959"/>
                </a:lnTo>
                <a:lnTo>
                  <a:pt x="1057202" y="64124"/>
                </a:lnTo>
                <a:lnTo>
                  <a:pt x="1103090" y="82248"/>
                </a:lnTo>
                <a:lnTo>
                  <a:pt x="1144795" y="102189"/>
                </a:lnTo>
                <a:lnTo>
                  <a:pt x="1181994" y="123806"/>
                </a:lnTo>
                <a:lnTo>
                  <a:pt x="1214361" y="146958"/>
                </a:lnTo>
                <a:lnTo>
                  <a:pt x="1263300" y="197301"/>
                </a:lnTo>
                <a:lnTo>
                  <a:pt x="1289015" y="252089"/>
                </a:lnTo>
                <a:lnTo>
                  <a:pt x="1292352" y="280797"/>
                </a:lnTo>
                <a:lnTo>
                  <a:pt x="1289015" y="309504"/>
                </a:lnTo>
                <a:lnTo>
                  <a:pt x="1263300" y="364292"/>
                </a:lnTo>
                <a:lnTo>
                  <a:pt x="1214361" y="414635"/>
                </a:lnTo>
                <a:lnTo>
                  <a:pt x="1181994" y="437787"/>
                </a:lnTo>
                <a:lnTo>
                  <a:pt x="1144795" y="459404"/>
                </a:lnTo>
                <a:lnTo>
                  <a:pt x="1103090" y="479345"/>
                </a:lnTo>
                <a:lnTo>
                  <a:pt x="1057202" y="497469"/>
                </a:lnTo>
                <a:lnTo>
                  <a:pt x="1007457" y="513634"/>
                </a:lnTo>
                <a:lnTo>
                  <a:pt x="954180" y="527700"/>
                </a:lnTo>
                <a:lnTo>
                  <a:pt x="897695" y="539525"/>
                </a:lnTo>
                <a:lnTo>
                  <a:pt x="838327" y="548968"/>
                </a:lnTo>
                <a:lnTo>
                  <a:pt x="776402" y="555888"/>
                </a:lnTo>
                <a:lnTo>
                  <a:pt x="712243" y="560144"/>
                </a:lnTo>
                <a:lnTo>
                  <a:pt x="646176" y="561594"/>
                </a:lnTo>
                <a:lnTo>
                  <a:pt x="580108" y="560144"/>
                </a:lnTo>
                <a:lnTo>
                  <a:pt x="515949" y="555888"/>
                </a:lnTo>
                <a:lnTo>
                  <a:pt x="454024" y="548968"/>
                </a:lnTo>
                <a:lnTo>
                  <a:pt x="394656" y="539525"/>
                </a:lnTo>
                <a:lnTo>
                  <a:pt x="338171" y="527700"/>
                </a:lnTo>
                <a:lnTo>
                  <a:pt x="284894" y="513634"/>
                </a:lnTo>
                <a:lnTo>
                  <a:pt x="235149" y="497469"/>
                </a:lnTo>
                <a:lnTo>
                  <a:pt x="189261" y="479345"/>
                </a:lnTo>
                <a:lnTo>
                  <a:pt x="147556" y="459404"/>
                </a:lnTo>
                <a:lnTo>
                  <a:pt x="110357" y="437787"/>
                </a:lnTo>
                <a:lnTo>
                  <a:pt x="77990" y="414635"/>
                </a:lnTo>
                <a:lnTo>
                  <a:pt x="29051" y="364292"/>
                </a:lnTo>
                <a:lnTo>
                  <a:pt x="3336" y="309504"/>
                </a:lnTo>
                <a:lnTo>
                  <a:pt x="0" y="280797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EC49A5D-03F0-4AB2-B87D-1508C9CD54EB}"/>
              </a:ext>
            </a:extLst>
          </p:cNvPr>
          <p:cNvSpPr txBox="1"/>
          <p:nvPr/>
        </p:nvSpPr>
        <p:spPr>
          <a:xfrm>
            <a:off x="246957" y="4551886"/>
            <a:ext cx="60388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Pattern</a:t>
            </a:r>
            <a:endParaRPr sz="1300">
              <a:latin typeface="Calibri"/>
              <a:cs typeface="Calibri"/>
            </a:endParaRPr>
          </a:p>
          <a:p>
            <a:pPr marL="12700"/>
            <a:r>
              <a:rPr sz="1300" b="1" spc="35" dirty="0">
                <a:latin typeface="Calibri"/>
                <a:cs typeface="Calibri"/>
              </a:rPr>
              <a:t>Graph</a:t>
            </a:r>
            <a:r>
              <a:rPr sz="1300" b="1" spc="-131" dirty="0">
                <a:latin typeface="Calibri"/>
                <a:cs typeface="Calibri"/>
              </a:rPr>
              <a:t> </a:t>
            </a:r>
            <a:r>
              <a:rPr sz="1300" b="1" spc="85" dirty="0">
                <a:latin typeface="Calibri"/>
                <a:cs typeface="Calibri"/>
              </a:rPr>
              <a:t>P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F449B62-A1D4-4678-948B-04CAFFD722A0}"/>
              </a:ext>
            </a:extLst>
          </p:cNvPr>
          <p:cNvSpPr/>
          <p:nvPr/>
        </p:nvSpPr>
        <p:spPr>
          <a:xfrm>
            <a:off x="-108519" y="2994487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646176" y="0"/>
                </a:moveTo>
                <a:lnTo>
                  <a:pt x="580108" y="1449"/>
                </a:lnTo>
                <a:lnTo>
                  <a:pt x="515949" y="5705"/>
                </a:lnTo>
                <a:lnTo>
                  <a:pt x="454024" y="12625"/>
                </a:lnTo>
                <a:lnTo>
                  <a:pt x="394656" y="22068"/>
                </a:lnTo>
                <a:lnTo>
                  <a:pt x="338171" y="33893"/>
                </a:lnTo>
                <a:lnTo>
                  <a:pt x="284894" y="47959"/>
                </a:lnTo>
                <a:lnTo>
                  <a:pt x="235149" y="64124"/>
                </a:lnTo>
                <a:lnTo>
                  <a:pt x="189261" y="82248"/>
                </a:lnTo>
                <a:lnTo>
                  <a:pt x="147556" y="102189"/>
                </a:lnTo>
                <a:lnTo>
                  <a:pt x="110357" y="123806"/>
                </a:lnTo>
                <a:lnTo>
                  <a:pt x="77990" y="146958"/>
                </a:lnTo>
                <a:lnTo>
                  <a:pt x="29051" y="197301"/>
                </a:lnTo>
                <a:lnTo>
                  <a:pt x="3336" y="252089"/>
                </a:lnTo>
                <a:lnTo>
                  <a:pt x="0" y="280797"/>
                </a:lnTo>
                <a:lnTo>
                  <a:pt x="3336" y="309504"/>
                </a:lnTo>
                <a:lnTo>
                  <a:pt x="29051" y="364292"/>
                </a:lnTo>
                <a:lnTo>
                  <a:pt x="77990" y="414635"/>
                </a:lnTo>
                <a:lnTo>
                  <a:pt x="110357" y="437787"/>
                </a:lnTo>
                <a:lnTo>
                  <a:pt x="147556" y="459404"/>
                </a:lnTo>
                <a:lnTo>
                  <a:pt x="189261" y="479345"/>
                </a:lnTo>
                <a:lnTo>
                  <a:pt x="235149" y="497469"/>
                </a:lnTo>
                <a:lnTo>
                  <a:pt x="284894" y="513634"/>
                </a:lnTo>
                <a:lnTo>
                  <a:pt x="338171" y="527700"/>
                </a:lnTo>
                <a:lnTo>
                  <a:pt x="394656" y="539525"/>
                </a:lnTo>
                <a:lnTo>
                  <a:pt x="454024" y="548968"/>
                </a:lnTo>
                <a:lnTo>
                  <a:pt x="515949" y="555888"/>
                </a:lnTo>
                <a:lnTo>
                  <a:pt x="580108" y="560144"/>
                </a:lnTo>
                <a:lnTo>
                  <a:pt x="646176" y="561594"/>
                </a:lnTo>
                <a:lnTo>
                  <a:pt x="712243" y="560144"/>
                </a:lnTo>
                <a:lnTo>
                  <a:pt x="776402" y="555888"/>
                </a:lnTo>
                <a:lnTo>
                  <a:pt x="838327" y="548968"/>
                </a:lnTo>
                <a:lnTo>
                  <a:pt x="897695" y="539525"/>
                </a:lnTo>
                <a:lnTo>
                  <a:pt x="954180" y="527700"/>
                </a:lnTo>
                <a:lnTo>
                  <a:pt x="1007457" y="513634"/>
                </a:lnTo>
                <a:lnTo>
                  <a:pt x="1057202" y="497469"/>
                </a:lnTo>
                <a:lnTo>
                  <a:pt x="1103090" y="479345"/>
                </a:lnTo>
                <a:lnTo>
                  <a:pt x="1144795" y="459404"/>
                </a:lnTo>
                <a:lnTo>
                  <a:pt x="1181994" y="437787"/>
                </a:lnTo>
                <a:lnTo>
                  <a:pt x="1214361" y="414635"/>
                </a:lnTo>
                <a:lnTo>
                  <a:pt x="1263300" y="364292"/>
                </a:lnTo>
                <a:lnTo>
                  <a:pt x="1289015" y="309504"/>
                </a:lnTo>
                <a:lnTo>
                  <a:pt x="1292352" y="280797"/>
                </a:lnTo>
                <a:lnTo>
                  <a:pt x="1289015" y="252089"/>
                </a:lnTo>
                <a:lnTo>
                  <a:pt x="1263300" y="197301"/>
                </a:lnTo>
                <a:lnTo>
                  <a:pt x="1214361" y="146958"/>
                </a:lnTo>
                <a:lnTo>
                  <a:pt x="1181994" y="123806"/>
                </a:lnTo>
                <a:lnTo>
                  <a:pt x="1144795" y="102189"/>
                </a:lnTo>
                <a:lnTo>
                  <a:pt x="1103090" y="82248"/>
                </a:lnTo>
                <a:lnTo>
                  <a:pt x="1057202" y="64124"/>
                </a:lnTo>
                <a:lnTo>
                  <a:pt x="1007457" y="47959"/>
                </a:lnTo>
                <a:lnTo>
                  <a:pt x="954180" y="33893"/>
                </a:lnTo>
                <a:lnTo>
                  <a:pt x="897695" y="22068"/>
                </a:lnTo>
                <a:lnTo>
                  <a:pt x="838327" y="12625"/>
                </a:lnTo>
                <a:lnTo>
                  <a:pt x="776402" y="5705"/>
                </a:lnTo>
                <a:lnTo>
                  <a:pt x="712243" y="1449"/>
                </a:lnTo>
                <a:lnTo>
                  <a:pt x="646176" y="0"/>
                </a:lnTo>
                <a:close/>
              </a:path>
            </a:pathLst>
          </a:custGeom>
          <a:solidFill>
            <a:srgbClr val="FFC8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A9E4FE8-2F83-45FC-B4F8-5F6A83642C65}"/>
              </a:ext>
            </a:extLst>
          </p:cNvPr>
          <p:cNvSpPr/>
          <p:nvPr/>
        </p:nvSpPr>
        <p:spPr>
          <a:xfrm>
            <a:off x="-108519" y="2994487"/>
            <a:ext cx="1292860" cy="561975"/>
          </a:xfrm>
          <a:custGeom>
            <a:avLst/>
            <a:gdLst/>
            <a:ahLst/>
            <a:cxnLst/>
            <a:rect l="l" t="t" r="r" b="b"/>
            <a:pathLst>
              <a:path w="1292860" h="561975">
                <a:moveTo>
                  <a:pt x="0" y="280797"/>
                </a:moveTo>
                <a:lnTo>
                  <a:pt x="13128" y="224210"/>
                </a:lnTo>
                <a:lnTo>
                  <a:pt x="50780" y="171503"/>
                </a:lnTo>
                <a:lnTo>
                  <a:pt x="110357" y="123806"/>
                </a:lnTo>
                <a:lnTo>
                  <a:pt x="147556" y="102189"/>
                </a:lnTo>
                <a:lnTo>
                  <a:pt x="189261" y="82248"/>
                </a:lnTo>
                <a:lnTo>
                  <a:pt x="235149" y="64124"/>
                </a:lnTo>
                <a:lnTo>
                  <a:pt x="284894" y="47959"/>
                </a:lnTo>
                <a:lnTo>
                  <a:pt x="338171" y="33893"/>
                </a:lnTo>
                <a:lnTo>
                  <a:pt x="394656" y="22068"/>
                </a:lnTo>
                <a:lnTo>
                  <a:pt x="454024" y="12625"/>
                </a:lnTo>
                <a:lnTo>
                  <a:pt x="515949" y="5705"/>
                </a:lnTo>
                <a:lnTo>
                  <a:pt x="580108" y="1449"/>
                </a:lnTo>
                <a:lnTo>
                  <a:pt x="646176" y="0"/>
                </a:lnTo>
                <a:lnTo>
                  <a:pt x="712243" y="1449"/>
                </a:lnTo>
                <a:lnTo>
                  <a:pt x="776402" y="5705"/>
                </a:lnTo>
                <a:lnTo>
                  <a:pt x="838327" y="12625"/>
                </a:lnTo>
                <a:lnTo>
                  <a:pt x="897695" y="22068"/>
                </a:lnTo>
                <a:lnTo>
                  <a:pt x="954180" y="33893"/>
                </a:lnTo>
                <a:lnTo>
                  <a:pt x="1007457" y="47959"/>
                </a:lnTo>
                <a:lnTo>
                  <a:pt x="1057202" y="64124"/>
                </a:lnTo>
                <a:lnTo>
                  <a:pt x="1103090" y="82248"/>
                </a:lnTo>
                <a:lnTo>
                  <a:pt x="1144795" y="102189"/>
                </a:lnTo>
                <a:lnTo>
                  <a:pt x="1181994" y="123806"/>
                </a:lnTo>
                <a:lnTo>
                  <a:pt x="1214361" y="146958"/>
                </a:lnTo>
                <a:lnTo>
                  <a:pt x="1263300" y="197301"/>
                </a:lnTo>
                <a:lnTo>
                  <a:pt x="1289015" y="252089"/>
                </a:lnTo>
                <a:lnTo>
                  <a:pt x="1292352" y="280797"/>
                </a:lnTo>
                <a:lnTo>
                  <a:pt x="1289015" y="309504"/>
                </a:lnTo>
                <a:lnTo>
                  <a:pt x="1263300" y="364292"/>
                </a:lnTo>
                <a:lnTo>
                  <a:pt x="1214361" y="414635"/>
                </a:lnTo>
                <a:lnTo>
                  <a:pt x="1181994" y="437787"/>
                </a:lnTo>
                <a:lnTo>
                  <a:pt x="1144795" y="459404"/>
                </a:lnTo>
                <a:lnTo>
                  <a:pt x="1103090" y="479345"/>
                </a:lnTo>
                <a:lnTo>
                  <a:pt x="1057202" y="497469"/>
                </a:lnTo>
                <a:lnTo>
                  <a:pt x="1007457" y="513634"/>
                </a:lnTo>
                <a:lnTo>
                  <a:pt x="954180" y="527700"/>
                </a:lnTo>
                <a:lnTo>
                  <a:pt x="897695" y="539525"/>
                </a:lnTo>
                <a:lnTo>
                  <a:pt x="838327" y="548968"/>
                </a:lnTo>
                <a:lnTo>
                  <a:pt x="776402" y="555888"/>
                </a:lnTo>
                <a:lnTo>
                  <a:pt x="712243" y="560144"/>
                </a:lnTo>
                <a:lnTo>
                  <a:pt x="646176" y="561594"/>
                </a:lnTo>
                <a:lnTo>
                  <a:pt x="580108" y="560144"/>
                </a:lnTo>
                <a:lnTo>
                  <a:pt x="515949" y="555888"/>
                </a:lnTo>
                <a:lnTo>
                  <a:pt x="454024" y="548968"/>
                </a:lnTo>
                <a:lnTo>
                  <a:pt x="394656" y="539525"/>
                </a:lnTo>
                <a:lnTo>
                  <a:pt x="338171" y="527700"/>
                </a:lnTo>
                <a:lnTo>
                  <a:pt x="284894" y="513634"/>
                </a:lnTo>
                <a:lnTo>
                  <a:pt x="235149" y="497469"/>
                </a:lnTo>
                <a:lnTo>
                  <a:pt x="189261" y="479345"/>
                </a:lnTo>
                <a:lnTo>
                  <a:pt x="147556" y="459404"/>
                </a:lnTo>
                <a:lnTo>
                  <a:pt x="110357" y="437787"/>
                </a:lnTo>
                <a:lnTo>
                  <a:pt x="77990" y="414635"/>
                </a:lnTo>
                <a:lnTo>
                  <a:pt x="29051" y="364292"/>
                </a:lnTo>
                <a:lnTo>
                  <a:pt x="3336" y="309504"/>
                </a:lnTo>
                <a:lnTo>
                  <a:pt x="0" y="280797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B8FBC6BA-5DDE-4F5C-B2DB-3FC979FFF391}"/>
              </a:ext>
            </a:extLst>
          </p:cNvPr>
          <p:cNvSpPr txBox="1"/>
          <p:nvPr/>
        </p:nvSpPr>
        <p:spPr>
          <a:xfrm>
            <a:off x="231715" y="3054810"/>
            <a:ext cx="61087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48">
              <a:spcBef>
                <a:spcPts val="100"/>
              </a:spcBef>
            </a:pPr>
            <a:r>
              <a:rPr sz="1300" b="1" spc="35" dirty="0">
                <a:latin typeface="Calibri"/>
                <a:cs typeface="Calibri"/>
              </a:rPr>
              <a:t>Data  Graph</a:t>
            </a:r>
            <a:r>
              <a:rPr sz="1300" b="1" spc="-12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31E543FA-800F-4E0A-AD2A-4ECE0334CECC}"/>
              </a:ext>
            </a:extLst>
          </p:cNvPr>
          <p:cNvSpPr/>
          <p:nvPr/>
        </p:nvSpPr>
        <p:spPr>
          <a:xfrm>
            <a:off x="1968695" y="2792557"/>
            <a:ext cx="793751" cy="966469"/>
          </a:xfrm>
          <a:custGeom>
            <a:avLst/>
            <a:gdLst/>
            <a:ahLst/>
            <a:cxnLst/>
            <a:rect l="l" t="t" r="r" b="b"/>
            <a:pathLst>
              <a:path w="793750" h="966470">
                <a:moveTo>
                  <a:pt x="661034" y="0"/>
                </a:moveTo>
                <a:lnTo>
                  <a:pt x="132206" y="0"/>
                </a:lnTo>
                <a:lnTo>
                  <a:pt x="90415" y="6739"/>
                </a:lnTo>
                <a:lnTo>
                  <a:pt x="54123" y="25505"/>
                </a:lnTo>
                <a:lnTo>
                  <a:pt x="25505" y="54123"/>
                </a:lnTo>
                <a:lnTo>
                  <a:pt x="6739" y="90415"/>
                </a:lnTo>
                <a:lnTo>
                  <a:pt x="0" y="132206"/>
                </a:lnTo>
                <a:lnTo>
                  <a:pt x="0" y="834008"/>
                </a:lnTo>
                <a:lnTo>
                  <a:pt x="6739" y="875800"/>
                </a:lnTo>
                <a:lnTo>
                  <a:pt x="25505" y="912092"/>
                </a:lnTo>
                <a:lnTo>
                  <a:pt x="54123" y="940710"/>
                </a:lnTo>
                <a:lnTo>
                  <a:pt x="90415" y="959476"/>
                </a:lnTo>
                <a:lnTo>
                  <a:pt x="132206" y="966215"/>
                </a:lnTo>
                <a:lnTo>
                  <a:pt x="661034" y="966215"/>
                </a:lnTo>
                <a:lnTo>
                  <a:pt x="702826" y="959476"/>
                </a:lnTo>
                <a:lnTo>
                  <a:pt x="739118" y="940710"/>
                </a:lnTo>
                <a:lnTo>
                  <a:pt x="767736" y="912092"/>
                </a:lnTo>
                <a:lnTo>
                  <a:pt x="786502" y="875800"/>
                </a:lnTo>
                <a:lnTo>
                  <a:pt x="793241" y="834008"/>
                </a:lnTo>
                <a:lnTo>
                  <a:pt x="793241" y="132206"/>
                </a:lnTo>
                <a:lnTo>
                  <a:pt x="786502" y="90415"/>
                </a:lnTo>
                <a:lnTo>
                  <a:pt x="767736" y="54123"/>
                </a:lnTo>
                <a:lnTo>
                  <a:pt x="739118" y="25505"/>
                </a:lnTo>
                <a:lnTo>
                  <a:pt x="702826" y="6739"/>
                </a:lnTo>
                <a:lnTo>
                  <a:pt x="661034" y="0"/>
                </a:lnTo>
                <a:close/>
              </a:path>
            </a:pathLst>
          </a:custGeom>
          <a:solidFill>
            <a:srgbClr val="CDE4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E5A471D8-B3F9-4813-9EF5-FFD297EB19E7}"/>
              </a:ext>
            </a:extLst>
          </p:cNvPr>
          <p:cNvSpPr/>
          <p:nvPr/>
        </p:nvSpPr>
        <p:spPr>
          <a:xfrm>
            <a:off x="1968695" y="2792557"/>
            <a:ext cx="793751" cy="966469"/>
          </a:xfrm>
          <a:custGeom>
            <a:avLst/>
            <a:gdLst/>
            <a:ahLst/>
            <a:cxnLst/>
            <a:rect l="l" t="t" r="r" b="b"/>
            <a:pathLst>
              <a:path w="793750" h="966470">
                <a:moveTo>
                  <a:pt x="0" y="132206"/>
                </a:moveTo>
                <a:lnTo>
                  <a:pt x="6739" y="90415"/>
                </a:lnTo>
                <a:lnTo>
                  <a:pt x="25505" y="54123"/>
                </a:lnTo>
                <a:lnTo>
                  <a:pt x="54123" y="25505"/>
                </a:lnTo>
                <a:lnTo>
                  <a:pt x="90415" y="6739"/>
                </a:lnTo>
                <a:lnTo>
                  <a:pt x="132206" y="0"/>
                </a:lnTo>
                <a:lnTo>
                  <a:pt x="661034" y="0"/>
                </a:lnTo>
                <a:lnTo>
                  <a:pt x="702826" y="6739"/>
                </a:lnTo>
                <a:lnTo>
                  <a:pt x="739118" y="25505"/>
                </a:lnTo>
                <a:lnTo>
                  <a:pt x="767736" y="54123"/>
                </a:lnTo>
                <a:lnTo>
                  <a:pt x="786502" y="90415"/>
                </a:lnTo>
                <a:lnTo>
                  <a:pt x="793241" y="132206"/>
                </a:lnTo>
                <a:lnTo>
                  <a:pt x="793241" y="834008"/>
                </a:lnTo>
                <a:lnTo>
                  <a:pt x="786502" y="875800"/>
                </a:lnTo>
                <a:lnTo>
                  <a:pt x="767736" y="912092"/>
                </a:lnTo>
                <a:lnTo>
                  <a:pt x="739118" y="940710"/>
                </a:lnTo>
                <a:lnTo>
                  <a:pt x="702826" y="959476"/>
                </a:lnTo>
                <a:lnTo>
                  <a:pt x="661034" y="966215"/>
                </a:lnTo>
                <a:lnTo>
                  <a:pt x="132206" y="966215"/>
                </a:lnTo>
                <a:lnTo>
                  <a:pt x="90415" y="959476"/>
                </a:lnTo>
                <a:lnTo>
                  <a:pt x="54123" y="940710"/>
                </a:lnTo>
                <a:lnTo>
                  <a:pt x="25505" y="912092"/>
                </a:lnTo>
                <a:lnTo>
                  <a:pt x="6739" y="875800"/>
                </a:lnTo>
                <a:lnTo>
                  <a:pt x="0" y="834008"/>
                </a:lnTo>
                <a:lnTo>
                  <a:pt x="0" y="132206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50021275-9FDA-4FBC-AC38-8B46E584B000}"/>
              </a:ext>
            </a:extLst>
          </p:cNvPr>
          <p:cNvSpPr txBox="1"/>
          <p:nvPr/>
        </p:nvSpPr>
        <p:spPr>
          <a:xfrm>
            <a:off x="2101662" y="2955751"/>
            <a:ext cx="527051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1" algn="ctr">
              <a:spcBef>
                <a:spcPts val="100"/>
              </a:spcBef>
            </a:pPr>
            <a:r>
              <a:rPr sz="1300" b="1" spc="55" dirty="0">
                <a:latin typeface="Calibri"/>
                <a:cs typeface="Calibri"/>
              </a:rPr>
              <a:t>Local  </a:t>
            </a:r>
            <a:r>
              <a:rPr sz="1300" b="1" spc="60" dirty="0">
                <a:latin typeface="Calibri"/>
                <a:cs typeface="Calibri"/>
              </a:rPr>
              <a:t>Sea</a:t>
            </a:r>
            <a:r>
              <a:rPr sz="1300" b="1" spc="31" dirty="0">
                <a:latin typeface="Calibri"/>
                <a:cs typeface="Calibri"/>
              </a:rPr>
              <a:t>r</a:t>
            </a:r>
            <a:r>
              <a:rPr sz="1300" b="1" spc="40" dirty="0">
                <a:latin typeface="Calibri"/>
                <a:cs typeface="Calibri"/>
              </a:rPr>
              <a:t>ch  </a:t>
            </a:r>
            <a:r>
              <a:rPr sz="1300" b="1" spc="65" dirty="0">
                <a:latin typeface="Calibri"/>
                <a:cs typeface="Calibri"/>
              </a:rPr>
              <a:t>Tasks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BBC124DF-8971-4A57-A9A2-874892AA7C80}"/>
              </a:ext>
            </a:extLst>
          </p:cNvPr>
          <p:cNvSpPr/>
          <p:nvPr/>
        </p:nvSpPr>
        <p:spPr>
          <a:xfrm>
            <a:off x="1183455" y="3218131"/>
            <a:ext cx="785495" cy="114300"/>
          </a:xfrm>
          <a:custGeom>
            <a:avLst/>
            <a:gdLst/>
            <a:ahLst/>
            <a:cxnLst/>
            <a:rect l="l" t="t" r="r" b="b"/>
            <a:pathLst>
              <a:path w="785494" h="114300">
                <a:moveTo>
                  <a:pt x="670813" y="0"/>
                </a:moveTo>
                <a:lnTo>
                  <a:pt x="670813" y="114300"/>
                </a:lnTo>
                <a:lnTo>
                  <a:pt x="747013" y="76200"/>
                </a:lnTo>
                <a:lnTo>
                  <a:pt x="689863" y="76200"/>
                </a:lnTo>
                <a:lnTo>
                  <a:pt x="689863" y="38100"/>
                </a:lnTo>
                <a:lnTo>
                  <a:pt x="747013" y="38100"/>
                </a:lnTo>
                <a:lnTo>
                  <a:pt x="670813" y="0"/>
                </a:lnTo>
                <a:close/>
              </a:path>
              <a:path w="785494" h="114300">
                <a:moveTo>
                  <a:pt x="67081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670813" y="76200"/>
                </a:lnTo>
                <a:lnTo>
                  <a:pt x="670813" y="38100"/>
                </a:lnTo>
                <a:close/>
              </a:path>
              <a:path w="785494" h="114300">
                <a:moveTo>
                  <a:pt x="747013" y="38100"/>
                </a:moveTo>
                <a:lnTo>
                  <a:pt x="689863" y="38100"/>
                </a:lnTo>
                <a:lnTo>
                  <a:pt x="689863" y="76200"/>
                </a:lnTo>
                <a:lnTo>
                  <a:pt x="747013" y="76200"/>
                </a:lnTo>
                <a:lnTo>
                  <a:pt x="785113" y="57150"/>
                </a:lnTo>
                <a:lnTo>
                  <a:pt x="74701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074A114F-EDF5-4C36-B2DE-BE14FE850B04}"/>
              </a:ext>
            </a:extLst>
          </p:cNvPr>
          <p:cNvSpPr txBox="1"/>
          <p:nvPr/>
        </p:nvSpPr>
        <p:spPr>
          <a:xfrm>
            <a:off x="1151195" y="3327862"/>
            <a:ext cx="763271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300" b="1" spc="25" dirty="0">
                <a:latin typeface="Calibri"/>
                <a:cs typeface="Calibri"/>
              </a:rPr>
              <a:t>Generate</a:t>
            </a:r>
            <a:endParaRPr sz="1300">
              <a:latin typeface="Calibri"/>
              <a:cs typeface="Calibri"/>
            </a:endParaRPr>
          </a:p>
          <a:p>
            <a:pPr marL="12700"/>
            <a:r>
              <a:rPr sz="1300" b="1" spc="40" dirty="0">
                <a:latin typeface="Calibri"/>
                <a:cs typeface="Calibri"/>
              </a:rPr>
              <a:t>in</a:t>
            </a:r>
            <a:r>
              <a:rPr sz="1300" b="1" spc="-85" dirty="0">
                <a:latin typeface="Calibri"/>
                <a:cs typeface="Calibri"/>
              </a:rPr>
              <a:t> </a:t>
            </a:r>
            <a:r>
              <a:rPr sz="1300" b="1" spc="45" dirty="0">
                <a:latin typeface="Calibri"/>
                <a:cs typeface="Calibri"/>
              </a:rPr>
              <a:t>Parallel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FAA15CF1-6733-4A8B-8C65-2171B976A06A}"/>
              </a:ext>
            </a:extLst>
          </p:cNvPr>
          <p:cNvSpPr/>
          <p:nvPr/>
        </p:nvSpPr>
        <p:spPr>
          <a:xfrm>
            <a:off x="1194501" y="4721558"/>
            <a:ext cx="445771" cy="114300"/>
          </a:xfrm>
          <a:custGeom>
            <a:avLst/>
            <a:gdLst/>
            <a:ahLst/>
            <a:cxnLst/>
            <a:rect l="l" t="t" r="r" b="b"/>
            <a:pathLst>
              <a:path w="445769" h="114300">
                <a:moveTo>
                  <a:pt x="332486" y="0"/>
                </a:moveTo>
                <a:lnTo>
                  <a:pt x="331679" y="38206"/>
                </a:lnTo>
                <a:lnTo>
                  <a:pt x="350774" y="38607"/>
                </a:lnTo>
                <a:lnTo>
                  <a:pt x="349884" y="76581"/>
                </a:lnTo>
                <a:lnTo>
                  <a:pt x="330869" y="76581"/>
                </a:lnTo>
                <a:lnTo>
                  <a:pt x="330072" y="114300"/>
                </a:lnTo>
                <a:lnTo>
                  <a:pt x="409624" y="76581"/>
                </a:lnTo>
                <a:lnTo>
                  <a:pt x="349884" y="76581"/>
                </a:lnTo>
                <a:lnTo>
                  <a:pt x="330877" y="76187"/>
                </a:lnTo>
                <a:lnTo>
                  <a:pt x="410453" y="76187"/>
                </a:lnTo>
                <a:lnTo>
                  <a:pt x="445515" y="59562"/>
                </a:lnTo>
                <a:lnTo>
                  <a:pt x="332486" y="0"/>
                </a:lnTo>
                <a:close/>
              </a:path>
              <a:path w="445769" h="114300">
                <a:moveTo>
                  <a:pt x="331679" y="38206"/>
                </a:moveTo>
                <a:lnTo>
                  <a:pt x="330877" y="76187"/>
                </a:lnTo>
                <a:lnTo>
                  <a:pt x="349884" y="76581"/>
                </a:lnTo>
                <a:lnTo>
                  <a:pt x="350774" y="38607"/>
                </a:lnTo>
                <a:lnTo>
                  <a:pt x="331679" y="38206"/>
                </a:lnTo>
                <a:close/>
              </a:path>
              <a:path w="445769" h="114300">
                <a:moveTo>
                  <a:pt x="762" y="31242"/>
                </a:moveTo>
                <a:lnTo>
                  <a:pt x="0" y="69342"/>
                </a:lnTo>
                <a:lnTo>
                  <a:pt x="330877" y="76187"/>
                </a:lnTo>
                <a:lnTo>
                  <a:pt x="331679" y="38206"/>
                </a:lnTo>
                <a:lnTo>
                  <a:pt x="762" y="31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2A10E594-0930-4A9A-9E2D-BA9198CEAB6D}"/>
              </a:ext>
            </a:extLst>
          </p:cNvPr>
          <p:cNvSpPr txBox="1"/>
          <p:nvPr/>
        </p:nvSpPr>
        <p:spPr>
          <a:xfrm>
            <a:off x="988126" y="4905454"/>
            <a:ext cx="92519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300" b="1" spc="25" dirty="0">
                <a:latin typeface="Calibri"/>
                <a:cs typeface="Calibri"/>
              </a:rPr>
              <a:t>Generate</a:t>
            </a:r>
            <a:r>
              <a:rPr sz="1300" b="1" spc="-85" dirty="0">
                <a:latin typeface="Calibri"/>
                <a:cs typeface="Calibri"/>
              </a:rPr>
              <a:t> </a:t>
            </a:r>
            <a:r>
              <a:rPr sz="1300" b="1" spc="35" dirty="0">
                <a:latin typeface="Calibri"/>
                <a:cs typeface="Calibri"/>
              </a:rPr>
              <a:t>on  </a:t>
            </a:r>
            <a:r>
              <a:rPr sz="1300" b="1" spc="11" dirty="0">
                <a:latin typeface="Calibri"/>
                <a:cs typeface="Calibri"/>
              </a:rPr>
              <a:t>Master</a:t>
            </a:r>
            <a:r>
              <a:rPr sz="1300" b="1" spc="-105" dirty="0">
                <a:latin typeface="Calibri"/>
                <a:cs typeface="Calibri"/>
              </a:rPr>
              <a:t> </a:t>
            </a:r>
            <a:r>
              <a:rPr sz="1300" b="1" spc="31" dirty="0">
                <a:latin typeface="Calibri"/>
                <a:cs typeface="Calibri"/>
              </a:rPr>
              <a:t>node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B3E17451-77D3-4C2A-9F9C-DF4E4A1C6A35}"/>
              </a:ext>
            </a:extLst>
          </p:cNvPr>
          <p:cNvSpPr/>
          <p:nvPr/>
        </p:nvSpPr>
        <p:spPr>
          <a:xfrm>
            <a:off x="4051242" y="4165679"/>
            <a:ext cx="2719705" cy="1117600"/>
          </a:xfrm>
          <a:custGeom>
            <a:avLst/>
            <a:gdLst/>
            <a:ahLst/>
            <a:cxnLst/>
            <a:rect l="l" t="t" r="r" b="b"/>
            <a:pathLst>
              <a:path w="2719704" h="1117600">
                <a:moveTo>
                  <a:pt x="0" y="1117091"/>
                </a:moveTo>
                <a:lnTo>
                  <a:pt x="2719578" y="1117091"/>
                </a:lnTo>
                <a:lnTo>
                  <a:pt x="2719578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D5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883AE29C-C1DA-4ED5-B3A3-55F894D950D4}"/>
              </a:ext>
            </a:extLst>
          </p:cNvPr>
          <p:cNvSpPr/>
          <p:nvPr/>
        </p:nvSpPr>
        <p:spPr>
          <a:xfrm>
            <a:off x="4051242" y="4165679"/>
            <a:ext cx="2719705" cy="1117600"/>
          </a:xfrm>
          <a:custGeom>
            <a:avLst/>
            <a:gdLst/>
            <a:ahLst/>
            <a:cxnLst/>
            <a:rect l="l" t="t" r="r" b="b"/>
            <a:pathLst>
              <a:path w="2719704" h="1117600">
                <a:moveTo>
                  <a:pt x="0" y="1117091"/>
                </a:moveTo>
                <a:lnTo>
                  <a:pt x="2719578" y="1117091"/>
                </a:lnTo>
                <a:lnTo>
                  <a:pt x="2719578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46F808E6-1F76-481B-81B9-A2AD1A03E633}"/>
              </a:ext>
            </a:extLst>
          </p:cNvPr>
          <p:cNvSpPr/>
          <p:nvPr/>
        </p:nvSpPr>
        <p:spPr>
          <a:xfrm>
            <a:off x="3977707" y="4191944"/>
            <a:ext cx="985863" cy="69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7B585768-96BF-4E33-A603-B8557C264E4C}"/>
              </a:ext>
            </a:extLst>
          </p:cNvPr>
          <p:cNvSpPr/>
          <p:nvPr/>
        </p:nvSpPr>
        <p:spPr>
          <a:xfrm>
            <a:off x="4213545" y="4427806"/>
            <a:ext cx="530860" cy="242571"/>
          </a:xfrm>
          <a:custGeom>
            <a:avLst/>
            <a:gdLst/>
            <a:ahLst/>
            <a:cxnLst/>
            <a:rect l="l" t="t" r="r" b="b"/>
            <a:pathLst>
              <a:path w="530860" h="242570">
                <a:moveTo>
                  <a:pt x="265175" y="0"/>
                </a:moveTo>
                <a:lnTo>
                  <a:pt x="204380" y="3199"/>
                </a:lnTo>
                <a:lnTo>
                  <a:pt x="148567" y="12311"/>
                </a:lnTo>
                <a:lnTo>
                  <a:pt x="99331" y="26612"/>
                </a:lnTo>
                <a:lnTo>
                  <a:pt x="58263" y="45373"/>
                </a:lnTo>
                <a:lnTo>
                  <a:pt x="26956" y="67869"/>
                </a:lnTo>
                <a:lnTo>
                  <a:pt x="0" y="121157"/>
                </a:lnTo>
                <a:lnTo>
                  <a:pt x="7004" y="148943"/>
                </a:lnTo>
                <a:lnTo>
                  <a:pt x="58263" y="196942"/>
                </a:lnTo>
                <a:lnTo>
                  <a:pt x="99331" y="215703"/>
                </a:lnTo>
                <a:lnTo>
                  <a:pt x="148567" y="230004"/>
                </a:lnTo>
                <a:lnTo>
                  <a:pt x="204380" y="239116"/>
                </a:lnTo>
                <a:lnTo>
                  <a:pt x="265175" y="242315"/>
                </a:lnTo>
                <a:lnTo>
                  <a:pt x="325971" y="239116"/>
                </a:lnTo>
                <a:lnTo>
                  <a:pt x="381784" y="230004"/>
                </a:lnTo>
                <a:lnTo>
                  <a:pt x="431020" y="215703"/>
                </a:lnTo>
                <a:lnTo>
                  <a:pt x="472088" y="196942"/>
                </a:lnTo>
                <a:lnTo>
                  <a:pt x="503395" y="174446"/>
                </a:lnTo>
                <a:lnTo>
                  <a:pt x="530351" y="121157"/>
                </a:lnTo>
                <a:lnTo>
                  <a:pt x="523347" y="93372"/>
                </a:lnTo>
                <a:lnTo>
                  <a:pt x="472088" y="45373"/>
                </a:lnTo>
                <a:lnTo>
                  <a:pt x="431020" y="26612"/>
                </a:lnTo>
                <a:lnTo>
                  <a:pt x="381784" y="12311"/>
                </a:lnTo>
                <a:lnTo>
                  <a:pt x="325971" y="3199"/>
                </a:lnTo>
                <a:lnTo>
                  <a:pt x="265175" y="0"/>
                </a:lnTo>
                <a:close/>
              </a:path>
            </a:pathLst>
          </a:custGeom>
          <a:solidFill>
            <a:srgbClr val="FFE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14046922-E063-4BA5-9E0D-9ACD1EBD070E}"/>
              </a:ext>
            </a:extLst>
          </p:cNvPr>
          <p:cNvSpPr/>
          <p:nvPr/>
        </p:nvSpPr>
        <p:spPr>
          <a:xfrm>
            <a:off x="4213545" y="4427806"/>
            <a:ext cx="530860" cy="242571"/>
          </a:xfrm>
          <a:custGeom>
            <a:avLst/>
            <a:gdLst/>
            <a:ahLst/>
            <a:cxnLst/>
            <a:rect l="l" t="t" r="r" b="b"/>
            <a:pathLst>
              <a:path w="530860" h="242570">
                <a:moveTo>
                  <a:pt x="0" y="121157"/>
                </a:moveTo>
                <a:lnTo>
                  <a:pt x="26956" y="67869"/>
                </a:lnTo>
                <a:lnTo>
                  <a:pt x="58263" y="45373"/>
                </a:lnTo>
                <a:lnTo>
                  <a:pt x="99331" y="26612"/>
                </a:lnTo>
                <a:lnTo>
                  <a:pt x="148567" y="12311"/>
                </a:lnTo>
                <a:lnTo>
                  <a:pt x="204380" y="3199"/>
                </a:lnTo>
                <a:lnTo>
                  <a:pt x="265175" y="0"/>
                </a:lnTo>
                <a:lnTo>
                  <a:pt x="325971" y="3199"/>
                </a:lnTo>
                <a:lnTo>
                  <a:pt x="381784" y="12311"/>
                </a:lnTo>
                <a:lnTo>
                  <a:pt x="431020" y="26612"/>
                </a:lnTo>
                <a:lnTo>
                  <a:pt x="472088" y="45373"/>
                </a:lnTo>
                <a:lnTo>
                  <a:pt x="503395" y="67869"/>
                </a:lnTo>
                <a:lnTo>
                  <a:pt x="530351" y="121157"/>
                </a:lnTo>
                <a:lnTo>
                  <a:pt x="523347" y="148943"/>
                </a:lnTo>
                <a:lnTo>
                  <a:pt x="472088" y="196942"/>
                </a:lnTo>
                <a:lnTo>
                  <a:pt x="431020" y="215703"/>
                </a:lnTo>
                <a:lnTo>
                  <a:pt x="381784" y="230004"/>
                </a:lnTo>
                <a:lnTo>
                  <a:pt x="325971" y="239116"/>
                </a:lnTo>
                <a:lnTo>
                  <a:pt x="265175" y="242315"/>
                </a:lnTo>
                <a:lnTo>
                  <a:pt x="204380" y="239116"/>
                </a:lnTo>
                <a:lnTo>
                  <a:pt x="148567" y="230004"/>
                </a:lnTo>
                <a:lnTo>
                  <a:pt x="99331" y="215703"/>
                </a:lnTo>
                <a:lnTo>
                  <a:pt x="58263" y="196942"/>
                </a:lnTo>
                <a:lnTo>
                  <a:pt x="26956" y="174446"/>
                </a:lnTo>
                <a:lnTo>
                  <a:pt x="0" y="121157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50CCA9F9-F332-45EE-999D-D0A01FB594C4}"/>
              </a:ext>
            </a:extLst>
          </p:cNvPr>
          <p:cNvSpPr txBox="1"/>
          <p:nvPr/>
        </p:nvSpPr>
        <p:spPr>
          <a:xfrm>
            <a:off x="4130109" y="4147571"/>
            <a:ext cx="1322705" cy="4804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87" marR="5080" indent="-290823">
              <a:lnSpc>
                <a:spcPct val="120800"/>
              </a:lnSpc>
              <a:spcBef>
                <a:spcPts val="100"/>
              </a:spcBef>
            </a:pPr>
            <a:r>
              <a:rPr sz="1300" b="1" spc="15" dirty="0">
                <a:latin typeface="Calibri"/>
                <a:cs typeface="Calibri"/>
              </a:rPr>
              <a:t>Worker Machine</a:t>
            </a:r>
            <a:r>
              <a:rPr sz="1300" b="1" spc="-151" dirty="0">
                <a:latin typeface="Calibri"/>
                <a:cs typeface="Calibri"/>
              </a:rPr>
              <a:t> </a:t>
            </a:r>
            <a:r>
              <a:rPr sz="1300" b="1" spc="25" dirty="0">
                <a:latin typeface="Calibri"/>
                <a:cs typeface="Calibri"/>
              </a:rPr>
              <a:t>2 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710A08C9-25F8-4E3F-8AC7-AABB8CF57A9C}"/>
              </a:ext>
            </a:extLst>
          </p:cNvPr>
          <p:cNvSpPr txBox="1"/>
          <p:nvPr/>
        </p:nvSpPr>
        <p:spPr>
          <a:xfrm>
            <a:off x="5834699" y="4291790"/>
            <a:ext cx="853440" cy="40588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5715" rIns="0" bIns="0" rtlCol="0">
            <a:spAutoFit/>
          </a:bodyPr>
          <a:lstStyle/>
          <a:p>
            <a:pPr marL="206370" marR="115568" indent="-83183">
              <a:spcBef>
                <a:spcPts val="45"/>
              </a:spcBef>
            </a:pPr>
            <a:r>
              <a:rPr sz="1300" b="1" spc="45" dirty="0">
                <a:latin typeface="Calibri"/>
                <a:cs typeface="Calibri"/>
              </a:rPr>
              <a:t>Triangle  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E4DC98-3450-496E-B524-5D960516FA19}"/>
              </a:ext>
            </a:extLst>
          </p:cNvPr>
          <p:cNvSpPr/>
          <p:nvPr/>
        </p:nvSpPr>
        <p:spPr>
          <a:xfrm>
            <a:off x="5828227" y="4728797"/>
            <a:ext cx="866775" cy="440691"/>
          </a:xfrm>
          <a:custGeom>
            <a:avLst/>
            <a:gdLst/>
            <a:ahLst/>
            <a:cxnLst/>
            <a:rect l="l" t="t" r="r" b="b"/>
            <a:pathLst>
              <a:path w="866775" h="440689">
                <a:moveTo>
                  <a:pt x="0" y="440436"/>
                </a:moveTo>
                <a:lnTo>
                  <a:pt x="866394" y="440436"/>
                </a:lnTo>
                <a:lnTo>
                  <a:pt x="866394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79ABA854-512C-482E-85E5-3095D57F6D2C}"/>
              </a:ext>
            </a:extLst>
          </p:cNvPr>
          <p:cNvSpPr/>
          <p:nvPr/>
        </p:nvSpPr>
        <p:spPr>
          <a:xfrm>
            <a:off x="5828227" y="4728797"/>
            <a:ext cx="866775" cy="440691"/>
          </a:xfrm>
          <a:custGeom>
            <a:avLst/>
            <a:gdLst/>
            <a:ahLst/>
            <a:cxnLst/>
            <a:rect l="l" t="t" r="r" b="b"/>
            <a:pathLst>
              <a:path w="866775" h="440689">
                <a:moveTo>
                  <a:pt x="0" y="440436"/>
                </a:moveTo>
                <a:lnTo>
                  <a:pt x="866394" y="440436"/>
                </a:lnTo>
                <a:lnTo>
                  <a:pt x="866394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51C7305E-9048-45A1-8AB2-EB9B0D84BA91}"/>
              </a:ext>
            </a:extLst>
          </p:cNvPr>
          <p:cNvSpPr txBox="1"/>
          <p:nvPr/>
        </p:nvSpPr>
        <p:spPr>
          <a:xfrm>
            <a:off x="5834699" y="4827224"/>
            <a:ext cx="85344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28">
              <a:spcBef>
                <a:spcPts val="100"/>
              </a:spcBef>
            </a:pPr>
            <a:r>
              <a:rPr sz="1300" b="1" spc="31" dirty="0">
                <a:latin typeface="Calibri"/>
                <a:cs typeface="Calibri"/>
              </a:rPr>
              <a:t>DB</a:t>
            </a:r>
            <a:r>
              <a:rPr sz="1300" b="1" spc="-60" dirty="0">
                <a:latin typeface="Calibri"/>
                <a:cs typeface="Calibri"/>
              </a:rPr>
              <a:t> </a:t>
            </a:r>
            <a:r>
              <a:rPr sz="1300" b="1" spc="45" dirty="0">
                <a:latin typeface="Calibri"/>
                <a:cs typeface="Calibri"/>
              </a:rPr>
              <a:t>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B547F82C-A41D-40CD-AB9C-3CF20000DE65}"/>
              </a:ext>
            </a:extLst>
          </p:cNvPr>
          <p:cNvSpPr/>
          <p:nvPr/>
        </p:nvSpPr>
        <p:spPr>
          <a:xfrm>
            <a:off x="4838385" y="4961969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6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3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7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5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90ED68C1-0F3F-48C4-958C-FB41933393BA}"/>
              </a:ext>
            </a:extLst>
          </p:cNvPr>
          <p:cNvSpPr/>
          <p:nvPr/>
        </p:nvSpPr>
        <p:spPr>
          <a:xfrm>
            <a:off x="4838385" y="4802711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24968CC3-77C1-460F-907E-75B89D6B7875}"/>
              </a:ext>
            </a:extLst>
          </p:cNvPr>
          <p:cNvSpPr/>
          <p:nvPr/>
        </p:nvSpPr>
        <p:spPr>
          <a:xfrm>
            <a:off x="4832288" y="4641167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5967D82D-1808-4DF5-A879-06DB7691AF93}"/>
              </a:ext>
            </a:extLst>
          </p:cNvPr>
          <p:cNvSpPr/>
          <p:nvPr/>
        </p:nvSpPr>
        <p:spPr>
          <a:xfrm>
            <a:off x="4832288" y="4465147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2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1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E3E7C3BF-3A5C-4E8D-B5A9-A04827E92776}"/>
              </a:ext>
            </a:extLst>
          </p:cNvPr>
          <p:cNvSpPr/>
          <p:nvPr/>
        </p:nvSpPr>
        <p:spPr>
          <a:xfrm>
            <a:off x="4058861" y="2765886"/>
            <a:ext cx="2712085" cy="1118235"/>
          </a:xfrm>
          <a:custGeom>
            <a:avLst/>
            <a:gdLst/>
            <a:ahLst/>
            <a:cxnLst/>
            <a:rect l="l" t="t" r="r" b="b"/>
            <a:pathLst>
              <a:path w="2712084" h="1118235">
                <a:moveTo>
                  <a:pt x="0" y="1117853"/>
                </a:moveTo>
                <a:lnTo>
                  <a:pt x="2711958" y="1117853"/>
                </a:lnTo>
                <a:lnTo>
                  <a:pt x="2711958" y="0"/>
                </a:lnTo>
                <a:lnTo>
                  <a:pt x="0" y="0"/>
                </a:lnTo>
                <a:lnTo>
                  <a:pt x="0" y="1117853"/>
                </a:lnTo>
                <a:close/>
              </a:path>
            </a:pathLst>
          </a:custGeom>
          <a:solidFill>
            <a:srgbClr val="D5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E3F3EC44-7864-4887-8D2F-0D4F1A26210F}"/>
              </a:ext>
            </a:extLst>
          </p:cNvPr>
          <p:cNvSpPr/>
          <p:nvPr/>
        </p:nvSpPr>
        <p:spPr>
          <a:xfrm>
            <a:off x="4058861" y="2765886"/>
            <a:ext cx="2712085" cy="1118235"/>
          </a:xfrm>
          <a:custGeom>
            <a:avLst/>
            <a:gdLst/>
            <a:ahLst/>
            <a:cxnLst/>
            <a:rect l="l" t="t" r="r" b="b"/>
            <a:pathLst>
              <a:path w="2712084" h="1118235">
                <a:moveTo>
                  <a:pt x="0" y="1117853"/>
                </a:moveTo>
                <a:lnTo>
                  <a:pt x="2711958" y="1117853"/>
                </a:lnTo>
                <a:lnTo>
                  <a:pt x="2711958" y="0"/>
                </a:lnTo>
                <a:lnTo>
                  <a:pt x="0" y="0"/>
                </a:lnTo>
                <a:lnTo>
                  <a:pt x="0" y="1117853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2F7110B1-70CF-4E9C-BA70-170C69323557}"/>
              </a:ext>
            </a:extLst>
          </p:cNvPr>
          <p:cNvSpPr/>
          <p:nvPr/>
        </p:nvSpPr>
        <p:spPr>
          <a:xfrm>
            <a:off x="3985327" y="2792912"/>
            <a:ext cx="985863" cy="69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F93B2668-1E98-4DD4-B750-2433D290F9EE}"/>
              </a:ext>
            </a:extLst>
          </p:cNvPr>
          <p:cNvSpPr txBox="1"/>
          <p:nvPr/>
        </p:nvSpPr>
        <p:spPr>
          <a:xfrm>
            <a:off x="4137729" y="2748283"/>
            <a:ext cx="1322705" cy="1012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87" marR="5080" indent="-290823">
              <a:lnSpc>
                <a:spcPct val="120600"/>
              </a:lnSpc>
              <a:spcBef>
                <a:spcPts val="100"/>
              </a:spcBef>
            </a:pPr>
            <a:r>
              <a:rPr sz="1300" b="1" spc="15" dirty="0">
                <a:latin typeface="Calibri"/>
                <a:cs typeface="Calibri"/>
              </a:rPr>
              <a:t>Worker Machine</a:t>
            </a:r>
            <a:r>
              <a:rPr sz="1300" b="1" spc="-151" dirty="0">
                <a:latin typeface="Calibri"/>
                <a:cs typeface="Calibri"/>
              </a:rPr>
              <a:t> </a:t>
            </a:r>
            <a:r>
              <a:rPr sz="1300" b="1" spc="25" dirty="0">
                <a:latin typeface="Calibri"/>
                <a:cs typeface="Calibri"/>
              </a:rPr>
              <a:t>1  </a:t>
            </a:r>
            <a:r>
              <a:rPr sz="1300" b="1" spc="75" dirty="0"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  <a:p>
            <a:pPr marL="198115" marR="781031" indent="-7620">
              <a:spcBef>
                <a:spcPts val="911"/>
              </a:spcBef>
            </a:pPr>
            <a:r>
              <a:rPr sz="1300" b="1" spc="55" dirty="0">
                <a:latin typeface="Calibri"/>
                <a:cs typeface="Calibri"/>
              </a:rPr>
              <a:t>Task  </a:t>
            </a:r>
            <a:r>
              <a:rPr sz="1300" b="1" spc="40" dirty="0">
                <a:latin typeface="Calibri"/>
                <a:cs typeface="Calibri"/>
              </a:rPr>
              <a:t>Pool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AF9D7403-7DDC-4874-9EDE-C236C2635E19}"/>
              </a:ext>
            </a:extLst>
          </p:cNvPr>
          <p:cNvSpPr txBox="1"/>
          <p:nvPr/>
        </p:nvSpPr>
        <p:spPr>
          <a:xfrm>
            <a:off x="5842323" y="2885138"/>
            <a:ext cx="84645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195" marR="111757" indent="-83183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Triangle  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96C8C4EA-CC12-49E0-A2CD-FA4527E605A5}"/>
              </a:ext>
            </a:extLst>
          </p:cNvPr>
          <p:cNvSpPr txBox="1"/>
          <p:nvPr/>
        </p:nvSpPr>
        <p:spPr>
          <a:xfrm>
            <a:off x="5835845" y="3326718"/>
            <a:ext cx="859155" cy="413575"/>
          </a:xfrm>
          <a:prstGeom prst="rect">
            <a:avLst/>
          </a:prstGeom>
          <a:solidFill>
            <a:srgbClr val="A6A6A6"/>
          </a:solidFill>
          <a:ln w="12953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300" b="1" spc="31" dirty="0">
                <a:latin typeface="Calibri"/>
                <a:cs typeface="Calibri"/>
              </a:rPr>
              <a:t>DB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00" b="1" spc="45" dirty="0">
                <a:latin typeface="Calibri"/>
                <a:cs typeface="Calibri"/>
              </a:rPr>
              <a:t>Cache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DB13C6E8-F2E1-4FA2-BAA4-D1DCA555BB35}"/>
              </a:ext>
            </a:extLst>
          </p:cNvPr>
          <p:cNvSpPr/>
          <p:nvPr/>
        </p:nvSpPr>
        <p:spPr>
          <a:xfrm>
            <a:off x="4846005" y="3562178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1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0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4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E1AB28B5-0917-47AF-8FFE-FCBF70F8E3D6}"/>
              </a:ext>
            </a:extLst>
          </p:cNvPr>
          <p:cNvSpPr/>
          <p:nvPr/>
        </p:nvSpPr>
        <p:spPr>
          <a:xfrm>
            <a:off x="4846005" y="3402919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1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0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4" y="108330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1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7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B8C26D98-AC95-4FAC-A211-D603DCC84212}"/>
              </a:ext>
            </a:extLst>
          </p:cNvPr>
          <p:cNvSpPr/>
          <p:nvPr/>
        </p:nvSpPr>
        <p:spPr>
          <a:xfrm>
            <a:off x="4839909" y="3241375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4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2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1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B557D22F-070B-4398-B7A1-4D93922B10D6}"/>
              </a:ext>
            </a:extLst>
          </p:cNvPr>
          <p:cNvSpPr/>
          <p:nvPr/>
        </p:nvSpPr>
        <p:spPr>
          <a:xfrm>
            <a:off x="4839909" y="3066113"/>
            <a:ext cx="914400" cy="124460"/>
          </a:xfrm>
          <a:custGeom>
            <a:avLst/>
            <a:gdLst/>
            <a:ahLst/>
            <a:cxnLst/>
            <a:rect l="l" t="t" r="r" b="b"/>
            <a:pathLst>
              <a:path w="914400" h="124460">
                <a:moveTo>
                  <a:pt x="0" y="49657"/>
                </a:moveTo>
                <a:lnTo>
                  <a:pt x="23713" y="70810"/>
                </a:lnTo>
                <a:lnTo>
                  <a:pt x="49593" y="88487"/>
                </a:lnTo>
                <a:lnTo>
                  <a:pt x="79759" y="99163"/>
                </a:lnTo>
                <a:lnTo>
                  <a:pt x="116332" y="99314"/>
                </a:lnTo>
                <a:lnTo>
                  <a:pt x="151681" y="85681"/>
                </a:lnTo>
                <a:lnTo>
                  <a:pt x="191743" y="60386"/>
                </a:lnTo>
                <a:lnTo>
                  <a:pt x="234920" y="31977"/>
                </a:lnTo>
                <a:lnTo>
                  <a:pt x="279615" y="8999"/>
                </a:lnTo>
                <a:lnTo>
                  <a:pt x="324231" y="0"/>
                </a:lnTo>
                <a:lnTo>
                  <a:pt x="362146" y="8365"/>
                </a:lnTo>
                <a:lnTo>
                  <a:pt x="401795" y="28231"/>
                </a:lnTo>
                <a:lnTo>
                  <a:pt x="442134" y="53848"/>
                </a:lnTo>
                <a:lnTo>
                  <a:pt x="482124" y="79464"/>
                </a:lnTo>
                <a:lnTo>
                  <a:pt x="520725" y="99330"/>
                </a:lnTo>
                <a:lnTo>
                  <a:pt x="556895" y="107696"/>
                </a:lnTo>
                <a:lnTo>
                  <a:pt x="596823" y="97585"/>
                </a:lnTo>
                <a:lnTo>
                  <a:pt x="634070" y="72473"/>
                </a:lnTo>
                <a:lnTo>
                  <a:pt x="669640" y="42471"/>
                </a:lnTo>
                <a:lnTo>
                  <a:pt x="704540" y="17694"/>
                </a:lnTo>
                <a:lnTo>
                  <a:pt x="739775" y="8255"/>
                </a:lnTo>
                <a:lnTo>
                  <a:pt x="784151" y="19603"/>
                </a:lnTo>
                <a:lnTo>
                  <a:pt x="827897" y="46085"/>
                </a:lnTo>
                <a:lnTo>
                  <a:pt x="871237" y="82639"/>
                </a:lnTo>
                <a:lnTo>
                  <a:pt x="914400" y="124206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B572F803-AD3B-4998-B948-E08A8024FB51}"/>
              </a:ext>
            </a:extLst>
          </p:cNvPr>
          <p:cNvSpPr/>
          <p:nvPr/>
        </p:nvSpPr>
        <p:spPr>
          <a:xfrm>
            <a:off x="2746949" y="3022298"/>
            <a:ext cx="2055240" cy="2057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860F6731-D1FD-458A-A8D3-C89ED73D5EEF}"/>
              </a:ext>
            </a:extLst>
          </p:cNvPr>
          <p:cNvSpPr/>
          <p:nvPr/>
        </p:nvSpPr>
        <p:spPr>
          <a:xfrm>
            <a:off x="6694239" y="3234899"/>
            <a:ext cx="2297429" cy="1713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181A4168-A6F4-447E-8FD6-C8E68BFFC025}"/>
              </a:ext>
            </a:extLst>
          </p:cNvPr>
          <p:cNvSpPr txBox="1"/>
          <p:nvPr/>
        </p:nvSpPr>
        <p:spPr>
          <a:xfrm>
            <a:off x="7995731" y="3837130"/>
            <a:ext cx="85598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58" marR="5080" indent="-74293">
              <a:spcBef>
                <a:spcPts val="100"/>
              </a:spcBef>
            </a:pPr>
            <a:r>
              <a:rPr sz="1300" b="1" spc="40" dirty="0">
                <a:latin typeface="Calibri"/>
                <a:cs typeface="Calibri"/>
              </a:rPr>
              <a:t>Distrib</a:t>
            </a:r>
            <a:r>
              <a:rPr sz="1300" b="1" spc="45" dirty="0">
                <a:latin typeface="Calibri"/>
                <a:cs typeface="Calibri"/>
              </a:rPr>
              <a:t>u</a:t>
            </a:r>
            <a:r>
              <a:rPr sz="1300" b="1" spc="31" dirty="0">
                <a:latin typeface="Calibri"/>
                <a:cs typeface="Calibri"/>
              </a:rPr>
              <a:t>ted  </a:t>
            </a:r>
            <a:r>
              <a:rPr sz="1300" b="1" spc="35" dirty="0">
                <a:latin typeface="Calibri"/>
                <a:cs typeface="Calibri"/>
              </a:rPr>
              <a:t>Database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BEBCC8C1-8FC7-44FF-8F25-BABC58EBF1FC}"/>
              </a:ext>
            </a:extLst>
          </p:cNvPr>
          <p:cNvSpPr/>
          <p:nvPr/>
        </p:nvSpPr>
        <p:spPr>
          <a:xfrm>
            <a:off x="518229" y="2248743"/>
            <a:ext cx="8000365" cy="992505"/>
          </a:xfrm>
          <a:custGeom>
            <a:avLst/>
            <a:gdLst/>
            <a:ahLst/>
            <a:cxnLst/>
            <a:rect l="l" t="t" r="r" b="b"/>
            <a:pathLst>
              <a:path w="8000365" h="992505">
                <a:moveTo>
                  <a:pt x="7885557" y="801624"/>
                </a:moveTo>
                <a:lnTo>
                  <a:pt x="7809357" y="801624"/>
                </a:lnTo>
                <a:lnTo>
                  <a:pt x="7904607" y="992124"/>
                </a:lnTo>
                <a:lnTo>
                  <a:pt x="7990332" y="820674"/>
                </a:lnTo>
                <a:lnTo>
                  <a:pt x="7885557" y="820674"/>
                </a:lnTo>
                <a:lnTo>
                  <a:pt x="7885557" y="801624"/>
                </a:lnTo>
                <a:close/>
              </a:path>
              <a:path w="8000365" h="992505">
                <a:moveTo>
                  <a:pt x="7885557" y="19050"/>
                </a:moveTo>
                <a:lnTo>
                  <a:pt x="7885557" y="820674"/>
                </a:lnTo>
                <a:lnTo>
                  <a:pt x="7923657" y="820674"/>
                </a:lnTo>
                <a:lnTo>
                  <a:pt x="7923657" y="38100"/>
                </a:lnTo>
                <a:lnTo>
                  <a:pt x="7904607" y="38100"/>
                </a:lnTo>
                <a:lnTo>
                  <a:pt x="7885557" y="19050"/>
                </a:lnTo>
                <a:close/>
              </a:path>
              <a:path w="8000365" h="992505">
                <a:moveTo>
                  <a:pt x="7999857" y="801624"/>
                </a:moveTo>
                <a:lnTo>
                  <a:pt x="7923657" y="801624"/>
                </a:lnTo>
                <a:lnTo>
                  <a:pt x="7923657" y="820674"/>
                </a:lnTo>
                <a:lnTo>
                  <a:pt x="7990332" y="820674"/>
                </a:lnTo>
                <a:lnTo>
                  <a:pt x="7999857" y="801624"/>
                </a:lnTo>
                <a:close/>
              </a:path>
              <a:path w="8000365" h="992505">
                <a:moveTo>
                  <a:pt x="7923657" y="0"/>
                </a:moveTo>
                <a:lnTo>
                  <a:pt x="0" y="0"/>
                </a:lnTo>
                <a:lnTo>
                  <a:pt x="0" y="745363"/>
                </a:lnTo>
                <a:lnTo>
                  <a:pt x="38100" y="745363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7923657" y="19050"/>
                </a:lnTo>
                <a:lnTo>
                  <a:pt x="7923657" y="0"/>
                </a:lnTo>
                <a:close/>
              </a:path>
              <a:path w="8000365" h="992505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8000365" h="992505">
                <a:moveTo>
                  <a:pt x="7885557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7885557" y="38100"/>
                </a:lnTo>
                <a:lnTo>
                  <a:pt x="7885557" y="19050"/>
                </a:lnTo>
                <a:close/>
              </a:path>
              <a:path w="8000365" h="992505">
                <a:moveTo>
                  <a:pt x="7923657" y="19050"/>
                </a:moveTo>
                <a:lnTo>
                  <a:pt x="7885557" y="19050"/>
                </a:lnTo>
                <a:lnTo>
                  <a:pt x="7904607" y="38100"/>
                </a:lnTo>
                <a:lnTo>
                  <a:pt x="7923657" y="38100"/>
                </a:lnTo>
                <a:lnTo>
                  <a:pt x="7923657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E1600B7E-C7C8-4AF8-820A-96A76F272047}"/>
              </a:ext>
            </a:extLst>
          </p:cNvPr>
          <p:cNvSpPr txBox="1"/>
          <p:nvPr/>
        </p:nvSpPr>
        <p:spPr>
          <a:xfrm>
            <a:off x="616016" y="1958546"/>
            <a:ext cx="1062991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spc="45" dirty="0">
                <a:latin typeface="Calibri"/>
                <a:cs typeface="Calibri"/>
              </a:rPr>
              <a:t>Preprocessing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C5FF7E1E-9024-48F9-A552-D2D67D670000}"/>
              </a:ext>
            </a:extLst>
          </p:cNvPr>
          <p:cNvSpPr txBox="1"/>
          <p:nvPr/>
        </p:nvSpPr>
        <p:spPr>
          <a:xfrm>
            <a:off x="5482656" y="5417773"/>
            <a:ext cx="1233171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spc="25" dirty="0">
                <a:latin typeface="Calibri"/>
                <a:cs typeface="Calibri"/>
              </a:rPr>
              <a:t>Working</a:t>
            </a:r>
            <a:r>
              <a:rPr sz="1300" b="1" spc="-65" dirty="0">
                <a:latin typeface="Calibri"/>
                <a:cs typeface="Calibri"/>
              </a:rPr>
              <a:t> </a:t>
            </a:r>
            <a:r>
              <a:rPr sz="1300" b="1" spc="40" dirty="0">
                <a:latin typeface="Calibri"/>
                <a:cs typeface="Calibri"/>
              </a:rPr>
              <a:t>threads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8C601C1A-C8F6-4E9F-9EEF-720605C55443}"/>
              </a:ext>
            </a:extLst>
          </p:cNvPr>
          <p:cNvSpPr txBox="1"/>
          <p:nvPr/>
        </p:nvSpPr>
        <p:spPr>
          <a:xfrm>
            <a:off x="4188399" y="4750896"/>
            <a:ext cx="591820" cy="421269"/>
          </a:xfrm>
          <a:prstGeom prst="rect">
            <a:avLst/>
          </a:prstGeom>
          <a:solidFill>
            <a:srgbClr val="CDE4BC"/>
          </a:solidFill>
          <a:ln w="12953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31442" marR="116836" indent="-7620">
              <a:spcBef>
                <a:spcPts val="165"/>
              </a:spcBef>
            </a:pPr>
            <a:r>
              <a:rPr sz="1300" b="1" spc="55" dirty="0">
                <a:latin typeface="Calibri"/>
                <a:cs typeface="Calibri"/>
              </a:rPr>
              <a:t>Task  </a:t>
            </a:r>
            <a:r>
              <a:rPr sz="1300" b="1" spc="40" dirty="0">
                <a:latin typeface="Calibri"/>
                <a:cs typeface="Calibri"/>
              </a:rPr>
              <a:t>Pool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4BA08214-02E1-4D05-A86D-AB439F9343AC}"/>
              </a:ext>
            </a:extLst>
          </p:cNvPr>
          <p:cNvSpPr/>
          <p:nvPr/>
        </p:nvSpPr>
        <p:spPr>
          <a:xfrm>
            <a:off x="5481514" y="5116781"/>
            <a:ext cx="483871" cy="320040"/>
          </a:xfrm>
          <a:custGeom>
            <a:avLst/>
            <a:gdLst/>
            <a:ahLst/>
            <a:cxnLst/>
            <a:rect l="l" t="t" r="r" b="b"/>
            <a:pathLst>
              <a:path w="483870" h="320039">
                <a:moveTo>
                  <a:pt x="76289" y="32298"/>
                </a:moveTo>
                <a:lnTo>
                  <a:pt x="74782" y="44947"/>
                </a:lnTo>
                <a:lnTo>
                  <a:pt x="86995" y="47117"/>
                </a:lnTo>
                <a:lnTo>
                  <a:pt x="107442" y="53467"/>
                </a:lnTo>
                <a:lnTo>
                  <a:pt x="145542" y="69214"/>
                </a:lnTo>
                <a:lnTo>
                  <a:pt x="178816" y="88773"/>
                </a:lnTo>
                <a:lnTo>
                  <a:pt x="216027" y="122681"/>
                </a:lnTo>
                <a:lnTo>
                  <a:pt x="234187" y="158750"/>
                </a:lnTo>
                <a:lnTo>
                  <a:pt x="235458" y="171450"/>
                </a:lnTo>
                <a:lnTo>
                  <a:pt x="235966" y="178688"/>
                </a:lnTo>
                <a:lnTo>
                  <a:pt x="252857" y="220725"/>
                </a:lnTo>
                <a:lnTo>
                  <a:pt x="282575" y="252349"/>
                </a:lnTo>
                <a:lnTo>
                  <a:pt x="314325" y="274319"/>
                </a:lnTo>
                <a:lnTo>
                  <a:pt x="351663" y="292862"/>
                </a:lnTo>
                <a:lnTo>
                  <a:pt x="393319" y="307213"/>
                </a:lnTo>
                <a:lnTo>
                  <a:pt x="437896" y="316356"/>
                </a:lnTo>
                <a:lnTo>
                  <a:pt x="483362" y="319531"/>
                </a:lnTo>
                <a:lnTo>
                  <a:pt x="483869" y="306958"/>
                </a:lnTo>
                <a:lnTo>
                  <a:pt x="461137" y="306069"/>
                </a:lnTo>
                <a:lnTo>
                  <a:pt x="439166" y="303656"/>
                </a:lnTo>
                <a:lnTo>
                  <a:pt x="396240" y="294894"/>
                </a:lnTo>
                <a:lnTo>
                  <a:pt x="356235" y="281050"/>
                </a:lnTo>
                <a:lnTo>
                  <a:pt x="320421" y="263144"/>
                </a:lnTo>
                <a:lnTo>
                  <a:pt x="277875" y="230886"/>
                </a:lnTo>
                <a:lnTo>
                  <a:pt x="253111" y="194944"/>
                </a:lnTo>
                <a:lnTo>
                  <a:pt x="247777" y="163956"/>
                </a:lnTo>
                <a:lnTo>
                  <a:pt x="246634" y="156718"/>
                </a:lnTo>
                <a:lnTo>
                  <a:pt x="231012" y="121665"/>
                </a:lnTo>
                <a:lnTo>
                  <a:pt x="201549" y="90169"/>
                </a:lnTo>
                <a:lnTo>
                  <a:pt x="169672" y="67944"/>
                </a:lnTo>
                <a:lnTo>
                  <a:pt x="132207" y="49275"/>
                </a:lnTo>
                <a:lnTo>
                  <a:pt x="90805" y="34925"/>
                </a:lnTo>
                <a:lnTo>
                  <a:pt x="76289" y="32298"/>
                </a:lnTo>
                <a:close/>
              </a:path>
              <a:path w="483870" h="320039">
                <a:moveTo>
                  <a:pt x="80137" y="0"/>
                </a:moveTo>
                <a:lnTo>
                  <a:pt x="0" y="28828"/>
                </a:lnTo>
                <a:lnTo>
                  <a:pt x="71120" y="75692"/>
                </a:lnTo>
                <a:lnTo>
                  <a:pt x="74782" y="44947"/>
                </a:lnTo>
                <a:lnTo>
                  <a:pt x="61975" y="42671"/>
                </a:lnTo>
                <a:lnTo>
                  <a:pt x="64135" y="30099"/>
                </a:lnTo>
                <a:lnTo>
                  <a:pt x="76551" y="30099"/>
                </a:lnTo>
                <a:lnTo>
                  <a:pt x="80137" y="0"/>
                </a:lnTo>
                <a:close/>
              </a:path>
              <a:path w="483870" h="320039">
                <a:moveTo>
                  <a:pt x="64135" y="30099"/>
                </a:moveTo>
                <a:lnTo>
                  <a:pt x="61975" y="42671"/>
                </a:lnTo>
                <a:lnTo>
                  <a:pt x="74782" y="44947"/>
                </a:lnTo>
                <a:lnTo>
                  <a:pt x="76289" y="32298"/>
                </a:lnTo>
                <a:lnTo>
                  <a:pt x="64135" y="30099"/>
                </a:lnTo>
                <a:close/>
              </a:path>
              <a:path w="483870" h="320039">
                <a:moveTo>
                  <a:pt x="76551" y="30099"/>
                </a:moveTo>
                <a:lnTo>
                  <a:pt x="64135" y="30099"/>
                </a:lnTo>
                <a:lnTo>
                  <a:pt x="76289" y="32298"/>
                </a:lnTo>
                <a:lnTo>
                  <a:pt x="76551" y="30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BF344715-A48C-4DE2-AC55-5FDF23034E7D}"/>
              </a:ext>
            </a:extLst>
          </p:cNvPr>
          <p:cNvSpPr txBox="1"/>
          <p:nvPr/>
        </p:nvSpPr>
        <p:spPr>
          <a:xfrm>
            <a:off x="4999804" y="5423616"/>
            <a:ext cx="34861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b="1" spc="340" dirty="0">
                <a:latin typeface="Calibri"/>
                <a:cs typeface="Calibri"/>
              </a:rPr>
              <a:t>……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78C5BF7C-1E51-4EAB-8704-119C6F6AF98C}"/>
              </a:ext>
            </a:extLst>
          </p:cNvPr>
          <p:cNvSpPr txBox="1"/>
          <p:nvPr/>
        </p:nvSpPr>
        <p:spPr>
          <a:xfrm>
            <a:off x="612651" y="6063772"/>
            <a:ext cx="82346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89" marR="5080" indent="-60324">
              <a:spcBef>
                <a:spcPts val="100"/>
              </a:spcBef>
            </a:pPr>
            <a:r>
              <a:rPr sz="2400" spc="-85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b="1" spc="85" dirty="0">
                <a:solidFill>
                  <a:srgbClr val="3333CC"/>
                </a:solidFill>
                <a:latin typeface="Calibri"/>
                <a:cs typeface="Calibri"/>
              </a:rPr>
              <a:t>local</a:t>
            </a:r>
            <a:r>
              <a:rPr sz="2400" b="1" spc="-6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85" dirty="0">
                <a:solidFill>
                  <a:srgbClr val="3333CC"/>
                </a:solidFill>
                <a:latin typeface="Calibri"/>
                <a:cs typeface="Calibri"/>
              </a:rPr>
              <a:t>search</a:t>
            </a:r>
            <a:r>
              <a:rPr sz="2400" b="1" spc="-6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105" dirty="0">
                <a:solidFill>
                  <a:srgbClr val="3333CC"/>
                </a:solidFill>
                <a:latin typeface="Calibri"/>
                <a:cs typeface="Calibri"/>
              </a:rPr>
              <a:t>task</a:t>
            </a:r>
            <a:r>
              <a:rPr sz="2400" b="1" spc="-7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finds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matches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𝑃</a:t>
            </a:r>
            <a:r>
              <a:rPr sz="2400" spc="11" dirty="0">
                <a:latin typeface="Cambria Math"/>
                <a:cs typeface="Cambria Math"/>
              </a:rPr>
              <a:t> </a:t>
            </a:r>
            <a:r>
              <a:rPr sz="2400" spc="45" dirty="0">
                <a:latin typeface="Calibri"/>
                <a:cs typeface="Calibri"/>
              </a:rPr>
              <a:t>in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local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neighborhood  around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vertex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in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51" dirty="0">
                <a:latin typeface="Cambria Math"/>
                <a:cs typeface="Cambria Math"/>
              </a:rPr>
              <a:t>𝐺</a:t>
            </a:r>
            <a:r>
              <a:rPr sz="2400" spc="51" dirty="0">
                <a:latin typeface="Calibri"/>
                <a:cs typeface="Calibri"/>
              </a:rPr>
              <a:t>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following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the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31" dirty="0">
                <a:latin typeface="Calibri"/>
                <a:cs typeface="Calibri"/>
              </a:rPr>
              <a:t>execution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plan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i="1" spc="11" dirty="0">
                <a:latin typeface="Calibri"/>
                <a:cs typeface="Calibri"/>
              </a:rPr>
              <a:t>E</a:t>
            </a:r>
            <a:r>
              <a:rPr sz="2400" spc="1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6" name="object 53">
            <a:extLst>
              <a:ext uri="{FF2B5EF4-FFF2-40B4-BE49-F238E27FC236}">
                <a16:creationId xmlns:a16="http://schemas.microsoft.com/office/drawing/2014/main" id="{C3343B36-6586-4077-9883-C151072352AF}"/>
              </a:ext>
            </a:extLst>
          </p:cNvPr>
          <p:cNvSpPr/>
          <p:nvPr/>
        </p:nvSpPr>
        <p:spPr>
          <a:xfrm>
            <a:off x="3635898" y="2456134"/>
            <a:ext cx="5416551" cy="3358515"/>
          </a:xfrm>
          <a:custGeom>
            <a:avLst/>
            <a:gdLst/>
            <a:ahLst/>
            <a:cxnLst/>
            <a:rect l="l" t="t" r="r" b="b"/>
            <a:pathLst>
              <a:path w="5416550" h="3358515">
                <a:moveTo>
                  <a:pt x="0" y="559688"/>
                </a:moveTo>
                <a:lnTo>
                  <a:pt x="2054" y="511395"/>
                </a:lnTo>
                <a:lnTo>
                  <a:pt x="8105" y="464242"/>
                </a:lnTo>
                <a:lnTo>
                  <a:pt x="17984" y="418399"/>
                </a:lnTo>
                <a:lnTo>
                  <a:pt x="31525" y="374032"/>
                </a:lnTo>
                <a:lnTo>
                  <a:pt x="48558" y="331311"/>
                </a:lnTo>
                <a:lnTo>
                  <a:pt x="68915" y="290402"/>
                </a:lnTo>
                <a:lnTo>
                  <a:pt x="92430" y="251475"/>
                </a:lnTo>
                <a:lnTo>
                  <a:pt x="118933" y="214696"/>
                </a:lnTo>
                <a:lnTo>
                  <a:pt x="148257" y="180234"/>
                </a:lnTo>
                <a:lnTo>
                  <a:pt x="180234" y="148257"/>
                </a:lnTo>
                <a:lnTo>
                  <a:pt x="214696" y="118933"/>
                </a:lnTo>
                <a:lnTo>
                  <a:pt x="251475" y="92430"/>
                </a:lnTo>
                <a:lnTo>
                  <a:pt x="290402" y="68915"/>
                </a:lnTo>
                <a:lnTo>
                  <a:pt x="331311" y="48558"/>
                </a:lnTo>
                <a:lnTo>
                  <a:pt x="374032" y="31525"/>
                </a:lnTo>
                <a:lnTo>
                  <a:pt x="418399" y="17984"/>
                </a:lnTo>
                <a:lnTo>
                  <a:pt x="464242" y="8105"/>
                </a:lnTo>
                <a:lnTo>
                  <a:pt x="511395" y="2054"/>
                </a:lnTo>
                <a:lnTo>
                  <a:pt x="559688" y="0"/>
                </a:lnTo>
                <a:lnTo>
                  <a:pt x="4856607" y="0"/>
                </a:lnTo>
                <a:lnTo>
                  <a:pt x="4904900" y="2054"/>
                </a:lnTo>
                <a:lnTo>
                  <a:pt x="4952053" y="8105"/>
                </a:lnTo>
                <a:lnTo>
                  <a:pt x="4997896" y="17984"/>
                </a:lnTo>
                <a:lnTo>
                  <a:pt x="5042263" y="31525"/>
                </a:lnTo>
                <a:lnTo>
                  <a:pt x="5084984" y="48558"/>
                </a:lnTo>
                <a:lnTo>
                  <a:pt x="5125893" y="68915"/>
                </a:lnTo>
                <a:lnTo>
                  <a:pt x="5164820" y="92430"/>
                </a:lnTo>
                <a:lnTo>
                  <a:pt x="5201599" y="118933"/>
                </a:lnTo>
                <a:lnTo>
                  <a:pt x="5236061" y="148257"/>
                </a:lnTo>
                <a:lnTo>
                  <a:pt x="5268038" y="180234"/>
                </a:lnTo>
                <a:lnTo>
                  <a:pt x="5297362" y="214696"/>
                </a:lnTo>
                <a:lnTo>
                  <a:pt x="5323865" y="251475"/>
                </a:lnTo>
                <a:lnTo>
                  <a:pt x="5347380" y="290402"/>
                </a:lnTo>
                <a:lnTo>
                  <a:pt x="5367737" y="331311"/>
                </a:lnTo>
                <a:lnTo>
                  <a:pt x="5384770" y="374032"/>
                </a:lnTo>
                <a:lnTo>
                  <a:pt x="5398311" y="418399"/>
                </a:lnTo>
                <a:lnTo>
                  <a:pt x="5408190" y="464242"/>
                </a:lnTo>
                <a:lnTo>
                  <a:pt x="5414241" y="511395"/>
                </a:lnTo>
                <a:lnTo>
                  <a:pt x="5416296" y="559688"/>
                </a:lnTo>
                <a:lnTo>
                  <a:pt x="5416296" y="2798445"/>
                </a:lnTo>
                <a:lnTo>
                  <a:pt x="5414241" y="2846738"/>
                </a:lnTo>
                <a:lnTo>
                  <a:pt x="5408190" y="2893891"/>
                </a:lnTo>
                <a:lnTo>
                  <a:pt x="5398311" y="2939734"/>
                </a:lnTo>
                <a:lnTo>
                  <a:pt x="5384770" y="2984101"/>
                </a:lnTo>
                <a:lnTo>
                  <a:pt x="5367737" y="3026822"/>
                </a:lnTo>
                <a:lnTo>
                  <a:pt x="5347380" y="3067731"/>
                </a:lnTo>
                <a:lnTo>
                  <a:pt x="5323865" y="3106658"/>
                </a:lnTo>
                <a:lnTo>
                  <a:pt x="5297362" y="3143437"/>
                </a:lnTo>
                <a:lnTo>
                  <a:pt x="5268038" y="3177899"/>
                </a:lnTo>
                <a:lnTo>
                  <a:pt x="5236061" y="3209876"/>
                </a:lnTo>
                <a:lnTo>
                  <a:pt x="5201599" y="3239200"/>
                </a:lnTo>
                <a:lnTo>
                  <a:pt x="5164820" y="3265703"/>
                </a:lnTo>
                <a:lnTo>
                  <a:pt x="5125893" y="3289218"/>
                </a:lnTo>
                <a:lnTo>
                  <a:pt x="5084984" y="3309575"/>
                </a:lnTo>
                <a:lnTo>
                  <a:pt x="5042263" y="3326608"/>
                </a:lnTo>
                <a:lnTo>
                  <a:pt x="4997896" y="3340149"/>
                </a:lnTo>
                <a:lnTo>
                  <a:pt x="4952053" y="3350028"/>
                </a:lnTo>
                <a:lnTo>
                  <a:pt x="4904900" y="3356079"/>
                </a:lnTo>
                <a:lnTo>
                  <a:pt x="4856607" y="3358133"/>
                </a:lnTo>
                <a:lnTo>
                  <a:pt x="559688" y="3358133"/>
                </a:lnTo>
                <a:lnTo>
                  <a:pt x="511395" y="3356079"/>
                </a:lnTo>
                <a:lnTo>
                  <a:pt x="464242" y="3350028"/>
                </a:lnTo>
                <a:lnTo>
                  <a:pt x="418399" y="3340149"/>
                </a:lnTo>
                <a:lnTo>
                  <a:pt x="374032" y="3326608"/>
                </a:lnTo>
                <a:lnTo>
                  <a:pt x="331311" y="3309575"/>
                </a:lnTo>
                <a:lnTo>
                  <a:pt x="290402" y="3289218"/>
                </a:lnTo>
                <a:lnTo>
                  <a:pt x="251475" y="3265703"/>
                </a:lnTo>
                <a:lnTo>
                  <a:pt x="214696" y="3239200"/>
                </a:lnTo>
                <a:lnTo>
                  <a:pt x="180234" y="3209876"/>
                </a:lnTo>
                <a:lnTo>
                  <a:pt x="148257" y="3177899"/>
                </a:lnTo>
                <a:lnTo>
                  <a:pt x="118933" y="3143437"/>
                </a:lnTo>
                <a:lnTo>
                  <a:pt x="92430" y="3106658"/>
                </a:lnTo>
                <a:lnTo>
                  <a:pt x="68915" y="3067731"/>
                </a:lnTo>
                <a:lnTo>
                  <a:pt x="48558" y="3026822"/>
                </a:lnTo>
                <a:lnTo>
                  <a:pt x="31525" y="2984101"/>
                </a:lnTo>
                <a:lnTo>
                  <a:pt x="17984" y="2939734"/>
                </a:lnTo>
                <a:lnTo>
                  <a:pt x="8105" y="2893891"/>
                </a:lnTo>
                <a:lnTo>
                  <a:pt x="2054" y="2846738"/>
                </a:lnTo>
                <a:lnTo>
                  <a:pt x="0" y="2798445"/>
                </a:lnTo>
                <a:lnTo>
                  <a:pt x="0" y="559688"/>
                </a:lnTo>
                <a:close/>
              </a:path>
            </a:pathLst>
          </a:custGeom>
          <a:ln w="38100">
            <a:solidFill>
              <a:srgbClr val="0056E4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006004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BENU Framework</a:t>
            </a:r>
            <a:endParaRPr lang="zh-CN" altLang="en-US" dirty="0"/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78C5BF7C-1E51-4EAB-8704-119C6F6AF98C}"/>
              </a:ext>
            </a:extLst>
          </p:cNvPr>
          <p:cNvSpPr txBox="1"/>
          <p:nvPr/>
        </p:nvSpPr>
        <p:spPr>
          <a:xfrm>
            <a:off x="612651" y="6063772"/>
            <a:ext cx="82346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89" marR="5080" indent="-60324">
              <a:spcBef>
                <a:spcPts val="100"/>
              </a:spcBef>
            </a:pPr>
            <a:endParaRPr sz="2400" dirty="0">
              <a:latin typeface="Calibri"/>
              <a:cs typeface="Calibri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37201C08-EF9F-4136-B451-59D3662B13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6672" y="1916834"/>
            <a:ext cx="4127173" cy="41469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7CF331-93A7-424B-BED8-175E0EB1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675" y="2132858"/>
            <a:ext cx="4127173" cy="323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10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BENU Framework</a:t>
            </a:r>
            <a:endParaRPr lang="zh-CN" altLang="en-US" dirty="0"/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78C5BF7C-1E51-4EAB-8704-119C6F6AF98C}"/>
              </a:ext>
            </a:extLst>
          </p:cNvPr>
          <p:cNvSpPr txBox="1"/>
          <p:nvPr/>
        </p:nvSpPr>
        <p:spPr>
          <a:xfrm>
            <a:off x="612651" y="6072879"/>
            <a:ext cx="7838529" cy="36166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72389" marR="5080" indent="-60324">
              <a:spcBef>
                <a:spcPts val="100"/>
              </a:spcBef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2662E0B-EAE2-4E86-80E2-C81668B479D9}"/>
              </a:ext>
            </a:extLst>
          </p:cNvPr>
          <p:cNvSpPr txBox="1">
            <a:spLocks/>
          </p:cNvSpPr>
          <p:nvPr/>
        </p:nvSpPr>
        <p:spPr>
          <a:xfrm>
            <a:off x="1209229" y="1469220"/>
            <a:ext cx="6924790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169" dirty="0"/>
              <a:t>Backtracking-based</a:t>
            </a:r>
            <a:r>
              <a:rPr lang="en-US" sz="3600" spc="-131" dirty="0"/>
              <a:t> </a:t>
            </a:r>
            <a:r>
              <a:rPr lang="en-US" sz="3600" spc="175" dirty="0"/>
              <a:t>Search</a:t>
            </a:r>
            <a:endParaRPr lang="en-US" sz="36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916FED3-661B-4DBC-AD86-5A0D3D03568B}"/>
              </a:ext>
            </a:extLst>
          </p:cNvPr>
          <p:cNvSpPr/>
          <p:nvPr/>
        </p:nvSpPr>
        <p:spPr>
          <a:xfrm>
            <a:off x="702499" y="2044727"/>
            <a:ext cx="614412" cy="61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4FA72D8-57E2-4A87-81F3-505B77FFFFD2}"/>
              </a:ext>
            </a:extLst>
          </p:cNvPr>
          <p:cNvSpPr/>
          <p:nvPr/>
        </p:nvSpPr>
        <p:spPr>
          <a:xfrm>
            <a:off x="849949" y="2185409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80">
                <a:moveTo>
                  <a:pt x="179832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2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4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8F6934A5-842B-4BF0-ABCF-4DCB5BC93832}"/>
              </a:ext>
            </a:extLst>
          </p:cNvPr>
          <p:cNvSpPr/>
          <p:nvPr/>
        </p:nvSpPr>
        <p:spPr>
          <a:xfrm>
            <a:off x="849949" y="2185409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80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2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4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2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2285359-3769-4CAF-A25B-138C6C5E6245}"/>
              </a:ext>
            </a:extLst>
          </p:cNvPr>
          <p:cNvSpPr txBox="1"/>
          <p:nvPr/>
        </p:nvSpPr>
        <p:spPr>
          <a:xfrm>
            <a:off x="910272" y="2210548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E4083EB4-C3B0-40F2-BD65-617EAC0B946C}"/>
              </a:ext>
            </a:extLst>
          </p:cNvPr>
          <p:cNvSpPr/>
          <p:nvPr/>
        </p:nvSpPr>
        <p:spPr>
          <a:xfrm>
            <a:off x="849949" y="3552419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179832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B8441A93-9B2D-4F48-9E65-191EFEBD90E9}"/>
              </a:ext>
            </a:extLst>
          </p:cNvPr>
          <p:cNvSpPr/>
          <p:nvPr/>
        </p:nvSpPr>
        <p:spPr>
          <a:xfrm>
            <a:off x="849949" y="3552419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2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4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2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0E025B7F-A4A1-4DDE-A25E-A0E0AE44AAAB}"/>
              </a:ext>
            </a:extLst>
          </p:cNvPr>
          <p:cNvSpPr/>
          <p:nvPr/>
        </p:nvSpPr>
        <p:spPr>
          <a:xfrm>
            <a:off x="273877" y="3265907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641A633A-CE81-47BE-BC3E-AAF7123284AF}"/>
              </a:ext>
            </a:extLst>
          </p:cNvPr>
          <p:cNvSpPr/>
          <p:nvPr/>
        </p:nvSpPr>
        <p:spPr>
          <a:xfrm>
            <a:off x="273877" y="3265907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4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594AEF7-D957-4756-B47E-FD9522DFACF9}"/>
              </a:ext>
            </a:extLst>
          </p:cNvPr>
          <p:cNvSpPr/>
          <p:nvPr/>
        </p:nvSpPr>
        <p:spPr>
          <a:xfrm>
            <a:off x="273877" y="261746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80">
                <a:moveTo>
                  <a:pt x="179831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1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4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D1EB2045-5CFD-4950-AC76-97EA4CA4C5AE}"/>
              </a:ext>
            </a:extLst>
          </p:cNvPr>
          <p:cNvSpPr/>
          <p:nvPr/>
        </p:nvSpPr>
        <p:spPr>
          <a:xfrm>
            <a:off x="273877" y="261746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80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1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4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1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F7E4DF8-3C11-41B3-934E-B01E4822E714}"/>
              </a:ext>
            </a:extLst>
          </p:cNvPr>
          <p:cNvSpPr txBox="1"/>
          <p:nvPr/>
        </p:nvSpPr>
        <p:spPr>
          <a:xfrm>
            <a:off x="334200" y="2642603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A4232739-9E6D-48AD-A104-27E8AB921209}"/>
              </a:ext>
            </a:extLst>
          </p:cNvPr>
          <p:cNvSpPr/>
          <p:nvPr/>
        </p:nvSpPr>
        <p:spPr>
          <a:xfrm>
            <a:off x="1426022" y="261746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80">
                <a:moveTo>
                  <a:pt x="179831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1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3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53CC2BBD-59F3-476B-873C-034604EC8E1A}"/>
              </a:ext>
            </a:extLst>
          </p:cNvPr>
          <p:cNvSpPr/>
          <p:nvPr/>
        </p:nvSpPr>
        <p:spPr>
          <a:xfrm>
            <a:off x="1426022" y="261746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80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1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3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1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43736711-20BE-4006-B9BB-E9BE423926F3}"/>
              </a:ext>
            </a:extLst>
          </p:cNvPr>
          <p:cNvSpPr txBox="1"/>
          <p:nvPr/>
        </p:nvSpPr>
        <p:spPr>
          <a:xfrm>
            <a:off x="1486345" y="2642603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2EDE0169-A516-473D-8338-C1EF58FD3368}"/>
              </a:ext>
            </a:extLst>
          </p:cNvPr>
          <p:cNvSpPr/>
          <p:nvPr/>
        </p:nvSpPr>
        <p:spPr>
          <a:xfrm>
            <a:off x="1426022" y="3265907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4" h="360044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A51D8AF2-0AEE-46BF-84FE-22C03FCC62E2}"/>
              </a:ext>
            </a:extLst>
          </p:cNvPr>
          <p:cNvSpPr/>
          <p:nvPr/>
        </p:nvSpPr>
        <p:spPr>
          <a:xfrm>
            <a:off x="1426022" y="3265907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4" h="360044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C95E43CC-A9B5-4F7E-87B6-F998179FC414}"/>
              </a:ext>
            </a:extLst>
          </p:cNvPr>
          <p:cNvSpPr/>
          <p:nvPr/>
        </p:nvSpPr>
        <p:spPr>
          <a:xfrm>
            <a:off x="580582" y="2488519"/>
            <a:ext cx="306457" cy="168267"/>
          </a:xfrm>
          <a:custGeom>
            <a:avLst/>
            <a:gdLst/>
            <a:ahLst/>
            <a:cxnLst/>
            <a:rect l="l" t="t" r="r" b="b"/>
            <a:pathLst>
              <a:path w="321944" h="177800">
                <a:moveTo>
                  <a:pt x="321462" y="0"/>
                </a:moveTo>
                <a:lnTo>
                  <a:pt x="0" y="17741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61B041C5-5A8E-40D3-9F48-DD69044E5DB2}"/>
              </a:ext>
            </a:extLst>
          </p:cNvPr>
          <p:cNvSpPr/>
          <p:nvPr/>
        </p:nvSpPr>
        <p:spPr>
          <a:xfrm>
            <a:off x="453324" y="2975786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F3B999A1-C5F7-4309-8E68-57274FFAA328}"/>
              </a:ext>
            </a:extLst>
          </p:cNvPr>
          <p:cNvSpPr/>
          <p:nvPr/>
        </p:nvSpPr>
        <p:spPr>
          <a:xfrm>
            <a:off x="580579" y="3567835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40" h="159385">
                <a:moveTo>
                  <a:pt x="0" y="0"/>
                </a:moveTo>
                <a:lnTo>
                  <a:pt x="268744" y="15913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BC83D771-9C14-4DC8-B5E5-5E593DC7D15E}"/>
              </a:ext>
            </a:extLst>
          </p:cNvPr>
          <p:cNvSpPr/>
          <p:nvPr/>
        </p:nvSpPr>
        <p:spPr>
          <a:xfrm>
            <a:off x="1209229" y="3567835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40" h="159385">
                <a:moveTo>
                  <a:pt x="268859" y="0"/>
                </a:moveTo>
                <a:lnTo>
                  <a:pt x="0" y="1591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4D73C43A-89AA-4666-9453-864C94DCF673}"/>
              </a:ext>
            </a:extLst>
          </p:cNvPr>
          <p:cNvSpPr/>
          <p:nvPr/>
        </p:nvSpPr>
        <p:spPr>
          <a:xfrm>
            <a:off x="1156654" y="2488519"/>
            <a:ext cx="306457" cy="168267"/>
          </a:xfrm>
          <a:custGeom>
            <a:avLst/>
            <a:gdLst/>
            <a:ahLst/>
            <a:cxnLst/>
            <a:rect l="l" t="t" r="r" b="b"/>
            <a:pathLst>
              <a:path w="321944" h="177800">
                <a:moveTo>
                  <a:pt x="0" y="0"/>
                </a:moveTo>
                <a:lnTo>
                  <a:pt x="321564" y="17741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0D1B0872-C7B8-44EE-8E12-1068C0BAC93A}"/>
              </a:ext>
            </a:extLst>
          </p:cNvPr>
          <p:cNvSpPr/>
          <p:nvPr/>
        </p:nvSpPr>
        <p:spPr>
          <a:xfrm>
            <a:off x="1605467" y="2975786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42F7579C-E152-4521-BB68-2FBDFB2A261A}"/>
              </a:ext>
            </a:extLst>
          </p:cNvPr>
          <p:cNvSpPr/>
          <p:nvPr/>
        </p:nvSpPr>
        <p:spPr>
          <a:xfrm>
            <a:off x="1029395" y="2560837"/>
            <a:ext cx="45719" cy="952507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0" y="100647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64001726-2358-4437-A6A7-C710884BECB5}"/>
              </a:ext>
            </a:extLst>
          </p:cNvPr>
          <p:cNvSpPr/>
          <p:nvPr/>
        </p:nvSpPr>
        <p:spPr>
          <a:xfrm>
            <a:off x="580582" y="2555271"/>
            <a:ext cx="427347" cy="731358"/>
          </a:xfrm>
          <a:custGeom>
            <a:avLst/>
            <a:gdLst/>
            <a:ahLst/>
            <a:cxnLst/>
            <a:rect l="l" t="t" r="r" b="b"/>
            <a:pathLst>
              <a:path w="448944" h="772794">
                <a:moveTo>
                  <a:pt x="448741" y="0"/>
                </a:moveTo>
                <a:lnTo>
                  <a:pt x="0" y="772794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251B134A-EACB-4351-A00C-42FEE7AC2045}"/>
              </a:ext>
            </a:extLst>
          </p:cNvPr>
          <p:cNvSpPr/>
          <p:nvPr/>
        </p:nvSpPr>
        <p:spPr>
          <a:xfrm>
            <a:off x="1029399" y="2555271"/>
            <a:ext cx="427347" cy="731358"/>
          </a:xfrm>
          <a:custGeom>
            <a:avLst/>
            <a:gdLst/>
            <a:ahLst/>
            <a:cxnLst/>
            <a:rect l="l" t="t" r="r" b="b"/>
            <a:pathLst>
              <a:path w="448944" h="772794">
                <a:moveTo>
                  <a:pt x="0" y="0"/>
                </a:moveTo>
                <a:lnTo>
                  <a:pt x="448818" y="772794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54E83BC3-4924-4AD5-AD1D-34C11F86B1DB}"/>
              </a:ext>
            </a:extLst>
          </p:cNvPr>
          <p:cNvSpPr/>
          <p:nvPr/>
        </p:nvSpPr>
        <p:spPr>
          <a:xfrm>
            <a:off x="3320349" y="2185409"/>
            <a:ext cx="343329" cy="341340"/>
          </a:xfrm>
          <a:custGeom>
            <a:avLst/>
            <a:gdLst/>
            <a:ahLst/>
            <a:cxnLst/>
            <a:rect l="l" t="t" r="r" b="b"/>
            <a:pathLst>
              <a:path w="360679" h="360680">
                <a:moveTo>
                  <a:pt x="180212" y="0"/>
                </a:moveTo>
                <a:lnTo>
                  <a:pt x="132291" y="6434"/>
                </a:lnTo>
                <a:lnTo>
                  <a:pt x="89238" y="24595"/>
                </a:lnTo>
                <a:lnTo>
                  <a:pt x="52768" y="52768"/>
                </a:lnTo>
                <a:lnTo>
                  <a:pt x="24595" y="89238"/>
                </a:lnTo>
                <a:lnTo>
                  <a:pt x="6434" y="132291"/>
                </a:lnTo>
                <a:lnTo>
                  <a:pt x="0" y="180212"/>
                </a:lnTo>
                <a:lnTo>
                  <a:pt x="6434" y="228134"/>
                </a:lnTo>
                <a:lnTo>
                  <a:pt x="24595" y="271187"/>
                </a:lnTo>
                <a:lnTo>
                  <a:pt x="52768" y="307657"/>
                </a:lnTo>
                <a:lnTo>
                  <a:pt x="89238" y="335830"/>
                </a:lnTo>
                <a:lnTo>
                  <a:pt x="132291" y="353991"/>
                </a:lnTo>
                <a:lnTo>
                  <a:pt x="180212" y="360425"/>
                </a:lnTo>
                <a:lnTo>
                  <a:pt x="228134" y="353991"/>
                </a:lnTo>
                <a:lnTo>
                  <a:pt x="271187" y="335830"/>
                </a:lnTo>
                <a:lnTo>
                  <a:pt x="307657" y="307657"/>
                </a:lnTo>
                <a:lnTo>
                  <a:pt x="335830" y="271187"/>
                </a:lnTo>
                <a:lnTo>
                  <a:pt x="353991" y="228134"/>
                </a:lnTo>
                <a:lnTo>
                  <a:pt x="360426" y="180212"/>
                </a:lnTo>
                <a:lnTo>
                  <a:pt x="353991" y="132291"/>
                </a:lnTo>
                <a:lnTo>
                  <a:pt x="335830" y="89238"/>
                </a:lnTo>
                <a:lnTo>
                  <a:pt x="307657" y="52768"/>
                </a:lnTo>
                <a:lnTo>
                  <a:pt x="271187" y="24595"/>
                </a:lnTo>
                <a:lnTo>
                  <a:pt x="228134" y="6434"/>
                </a:lnTo>
                <a:lnTo>
                  <a:pt x="180212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9">
            <a:extLst>
              <a:ext uri="{FF2B5EF4-FFF2-40B4-BE49-F238E27FC236}">
                <a16:creationId xmlns:a16="http://schemas.microsoft.com/office/drawing/2014/main" id="{566A36E6-3180-4B0A-89C8-BA3F35AF5591}"/>
              </a:ext>
            </a:extLst>
          </p:cNvPr>
          <p:cNvSpPr/>
          <p:nvPr/>
        </p:nvSpPr>
        <p:spPr>
          <a:xfrm>
            <a:off x="3320349" y="2185409"/>
            <a:ext cx="343329" cy="341340"/>
          </a:xfrm>
          <a:custGeom>
            <a:avLst/>
            <a:gdLst/>
            <a:ahLst/>
            <a:cxnLst/>
            <a:rect l="l" t="t" r="r" b="b"/>
            <a:pathLst>
              <a:path w="360679" h="360680">
                <a:moveTo>
                  <a:pt x="0" y="180212"/>
                </a:moveTo>
                <a:lnTo>
                  <a:pt x="6434" y="132291"/>
                </a:lnTo>
                <a:lnTo>
                  <a:pt x="24595" y="89238"/>
                </a:lnTo>
                <a:lnTo>
                  <a:pt x="52768" y="52768"/>
                </a:lnTo>
                <a:lnTo>
                  <a:pt x="89238" y="24595"/>
                </a:lnTo>
                <a:lnTo>
                  <a:pt x="132291" y="6434"/>
                </a:lnTo>
                <a:lnTo>
                  <a:pt x="180212" y="0"/>
                </a:lnTo>
                <a:lnTo>
                  <a:pt x="228134" y="6434"/>
                </a:lnTo>
                <a:lnTo>
                  <a:pt x="271187" y="24595"/>
                </a:lnTo>
                <a:lnTo>
                  <a:pt x="307657" y="52768"/>
                </a:lnTo>
                <a:lnTo>
                  <a:pt x="335830" y="89238"/>
                </a:lnTo>
                <a:lnTo>
                  <a:pt x="353991" y="132291"/>
                </a:lnTo>
                <a:lnTo>
                  <a:pt x="360426" y="180212"/>
                </a:lnTo>
                <a:lnTo>
                  <a:pt x="353991" y="228134"/>
                </a:lnTo>
                <a:lnTo>
                  <a:pt x="335830" y="271187"/>
                </a:lnTo>
                <a:lnTo>
                  <a:pt x="307657" y="307657"/>
                </a:lnTo>
                <a:lnTo>
                  <a:pt x="271187" y="335830"/>
                </a:lnTo>
                <a:lnTo>
                  <a:pt x="228134" y="353991"/>
                </a:lnTo>
                <a:lnTo>
                  <a:pt x="180212" y="360425"/>
                </a:lnTo>
                <a:lnTo>
                  <a:pt x="132291" y="353991"/>
                </a:lnTo>
                <a:lnTo>
                  <a:pt x="89238" y="335830"/>
                </a:lnTo>
                <a:lnTo>
                  <a:pt x="52768" y="307657"/>
                </a:lnTo>
                <a:lnTo>
                  <a:pt x="24595" y="271187"/>
                </a:lnTo>
                <a:lnTo>
                  <a:pt x="643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0">
            <a:extLst>
              <a:ext uri="{FF2B5EF4-FFF2-40B4-BE49-F238E27FC236}">
                <a16:creationId xmlns:a16="http://schemas.microsoft.com/office/drawing/2014/main" id="{E417001D-A435-442C-B241-9560D851BBBD}"/>
              </a:ext>
            </a:extLst>
          </p:cNvPr>
          <p:cNvSpPr txBox="1"/>
          <p:nvPr/>
        </p:nvSpPr>
        <p:spPr>
          <a:xfrm>
            <a:off x="3381439" y="2210548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1">
            <a:extLst>
              <a:ext uri="{FF2B5EF4-FFF2-40B4-BE49-F238E27FC236}">
                <a16:creationId xmlns:a16="http://schemas.microsoft.com/office/drawing/2014/main" id="{0EB552F1-5C70-4588-B306-B97B5AFB2E41}"/>
              </a:ext>
            </a:extLst>
          </p:cNvPr>
          <p:cNvSpPr/>
          <p:nvPr/>
        </p:nvSpPr>
        <p:spPr>
          <a:xfrm>
            <a:off x="3320349" y="3552419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5">
                <a:moveTo>
                  <a:pt x="180212" y="0"/>
                </a:moveTo>
                <a:lnTo>
                  <a:pt x="132291" y="6424"/>
                </a:lnTo>
                <a:lnTo>
                  <a:pt x="89238" y="24553"/>
                </a:lnTo>
                <a:lnTo>
                  <a:pt x="52768" y="52673"/>
                </a:lnTo>
                <a:lnTo>
                  <a:pt x="24595" y="89069"/>
                </a:lnTo>
                <a:lnTo>
                  <a:pt x="6434" y="132027"/>
                </a:lnTo>
                <a:lnTo>
                  <a:pt x="0" y="179832"/>
                </a:lnTo>
                <a:lnTo>
                  <a:pt x="6434" y="227636"/>
                </a:lnTo>
                <a:lnTo>
                  <a:pt x="24595" y="270594"/>
                </a:lnTo>
                <a:lnTo>
                  <a:pt x="52768" y="306990"/>
                </a:lnTo>
                <a:lnTo>
                  <a:pt x="89238" y="335110"/>
                </a:lnTo>
                <a:lnTo>
                  <a:pt x="132291" y="353239"/>
                </a:lnTo>
                <a:lnTo>
                  <a:pt x="180212" y="359663"/>
                </a:lnTo>
                <a:lnTo>
                  <a:pt x="228134" y="353239"/>
                </a:lnTo>
                <a:lnTo>
                  <a:pt x="271187" y="335110"/>
                </a:lnTo>
                <a:lnTo>
                  <a:pt x="307657" y="306990"/>
                </a:lnTo>
                <a:lnTo>
                  <a:pt x="335830" y="270594"/>
                </a:lnTo>
                <a:lnTo>
                  <a:pt x="353991" y="227636"/>
                </a:lnTo>
                <a:lnTo>
                  <a:pt x="360426" y="179832"/>
                </a:lnTo>
                <a:lnTo>
                  <a:pt x="353991" y="132027"/>
                </a:lnTo>
                <a:lnTo>
                  <a:pt x="335830" y="89069"/>
                </a:lnTo>
                <a:lnTo>
                  <a:pt x="307657" y="52673"/>
                </a:lnTo>
                <a:lnTo>
                  <a:pt x="271187" y="24553"/>
                </a:lnTo>
                <a:lnTo>
                  <a:pt x="228134" y="6424"/>
                </a:lnTo>
                <a:lnTo>
                  <a:pt x="18021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2">
            <a:extLst>
              <a:ext uri="{FF2B5EF4-FFF2-40B4-BE49-F238E27FC236}">
                <a16:creationId xmlns:a16="http://schemas.microsoft.com/office/drawing/2014/main" id="{D33B1B3B-E9C0-4A3D-B12F-C726081C2369}"/>
              </a:ext>
            </a:extLst>
          </p:cNvPr>
          <p:cNvSpPr/>
          <p:nvPr/>
        </p:nvSpPr>
        <p:spPr>
          <a:xfrm>
            <a:off x="3320349" y="3552419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5">
                <a:moveTo>
                  <a:pt x="0" y="179832"/>
                </a:moveTo>
                <a:lnTo>
                  <a:pt x="6434" y="132027"/>
                </a:lnTo>
                <a:lnTo>
                  <a:pt x="24595" y="89069"/>
                </a:lnTo>
                <a:lnTo>
                  <a:pt x="52768" y="52673"/>
                </a:lnTo>
                <a:lnTo>
                  <a:pt x="89238" y="24553"/>
                </a:lnTo>
                <a:lnTo>
                  <a:pt x="132291" y="6424"/>
                </a:lnTo>
                <a:lnTo>
                  <a:pt x="180212" y="0"/>
                </a:lnTo>
                <a:lnTo>
                  <a:pt x="228134" y="6424"/>
                </a:lnTo>
                <a:lnTo>
                  <a:pt x="271187" y="24553"/>
                </a:lnTo>
                <a:lnTo>
                  <a:pt x="307657" y="52673"/>
                </a:lnTo>
                <a:lnTo>
                  <a:pt x="335830" y="89069"/>
                </a:lnTo>
                <a:lnTo>
                  <a:pt x="353991" y="132027"/>
                </a:lnTo>
                <a:lnTo>
                  <a:pt x="360426" y="179832"/>
                </a:lnTo>
                <a:lnTo>
                  <a:pt x="353991" y="227636"/>
                </a:lnTo>
                <a:lnTo>
                  <a:pt x="335830" y="270594"/>
                </a:lnTo>
                <a:lnTo>
                  <a:pt x="307657" y="306990"/>
                </a:lnTo>
                <a:lnTo>
                  <a:pt x="271187" y="335110"/>
                </a:lnTo>
                <a:lnTo>
                  <a:pt x="228134" y="353239"/>
                </a:lnTo>
                <a:lnTo>
                  <a:pt x="180212" y="359663"/>
                </a:lnTo>
                <a:lnTo>
                  <a:pt x="132291" y="353239"/>
                </a:lnTo>
                <a:lnTo>
                  <a:pt x="89238" y="335110"/>
                </a:lnTo>
                <a:lnTo>
                  <a:pt x="52768" y="306990"/>
                </a:lnTo>
                <a:lnTo>
                  <a:pt x="24595" y="270594"/>
                </a:lnTo>
                <a:lnTo>
                  <a:pt x="6434" y="227636"/>
                </a:lnTo>
                <a:lnTo>
                  <a:pt x="0" y="17983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3">
            <a:extLst>
              <a:ext uri="{FF2B5EF4-FFF2-40B4-BE49-F238E27FC236}">
                <a16:creationId xmlns:a16="http://schemas.microsoft.com/office/drawing/2014/main" id="{6670FCC9-96EC-468A-A155-46028E462ACB}"/>
              </a:ext>
            </a:extLst>
          </p:cNvPr>
          <p:cNvSpPr txBox="1"/>
          <p:nvPr/>
        </p:nvSpPr>
        <p:spPr>
          <a:xfrm>
            <a:off x="3381439" y="3577068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4">
            <a:extLst>
              <a:ext uri="{FF2B5EF4-FFF2-40B4-BE49-F238E27FC236}">
                <a16:creationId xmlns:a16="http://schemas.microsoft.com/office/drawing/2014/main" id="{B5BECB39-9711-48E6-A4BA-FF748D5D6118}"/>
              </a:ext>
            </a:extLst>
          </p:cNvPr>
          <p:cNvSpPr/>
          <p:nvPr/>
        </p:nvSpPr>
        <p:spPr>
          <a:xfrm>
            <a:off x="2596831" y="3125213"/>
            <a:ext cx="615127" cy="610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5">
            <a:extLst>
              <a:ext uri="{FF2B5EF4-FFF2-40B4-BE49-F238E27FC236}">
                <a16:creationId xmlns:a16="http://schemas.microsoft.com/office/drawing/2014/main" id="{A363D7D3-78F4-4385-9D9A-2B5789CF561B}"/>
              </a:ext>
            </a:extLst>
          </p:cNvPr>
          <p:cNvSpPr/>
          <p:nvPr/>
        </p:nvSpPr>
        <p:spPr>
          <a:xfrm>
            <a:off x="2744277" y="3265907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80" h="360044">
                <a:moveTo>
                  <a:pt x="180212" y="0"/>
                </a:moveTo>
                <a:lnTo>
                  <a:pt x="132291" y="6424"/>
                </a:lnTo>
                <a:lnTo>
                  <a:pt x="89238" y="24553"/>
                </a:lnTo>
                <a:lnTo>
                  <a:pt x="52768" y="52673"/>
                </a:lnTo>
                <a:lnTo>
                  <a:pt x="24595" y="89069"/>
                </a:lnTo>
                <a:lnTo>
                  <a:pt x="6434" y="132027"/>
                </a:lnTo>
                <a:lnTo>
                  <a:pt x="0" y="179832"/>
                </a:lnTo>
                <a:lnTo>
                  <a:pt x="6434" y="227636"/>
                </a:lnTo>
                <a:lnTo>
                  <a:pt x="24595" y="270594"/>
                </a:lnTo>
                <a:lnTo>
                  <a:pt x="52768" y="306990"/>
                </a:lnTo>
                <a:lnTo>
                  <a:pt x="89238" y="335110"/>
                </a:lnTo>
                <a:lnTo>
                  <a:pt x="132291" y="353239"/>
                </a:lnTo>
                <a:lnTo>
                  <a:pt x="180212" y="359663"/>
                </a:lnTo>
                <a:lnTo>
                  <a:pt x="228134" y="353239"/>
                </a:lnTo>
                <a:lnTo>
                  <a:pt x="271187" y="335110"/>
                </a:lnTo>
                <a:lnTo>
                  <a:pt x="307657" y="306990"/>
                </a:lnTo>
                <a:lnTo>
                  <a:pt x="335830" y="270594"/>
                </a:lnTo>
                <a:lnTo>
                  <a:pt x="353991" y="227636"/>
                </a:lnTo>
                <a:lnTo>
                  <a:pt x="360426" y="179832"/>
                </a:lnTo>
                <a:lnTo>
                  <a:pt x="353991" y="132027"/>
                </a:lnTo>
                <a:lnTo>
                  <a:pt x="335830" y="89069"/>
                </a:lnTo>
                <a:lnTo>
                  <a:pt x="307657" y="52673"/>
                </a:lnTo>
                <a:lnTo>
                  <a:pt x="271187" y="24553"/>
                </a:lnTo>
                <a:lnTo>
                  <a:pt x="228134" y="6424"/>
                </a:lnTo>
                <a:lnTo>
                  <a:pt x="18021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6">
            <a:extLst>
              <a:ext uri="{FF2B5EF4-FFF2-40B4-BE49-F238E27FC236}">
                <a16:creationId xmlns:a16="http://schemas.microsoft.com/office/drawing/2014/main" id="{490DF934-2D06-4F1E-9BF0-D78660BE0139}"/>
              </a:ext>
            </a:extLst>
          </p:cNvPr>
          <p:cNvSpPr/>
          <p:nvPr/>
        </p:nvSpPr>
        <p:spPr>
          <a:xfrm>
            <a:off x="2744277" y="3265907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80" h="360044">
                <a:moveTo>
                  <a:pt x="0" y="179832"/>
                </a:moveTo>
                <a:lnTo>
                  <a:pt x="6434" y="132027"/>
                </a:lnTo>
                <a:lnTo>
                  <a:pt x="24595" y="89069"/>
                </a:lnTo>
                <a:lnTo>
                  <a:pt x="52768" y="52673"/>
                </a:lnTo>
                <a:lnTo>
                  <a:pt x="89238" y="24553"/>
                </a:lnTo>
                <a:lnTo>
                  <a:pt x="132291" y="6424"/>
                </a:lnTo>
                <a:lnTo>
                  <a:pt x="180212" y="0"/>
                </a:lnTo>
                <a:lnTo>
                  <a:pt x="228134" y="6424"/>
                </a:lnTo>
                <a:lnTo>
                  <a:pt x="271187" y="24553"/>
                </a:lnTo>
                <a:lnTo>
                  <a:pt x="307657" y="52673"/>
                </a:lnTo>
                <a:lnTo>
                  <a:pt x="335830" y="89069"/>
                </a:lnTo>
                <a:lnTo>
                  <a:pt x="353991" y="132027"/>
                </a:lnTo>
                <a:lnTo>
                  <a:pt x="360426" y="179832"/>
                </a:lnTo>
                <a:lnTo>
                  <a:pt x="353991" y="227636"/>
                </a:lnTo>
                <a:lnTo>
                  <a:pt x="335830" y="270594"/>
                </a:lnTo>
                <a:lnTo>
                  <a:pt x="307657" y="306990"/>
                </a:lnTo>
                <a:lnTo>
                  <a:pt x="271187" y="335110"/>
                </a:lnTo>
                <a:lnTo>
                  <a:pt x="228134" y="353239"/>
                </a:lnTo>
                <a:lnTo>
                  <a:pt x="180212" y="359663"/>
                </a:lnTo>
                <a:lnTo>
                  <a:pt x="132291" y="353239"/>
                </a:lnTo>
                <a:lnTo>
                  <a:pt x="89238" y="335110"/>
                </a:lnTo>
                <a:lnTo>
                  <a:pt x="52768" y="306990"/>
                </a:lnTo>
                <a:lnTo>
                  <a:pt x="24595" y="270594"/>
                </a:lnTo>
                <a:lnTo>
                  <a:pt x="6434" y="227636"/>
                </a:lnTo>
                <a:lnTo>
                  <a:pt x="0" y="17983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7">
            <a:extLst>
              <a:ext uri="{FF2B5EF4-FFF2-40B4-BE49-F238E27FC236}">
                <a16:creationId xmlns:a16="http://schemas.microsoft.com/office/drawing/2014/main" id="{8683509C-7276-4C25-9D9C-BC8617643287}"/>
              </a:ext>
            </a:extLst>
          </p:cNvPr>
          <p:cNvSpPr txBox="1"/>
          <p:nvPr/>
        </p:nvSpPr>
        <p:spPr>
          <a:xfrm>
            <a:off x="2805367" y="3290555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38">
            <a:extLst>
              <a:ext uri="{FF2B5EF4-FFF2-40B4-BE49-F238E27FC236}">
                <a16:creationId xmlns:a16="http://schemas.microsoft.com/office/drawing/2014/main" id="{EFCBBA1D-D785-461E-B2BD-AC94351BA400}"/>
              </a:ext>
            </a:extLst>
          </p:cNvPr>
          <p:cNvSpPr/>
          <p:nvPr/>
        </p:nvSpPr>
        <p:spPr>
          <a:xfrm>
            <a:off x="2744277" y="2617463"/>
            <a:ext cx="343329" cy="341340"/>
          </a:xfrm>
          <a:custGeom>
            <a:avLst/>
            <a:gdLst/>
            <a:ahLst/>
            <a:cxnLst/>
            <a:rect l="l" t="t" r="r" b="b"/>
            <a:pathLst>
              <a:path w="360680" h="360680">
                <a:moveTo>
                  <a:pt x="180212" y="0"/>
                </a:moveTo>
                <a:lnTo>
                  <a:pt x="132291" y="6434"/>
                </a:lnTo>
                <a:lnTo>
                  <a:pt x="89238" y="24595"/>
                </a:lnTo>
                <a:lnTo>
                  <a:pt x="52768" y="52768"/>
                </a:lnTo>
                <a:lnTo>
                  <a:pt x="24595" y="89238"/>
                </a:lnTo>
                <a:lnTo>
                  <a:pt x="6434" y="132291"/>
                </a:lnTo>
                <a:lnTo>
                  <a:pt x="0" y="180212"/>
                </a:lnTo>
                <a:lnTo>
                  <a:pt x="6434" y="228134"/>
                </a:lnTo>
                <a:lnTo>
                  <a:pt x="24595" y="271187"/>
                </a:lnTo>
                <a:lnTo>
                  <a:pt x="52768" y="307657"/>
                </a:lnTo>
                <a:lnTo>
                  <a:pt x="89238" y="335830"/>
                </a:lnTo>
                <a:lnTo>
                  <a:pt x="132291" y="353991"/>
                </a:lnTo>
                <a:lnTo>
                  <a:pt x="180212" y="360425"/>
                </a:lnTo>
                <a:lnTo>
                  <a:pt x="228134" y="353991"/>
                </a:lnTo>
                <a:lnTo>
                  <a:pt x="271187" y="335830"/>
                </a:lnTo>
                <a:lnTo>
                  <a:pt x="307657" y="307657"/>
                </a:lnTo>
                <a:lnTo>
                  <a:pt x="335830" y="271187"/>
                </a:lnTo>
                <a:lnTo>
                  <a:pt x="353991" y="228134"/>
                </a:lnTo>
                <a:lnTo>
                  <a:pt x="360426" y="180212"/>
                </a:lnTo>
                <a:lnTo>
                  <a:pt x="353991" y="132291"/>
                </a:lnTo>
                <a:lnTo>
                  <a:pt x="335830" y="89238"/>
                </a:lnTo>
                <a:lnTo>
                  <a:pt x="307657" y="52768"/>
                </a:lnTo>
                <a:lnTo>
                  <a:pt x="271187" y="24595"/>
                </a:lnTo>
                <a:lnTo>
                  <a:pt x="228134" y="6434"/>
                </a:lnTo>
                <a:lnTo>
                  <a:pt x="18021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9">
            <a:extLst>
              <a:ext uri="{FF2B5EF4-FFF2-40B4-BE49-F238E27FC236}">
                <a16:creationId xmlns:a16="http://schemas.microsoft.com/office/drawing/2014/main" id="{0A9B8AE6-15D5-46D0-89C6-EA1BD2CDD718}"/>
              </a:ext>
            </a:extLst>
          </p:cNvPr>
          <p:cNvSpPr/>
          <p:nvPr/>
        </p:nvSpPr>
        <p:spPr>
          <a:xfrm>
            <a:off x="2744277" y="2617463"/>
            <a:ext cx="343329" cy="341340"/>
          </a:xfrm>
          <a:custGeom>
            <a:avLst/>
            <a:gdLst/>
            <a:ahLst/>
            <a:cxnLst/>
            <a:rect l="l" t="t" r="r" b="b"/>
            <a:pathLst>
              <a:path w="360680" h="360680">
                <a:moveTo>
                  <a:pt x="0" y="180212"/>
                </a:moveTo>
                <a:lnTo>
                  <a:pt x="6434" y="132291"/>
                </a:lnTo>
                <a:lnTo>
                  <a:pt x="24595" y="89238"/>
                </a:lnTo>
                <a:lnTo>
                  <a:pt x="52768" y="52768"/>
                </a:lnTo>
                <a:lnTo>
                  <a:pt x="89238" y="24595"/>
                </a:lnTo>
                <a:lnTo>
                  <a:pt x="132291" y="6434"/>
                </a:lnTo>
                <a:lnTo>
                  <a:pt x="180212" y="0"/>
                </a:lnTo>
                <a:lnTo>
                  <a:pt x="228134" y="6434"/>
                </a:lnTo>
                <a:lnTo>
                  <a:pt x="271187" y="24595"/>
                </a:lnTo>
                <a:lnTo>
                  <a:pt x="307657" y="52768"/>
                </a:lnTo>
                <a:lnTo>
                  <a:pt x="335830" y="89238"/>
                </a:lnTo>
                <a:lnTo>
                  <a:pt x="353991" y="132291"/>
                </a:lnTo>
                <a:lnTo>
                  <a:pt x="360426" y="180212"/>
                </a:lnTo>
                <a:lnTo>
                  <a:pt x="353991" y="228134"/>
                </a:lnTo>
                <a:lnTo>
                  <a:pt x="335830" y="271187"/>
                </a:lnTo>
                <a:lnTo>
                  <a:pt x="307657" y="307657"/>
                </a:lnTo>
                <a:lnTo>
                  <a:pt x="271187" y="335830"/>
                </a:lnTo>
                <a:lnTo>
                  <a:pt x="228134" y="353991"/>
                </a:lnTo>
                <a:lnTo>
                  <a:pt x="180212" y="360425"/>
                </a:lnTo>
                <a:lnTo>
                  <a:pt x="132291" y="353991"/>
                </a:lnTo>
                <a:lnTo>
                  <a:pt x="89238" y="335830"/>
                </a:lnTo>
                <a:lnTo>
                  <a:pt x="52768" y="307657"/>
                </a:lnTo>
                <a:lnTo>
                  <a:pt x="24595" y="271187"/>
                </a:lnTo>
                <a:lnTo>
                  <a:pt x="643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9979F433-B403-4326-B2BE-C37E63A6D855}"/>
              </a:ext>
            </a:extLst>
          </p:cNvPr>
          <p:cNvSpPr txBox="1"/>
          <p:nvPr/>
        </p:nvSpPr>
        <p:spPr>
          <a:xfrm>
            <a:off x="2805367" y="2642603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1">
            <a:extLst>
              <a:ext uri="{FF2B5EF4-FFF2-40B4-BE49-F238E27FC236}">
                <a16:creationId xmlns:a16="http://schemas.microsoft.com/office/drawing/2014/main" id="{5A05A06B-A3B7-435E-8EA9-45B9F624F028}"/>
              </a:ext>
            </a:extLst>
          </p:cNvPr>
          <p:cNvSpPr/>
          <p:nvPr/>
        </p:nvSpPr>
        <p:spPr>
          <a:xfrm>
            <a:off x="3896423" y="2617463"/>
            <a:ext cx="343329" cy="341340"/>
          </a:xfrm>
          <a:custGeom>
            <a:avLst/>
            <a:gdLst/>
            <a:ahLst/>
            <a:cxnLst/>
            <a:rect l="l" t="t" r="r" b="b"/>
            <a:pathLst>
              <a:path w="360679" h="360680">
                <a:moveTo>
                  <a:pt x="180212" y="0"/>
                </a:moveTo>
                <a:lnTo>
                  <a:pt x="132291" y="6434"/>
                </a:lnTo>
                <a:lnTo>
                  <a:pt x="89238" y="24595"/>
                </a:lnTo>
                <a:lnTo>
                  <a:pt x="52768" y="52768"/>
                </a:lnTo>
                <a:lnTo>
                  <a:pt x="24595" y="89238"/>
                </a:lnTo>
                <a:lnTo>
                  <a:pt x="6434" y="132291"/>
                </a:lnTo>
                <a:lnTo>
                  <a:pt x="0" y="180212"/>
                </a:lnTo>
                <a:lnTo>
                  <a:pt x="6434" y="228134"/>
                </a:lnTo>
                <a:lnTo>
                  <a:pt x="24595" y="271187"/>
                </a:lnTo>
                <a:lnTo>
                  <a:pt x="52768" y="307657"/>
                </a:lnTo>
                <a:lnTo>
                  <a:pt x="89238" y="335830"/>
                </a:lnTo>
                <a:lnTo>
                  <a:pt x="132291" y="353991"/>
                </a:lnTo>
                <a:lnTo>
                  <a:pt x="180212" y="360425"/>
                </a:lnTo>
                <a:lnTo>
                  <a:pt x="228134" y="353991"/>
                </a:lnTo>
                <a:lnTo>
                  <a:pt x="271187" y="335830"/>
                </a:lnTo>
                <a:lnTo>
                  <a:pt x="307657" y="307657"/>
                </a:lnTo>
                <a:lnTo>
                  <a:pt x="335830" y="271187"/>
                </a:lnTo>
                <a:lnTo>
                  <a:pt x="353991" y="228134"/>
                </a:lnTo>
                <a:lnTo>
                  <a:pt x="360425" y="180212"/>
                </a:lnTo>
                <a:lnTo>
                  <a:pt x="353991" y="132291"/>
                </a:lnTo>
                <a:lnTo>
                  <a:pt x="335830" y="89238"/>
                </a:lnTo>
                <a:lnTo>
                  <a:pt x="307657" y="52768"/>
                </a:lnTo>
                <a:lnTo>
                  <a:pt x="271187" y="24595"/>
                </a:lnTo>
                <a:lnTo>
                  <a:pt x="228134" y="6434"/>
                </a:lnTo>
                <a:lnTo>
                  <a:pt x="18021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2">
            <a:extLst>
              <a:ext uri="{FF2B5EF4-FFF2-40B4-BE49-F238E27FC236}">
                <a16:creationId xmlns:a16="http://schemas.microsoft.com/office/drawing/2014/main" id="{058E249E-48EF-486D-8C96-FC91440617CF}"/>
              </a:ext>
            </a:extLst>
          </p:cNvPr>
          <p:cNvSpPr/>
          <p:nvPr/>
        </p:nvSpPr>
        <p:spPr>
          <a:xfrm>
            <a:off x="3896423" y="2617463"/>
            <a:ext cx="343329" cy="341340"/>
          </a:xfrm>
          <a:custGeom>
            <a:avLst/>
            <a:gdLst/>
            <a:ahLst/>
            <a:cxnLst/>
            <a:rect l="l" t="t" r="r" b="b"/>
            <a:pathLst>
              <a:path w="360679" h="360680">
                <a:moveTo>
                  <a:pt x="0" y="180212"/>
                </a:moveTo>
                <a:lnTo>
                  <a:pt x="6434" y="132291"/>
                </a:lnTo>
                <a:lnTo>
                  <a:pt x="24595" y="89238"/>
                </a:lnTo>
                <a:lnTo>
                  <a:pt x="52768" y="52768"/>
                </a:lnTo>
                <a:lnTo>
                  <a:pt x="89238" y="24595"/>
                </a:lnTo>
                <a:lnTo>
                  <a:pt x="132291" y="6434"/>
                </a:lnTo>
                <a:lnTo>
                  <a:pt x="180212" y="0"/>
                </a:lnTo>
                <a:lnTo>
                  <a:pt x="228134" y="6434"/>
                </a:lnTo>
                <a:lnTo>
                  <a:pt x="271187" y="24595"/>
                </a:lnTo>
                <a:lnTo>
                  <a:pt x="307657" y="52768"/>
                </a:lnTo>
                <a:lnTo>
                  <a:pt x="335830" y="89238"/>
                </a:lnTo>
                <a:lnTo>
                  <a:pt x="353991" y="132291"/>
                </a:lnTo>
                <a:lnTo>
                  <a:pt x="360425" y="180212"/>
                </a:lnTo>
                <a:lnTo>
                  <a:pt x="353991" y="228134"/>
                </a:lnTo>
                <a:lnTo>
                  <a:pt x="335830" y="271187"/>
                </a:lnTo>
                <a:lnTo>
                  <a:pt x="307657" y="307657"/>
                </a:lnTo>
                <a:lnTo>
                  <a:pt x="271187" y="335830"/>
                </a:lnTo>
                <a:lnTo>
                  <a:pt x="228134" y="353991"/>
                </a:lnTo>
                <a:lnTo>
                  <a:pt x="180212" y="360425"/>
                </a:lnTo>
                <a:lnTo>
                  <a:pt x="132291" y="353991"/>
                </a:lnTo>
                <a:lnTo>
                  <a:pt x="89238" y="335830"/>
                </a:lnTo>
                <a:lnTo>
                  <a:pt x="52768" y="307657"/>
                </a:lnTo>
                <a:lnTo>
                  <a:pt x="24595" y="271187"/>
                </a:lnTo>
                <a:lnTo>
                  <a:pt x="643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3">
            <a:extLst>
              <a:ext uri="{FF2B5EF4-FFF2-40B4-BE49-F238E27FC236}">
                <a16:creationId xmlns:a16="http://schemas.microsoft.com/office/drawing/2014/main" id="{E65CB6BC-5BAC-4FCF-917E-5DF2FAFDB6EB}"/>
              </a:ext>
            </a:extLst>
          </p:cNvPr>
          <p:cNvSpPr txBox="1"/>
          <p:nvPr/>
        </p:nvSpPr>
        <p:spPr>
          <a:xfrm>
            <a:off x="3957512" y="2642603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44">
            <a:extLst>
              <a:ext uri="{FF2B5EF4-FFF2-40B4-BE49-F238E27FC236}">
                <a16:creationId xmlns:a16="http://schemas.microsoft.com/office/drawing/2014/main" id="{F580C80D-1FA2-4DF7-B110-3AFEE1B5AC67}"/>
              </a:ext>
            </a:extLst>
          </p:cNvPr>
          <p:cNvSpPr/>
          <p:nvPr/>
        </p:nvSpPr>
        <p:spPr>
          <a:xfrm>
            <a:off x="3896423" y="3265907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4">
                <a:moveTo>
                  <a:pt x="180212" y="0"/>
                </a:moveTo>
                <a:lnTo>
                  <a:pt x="132291" y="6424"/>
                </a:lnTo>
                <a:lnTo>
                  <a:pt x="89238" y="24553"/>
                </a:lnTo>
                <a:lnTo>
                  <a:pt x="52768" y="52673"/>
                </a:lnTo>
                <a:lnTo>
                  <a:pt x="24595" y="89069"/>
                </a:lnTo>
                <a:lnTo>
                  <a:pt x="6434" y="132027"/>
                </a:lnTo>
                <a:lnTo>
                  <a:pt x="0" y="179832"/>
                </a:lnTo>
                <a:lnTo>
                  <a:pt x="6434" y="227636"/>
                </a:lnTo>
                <a:lnTo>
                  <a:pt x="24595" y="270594"/>
                </a:lnTo>
                <a:lnTo>
                  <a:pt x="52768" y="306990"/>
                </a:lnTo>
                <a:lnTo>
                  <a:pt x="89238" y="335110"/>
                </a:lnTo>
                <a:lnTo>
                  <a:pt x="132291" y="353239"/>
                </a:lnTo>
                <a:lnTo>
                  <a:pt x="180212" y="359663"/>
                </a:lnTo>
                <a:lnTo>
                  <a:pt x="228134" y="353239"/>
                </a:lnTo>
                <a:lnTo>
                  <a:pt x="271187" y="335110"/>
                </a:lnTo>
                <a:lnTo>
                  <a:pt x="307657" y="306990"/>
                </a:lnTo>
                <a:lnTo>
                  <a:pt x="335830" y="270594"/>
                </a:lnTo>
                <a:lnTo>
                  <a:pt x="353991" y="227636"/>
                </a:lnTo>
                <a:lnTo>
                  <a:pt x="360425" y="179832"/>
                </a:lnTo>
                <a:lnTo>
                  <a:pt x="353991" y="132027"/>
                </a:lnTo>
                <a:lnTo>
                  <a:pt x="335830" y="89069"/>
                </a:lnTo>
                <a:lnTo>
                  <a:pt x="307657" y="52673"/>
                </a:lnTo>
                <a:lnTo>
                  <a:pt x="271187" y="24553"/>
                </a:lnTo>
                <a:lnTo>
                  <a:pt x="228134" y="6424"/>
                </a:lnTo>
                <a:lnTo>
                  <a:pt x="18021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5">
            <a:extLst>
              <a:ext uri="{FF2B5EF4-FFF2-40B4-BE49-F238E27FC236}">
                <a16:creationId xmlns:a16="http://schemas.microsoft.com/office/drawing/2014/main" id="{DE1E2D48-C9FE-47D3-92EC-58423B1EBC08}"/>
              </a:ext>
            </a:extLst>
          </p:cNvPr>
          <p:cNvSpPr/>
          <p:nvPr/>
        </p:nvSpPr>
        <p:spPr>
          <a:xfrm>
            <a:off x="3896423" y="3265907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4">
                <a:moveTo>
                  <a:pt x="0" y="179832"/>
                </a:moveTo>
                <a:lnTo>
                  <a:pt x="6434" y="132027"/>
                </a:lnTo>
                <a:lnTo>
                  <a:pt x="24595" y="89069"/>
                </a:lnTo>
                <a:lnTo>
                  <a:pt x="52768" y="52673"/>
                </a:lnTo>
                <a:lnTo>
                  <a:pt x="89238" y="24553"/>
                </a:lnTo>
                <a:lnTo>
                  <a:pt x="132291" y="6424"/>
                </a:lnTo>
                <a:lnTo>
                  <a:pt x="180212" y="0"/>
                </a:lnTo>
                <a:lnTo>
                  <a:pt x="228134" y="6424"/>
                </a:lnTo>
                <a:lnTo>
                  <a:pt x="271187" y="24553"/>
                </a:lnTo>
                <a:lnTo>
                  <a:pt x="307657" y="52673"/>
                </a:lnTo>
                <a:lnTo>
                  <a:pt x="335830" y="89069"/>
                </a:lnTo>
                <a:lnTo>
                  <a:pt x="353991" y="132027"/>
                </a:lnTo>
                <a:lnTo>
                  <a:pt x="360425" y="179832"/>
                </a:lnTo>
                <a:lnTo>
                  <a:pt x="353991" y="227636"/>
                </a:lnTo>
                <a:lnTo>
                  <a:pt x="335830" y="270594"/>
                </a:lnTo>
                <a:lnTo>
                  <a:pt x="307657" y="306990"/>
                </a:lnTo>
                <a:lnTo>
                  <a:pt x="271187" y="335110"/>
                </a:lnTo>
                <a:lnTo>
                  <a:pt x="228134" y="353239"/>
                </a:lnTo>
                <a:lnTo>
                  <a:pt x="180212" y="359663"/>
                </a:lnTo>
                <a:lnTo>
                  <a:pt x="132291" y="353239"/>
                </a:lnTo>
                <a:lnTo>
                  <a:pt x="89238" y="335110"/>
                </a:lnTo>
                <a:lnTo>
                  <a:pt x="52768" y="306990"/>
                </a:lnTo>
                <a:lnTo>
                  <a:pt x="24595" y="270594"/>
                </a:lnTo>
                <a:lnTo>
                  <a:pt x="6434" y="227636"/>
                </a:lnTo>
                <a:lnTo>
                  <a:pt x="0" y="17983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6">
            <a:extLst>
              <a:ext uri="{FF2B5EF4-FFF2-40B4-BE49-F238E27FC236}">
                <a16:creationId xmlns:a16="http://schemas.microsoft.com/office/drawing/2014/main" id="{7837FD93-D3B3-40C9-B146-26D84361E643}"/>
              </a:ext>
            </a:extLst>
          </p:cNvPr>
          <p:cNvSpPr txBox="1"/>
          <p:nvPr/>
        </p:nvSpPr>
        <p:spPr>
          <a:xfrm>
            <a:off x="3957512" y="3290555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47">
            <a:extLst>
              <a:ext uri="{FF2B5EF4-FFF2-40B4-BE49-F238E27FC236}">
                <a16:creationId xmlns:a16="http://schemas.microsoft.com/office/drawing/2014/main" id="{040F8437-689B-4D2B-A09D-643D24EB2C2B}"/>
              </a:ext>
            </a:extLst>
          </p:cNvPr>
          <p:cNvSpPr/>
          <p:nvPr/>
        </p:nvSpPr>
        <p:spPr>
          <a:xfrm>
            <a:off x="3051749" y="2488519"/>
            <a:ext cx="306457" cy="168267"/>
          </a:xfrm>
          <a:custGeom>
            <a:avLst/>
            <a:gdLst/>
            <a:ahLst/>
            <a:cxnLst/>
            <a:rect l="l" t="t" r="r" b="b"/>
            <a:pathLst>
              <a:path w="321945" h="177800">
                <a:moveTo>
                  <a:pt x="321437" y="0"/>
                </a:moveTo>
                <a:lnTo>
                  <a:pt x="0" y="17741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8">
            <a:extLst>
              <a:ext uri="{FF2B5EF4-FFF2-40B4-BE49-F238E27FC236}">
                <a16:creationId xmlns:a16="http://schemas.microsoft.com/office/drawing/2014/main" id="{6F8FF54C-7388-4F3C-ABAD-CBE8FF732AE3}"/>
              </a:ext>
            </a:extLst>
          </p:cNvPr>
          <p:cNvSpPr/>
          <p:nvPr/>
        </p:nvSpPr>
        <p:spPr>
          <a:xfrm>
            <a:off x="2924490" y="2975786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9">
            <a:extLst>
              <a:ext uri="{FF2B5EF4-FFF2-40B4-BE49-F238E27FC236}">
                <a16:creationId xmlns:a16="http://schemas.microsoft.com/office/drawing/2014/main" id="{86FED8DE-A5EB-4F63-AF63-9E2EBBDED628}"/>
              </a:ext>
            </a:extLst>
          </p:cNvPr>
          <p:cNvSpPr/>
          <p:nvPr/>
        </p:nvSpPr>
        <p:spPr>
          <a:xfrm>
            <a:off x="3051745" y="3567835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39" h="159385">
                <a:moveTo>
                  <a:pt x="0" y="0"/>
                </a:moveTo>
                <a:lnTo>
                  <a:pt x="268732" y="15913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0">
            <a:extLst>
              <a:ext uri="{FF2B5EF4-FFF2-40B4-BE49-F238E27FC236}">
                <a16:creationId xmlns:a16="http://schemas.microsoft.com/office/drawing/2014/main" id="{35532CE5-9C2E-4BF9-80D3-158B33D91182}"/>
              </a:ext>
            </a:extLst>
          </p:cNvPr>
          <p:cNvSpPr/>
          <p:nvPr/>
        </p:nvSpPr>
        <p:spPr>
          <a:xfrm>
            <a:off x="3680395" y="3567835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39" h="159385">
                <a:moveTo>
                  <a:pt x="268859" y="0"/>
                </a:moveTo>
                <a:lnTo>
                  <a:pt x="0" y="1591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1">
            <a:extLst>
              <a:ext uri="{FF2B5EF4-FFF2-40B4-BE49-F238E27FC236}">
                <a16:creationId xmlns:a16="http://schemas.microsoft.com/office/drawing/2014/main" id="{87533D06-0E10-4493-BB20-2ABCB68CF1B8}"/>
              </a:ext>
            </a:extLst>
          </p:cNvPr>
          <p:cNvSpPr/>
          <p:nvPr/>
        </p:nvSpPr>
        <p:spPr>
          <a:xfrm>
            <a:off x="3627058" y="2488519"/>
            <a:ext cx="306457" cy="168267"/>
          </a:xfrm>
          <a:custGeom>
            <a:avLst/>
            <a:gdLst/>
            <a:ahLst/>
            <a:cxnLst/>
            <a:rect l="l" t="t" r="r" b="b"/>
            <a:pathLst>
              <a:path w="321945" h="177800">
                <a:moveTo>
                  <a:pt x="0" y="0"/>
                </a:moveTo>
                <a:lnTo>
                  <a:pt x="321563" y="17741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CC01BF47-995D-47CF-9921-EBA4A9222B51}"/>
              </a:ext>
            </a:extLst>
          </p:cNvPr>
          <p:cNvSpPr/>
          <p:nvPr/>
        </p:nvSpPr>
        <p:spPr>
          <a:xfrm>
            <a:off x="4075871" y="2975786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3">
            <a:extLst>
              <a:ext uri="{FF2B5EF4-FFF2-40B4-BE49-F238E27FC236}">
                <a16:creationId xmlns:a16="http://schemas.microsoft.com/office/drawing/2014/main" id="{67D4E99C-A9EC-4912-933E-AFADD464D997}"/>
              </a:ext>
            </a:extLst>
          </p:cNvPr>
          <p:cNvSpPr/>
          <p:nvPr/>
        </p:nvSpPr>
        <p:spPr>
          <a:xfrm>
            <a:off x="3499800" y="2560837"/>
            <a:ext cx="45719" cy="952507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0" y="100647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4">
            <a:extLst>
              <a:ext uri="{FF2B5EF4-FFF2-40B4-BE49-F238E27FC236}">
                <a16:creationId xmlns:a16="http://schemas.microsoft.com/office/drawing/2014/main" id="{76A0E961-0398-4715-BD02-324A97E18730}"/>
              </a:ext>
            </a:extLst>
          </p:cNvPr>
          <p:cNvSpPr/>
          <p:nvPr/>
        </p:nvSpPr>
        <p:spPr>
          <a:xfrm>
            <a:off x="2998407" y="2511032"/>
            <a:ext cx="522283" cy="821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5">
            <a:extLst>
              <a:ext uri="{FF2B5EF4-FFF2-40B4-BE49-F238E27FC236}">
                <a16:creationId xmlns:a16="http://schemas.microsoft.com/office/drawing/2014/main" id="{9C14E768-7079-4543-99FE-2A243735C04B}"/>
              </a:ext>
            </a:extLst>
          </p:cNvPr>
          <p:cNvSpPr/>
          <p:nvPr/>
        </p:nvSpPr>
        <p:spPr>
          <a:xfrm>
            <a:off x="3051749" y="2555271"/>
            <a:ext cx="427347" cy="731358"/>
          </a:xfrm>
          <a:custGeom>
            <a:avLst/>
            <a:gdLst/>
            <a:ahLst/>
            <a:cxnLst/>
            <a:rect l="l" t="t" r="r" b="b"/>
            <a:pathLst>
              <a:path w="448945" h="772794">
                <a:moveTo>
                  <a:pt x="448690" y="0"/>
                </a:moveTo>
                <a:lnTo>
                  <a:pt x="0" y="772794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6">
            <a:extLst>
              <a:ext uri="{FF2B5EF4-FFF2-40B4-BE49-F238E27FC236}">
                <a16:creationId xmlns:a16="http://schemas.microsoft.com/office/drawing/2014/main" id="{B37E8CB4-ECFD-4265-A119-658C4B3EE28A}"/>
              </a:ext>
            </a:extLst>
          </p:cNvPr>
          <p:cNvSpPr/>
          <p:nvPr/>
        </p:nvSpPr>
        <p:spPr>
          <a:xfrm>
            <a:off x="3499805" y="2555271"/>
            <a:ext cx="427347" cy="731358"/>
          </a:xfrm>
          <a:custGeom>
            <a:avLst/>
            <a:gdLst/>
            <a:ahLst/>
            <a:cxnLst/>
            <a:rect l="l" t="t" r="r" b="b"/>
            <a:pathLst>
              <a:path w="448945" h="772794">
                <a:moveTo>
                  <a:pt x="0" y="0"/>
                </a:moveTo>
                <a:lnTo>
                  <a:pt x="448817" y="772794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7">
            <a:extLst>
              <a:ext uri="{FF2B5EF4-FFF2-40B4-BE49-F238E27FC236}">
                <a16:creationId xmlns:a16="http://schemas.microsoft.com/office/drawing/2014/main" id="{CB7C8FC2-168F-45F5-B270-0DC3BDB87C2F}"/>
              </a:ext>
            </a:extLst>
          </p:cNvPr>
          <p:cNvSpPr/>
          <p:nvPr/>
        </p:nvSpPr>
        <p:spPr>
          <a:xfrm>
            <a:off x="5697032" y="2177010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8">
            <a:extLst>
              <a:ext uri="{FF2B5EF4-FFF2-40B4-BE49-F238E27FC236}">
                <a16:creationId xmlns:a16="http://schemas.microsoft.com/office/drawing/2014/main" id="{049CE6E4-9EC0-4B6F-9839-A9730CC035DE}"/>
              </a:ext>
            </a:extLst>
          </p:cNvPr>
          <p:cNvSpPr/>
          <p:nvPr/>
        </p:nvSpPr>
        <p:spPr>
          <a:xfrm>
            <a:off x="5697032" y="2177010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9">
            <a:extLst>
              <a:ext uri="{FF2B5EF4-FFF2-40B4-BE49-F238E27FC236}">
                <a16:creationId xmlns:a16="http://schemas.microsoft.com/office/drawing/2014/main" id="{632B1779-7367-4CF6-B0AF-A68D38294A1B}"/>
              </a:ext>
            </a:extLst>
          </p:cNvPr>
          <p:cNvSpPr txBox="1"/>
          <p:nvPr/>
        </p:nvSpPr>
        <p:spPr>
          <a:xfrm>
            <a:off x="5757863" y="2201659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5" name="object 60">
            <a:extLst>
              <a:ext uri="{FF2B5EF4-FFF2-40B4-BE49-F238E27FC236}">
                <a16:creationId xmlns:a16="http://schemas.microsoft.com/office/drawing/2014/main" id="{B7A3455B-40F0-4C61-8430-0F821FD654DF}"/>
              </a:ext>
            </a:extLst>
          </p:cNvPr>
          <p:cNvSpPr/>
          <p:nvPr/>
        </p:nvSpPr>
        <p:spPr>
          <a:xfrm>
            <a:off x="5697032" y="354329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831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1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3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1">
            <a:extLst>
              <a:ext uri="{FF2B5EF4-FFF2-40B4-BE49-F238E27FC236}">
                <a16:creationId xmlns:a16="http://schemas.microsoft.com/office/drawing/2014/main" id="{9260B09E-3807-4291-A1C2-C0D9A5E26202}"/>
              </a:ext>
            </a:extLst>
          </p:cNvPr>
          <p:cNvSpPr/>
          <p:nvPr/>
        </p:nvSpPr>
        <p:spPr>
          <a:xfrm>
            <a:off x="5697032" y="354329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1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3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1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2">
            <a:extLst>
              <a:ext uri="{FF2B5EF4-FFF2-40B4-BE49-F238E27FC236}">
                <a16:creationId xmlns:a16="http://schemas.microsoft.com/office/drawing/2014/main" id="{9C42A96A-82BA-4ED1-937C-0CD36E67BC75}"/>
              </a:ext>
            </a:extLst>
          </p:cNvPr>
          <p:cNvSpPr txBox="1"/>
          <p:nvPr/>
        </p:nvSpPr>
        <p:spPr>
          <a:xfrm>
            <a:off x="5757863" y="3568179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8" name="object 63">
            <a:extLst>
              <a:ext uri="{FF2B5EF4-FFF2-40B4-BE49-F238E27FC236}">
                <a16:creationId xmlns:a16="http://schemas.microsoft.com/office/drawing/2014/main" id="{61861898-DE9B-4065-B636-BA604DCB77A5}"/>
              </a:ext>
            </a:extLst>
          </p:cNvPr>
          <p:cNvSpPr/>
          <p:nvPr/>
        </p:nvSpPr>
        <p:spPr>
          <a:xfrm>
            <a:off x="5120958" y="3256781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80">
                <a:moveTo>
                  <a:pt x="179831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1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3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1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4">
            <a:extLst>
              <a:ext uri="{FF2B5EF4-FFF2-40B4-BE49-F238E27FC236}">
                <a16:creationId xmlns:a16="http://schemas.microsoft.com/office/drawing/2014/main" id="{76A84947-2F20-4409-A2A1-C4912AB92CE1}"/>
              </a:ext>
            </a:extLst>
          </p:cNvPr>
          <p:cNvSpPr/>
          <p:nvPr/>
        </p:nvSpPr>
        <p:spPr>
          <a:xfrm>
            <a:off x="5120958" y="3256781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80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1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3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1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5">
            <a:extLst>
              <a:ext uri="{FF2B5EF4-FFF2-40B4-BE49-F238E27FC236}">
                <a16:creationId xmlns:a16="http://schemas.microsoft.com/office/drawing/2014/main" id="{3EA93D7C-FFBA-4F6E-8B62-FEF8F90CC359}"/>
              </a:ext>
            </a:extLst>
          </p:cNvPr>
          <p:cNvSpPr txBox="1"/>
          <p:nvPr/>
        </p:nvSpPr>
        <p:spPr>
          <a:xfrm>
            <a:off x="5181792" y="3281919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1" name="object 66">
            <a:extLst>
              <a:ext uri="{FF2B5EF4-FFF2-40B4-BE49-F238E27FC236}">
                <a16:creationId xmlns:a16="http://schemas.microsoft.com/office/drawing/2014/main" id="{906D766C-6821-4F50-8DE1-75AF9902CC27}"/>
              </a:ext>
            </a:extLst>
          </p:cNvPr>
          <p:cNvSpPr/>
          <p:nvPr/>
        </p:nvSpPr>
        <p:spPr>
          <a:xfrm>
            <a:off x="5120958" y="2609063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7">
            <a:extLst>
              <a:ext uri="{FF2B5EF4-FFF2-40B4-BE49-F238E27FC236}">
                <a16:creationId xmlns:a16="http://schemas.microsoft.com/office/drawing/2014/main" id="{F027E5FE-3553-423B-A288-351129A97AA1}"/>
              </a:ext>
            </a:extLst>
          </p:cNvPr>
          <p:cNvSpPr/>
          <p:nvPr/>
        </p:nvSpPr>
        <p:spPr>
          <a:xfrm>
            <a:off x="5120958" y="2609063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1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1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1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8">
            <a:extLst>
              <a:ext uri="{FF2B5EF4-FFF2-40B4-BE49-F238E27FC236}">
                <a16:creationId xmlns:a16="http://schemas.microsoft.com/office/drawing/2014/main" id="{CB49D2EB-A50C-42E3-B6BA-03CF77337259}"/>
              </a:ext>
            </a:extLst>
          </p:cNvPr>
          <p:cNvSpPr txBox="1"/>
          <p:nvPr/>
        </p:nvSpPr>
        <p:spPr>
          <a:xfrm>
            <a:off x="5181792" y="2633711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4" name="object 69">
            <a:extLst>
              <a:ext uri="{FF2B5EF4-FFF2-40B4-BE49-F238E27FC236}">
                <a16:creationId xmlns:a16="http://schemas.microsoft.com/office/drawing/2014/main" id="{F2618A43-FCC3-46E9-AD51-A01805910E28}"/>
              </a:ext>
            </a:extLst>
          </p:cNvPr>
          <p:cNvSpPr/>
          <p:nvPr/>
        </p:nvSpPr>
        <p:spPr>
          <a:xfrm>
            <a:off x="6273102" y="2609063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2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0">
            <a:extLst>
              <a:ext uri="{FF2B5EF4-FFF2-40B4-BE49-F238E27FC236}">
                <a16:creationId xmlns:a16="http://schemas.microsoft.com/office/drawing/2014/main" id="{789109B4-2D73-45E3-9407-9A8901333FCB}"/>
              </a:ext>
            </a:extLst>
          </p:cNvPr>
          <p:cNvSpPr/>
          <p:nvPr/>
        </p:nvSpPr>
        <p:spPr>
          <a:xfrm>
            <a:off x="6273102" y="2609063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1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2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1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2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1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1">
            <a:extLst>
              <a:ext uri="{FF2B5EF4-FFF2-40B4-BE49-F238E27FC236}">
                <a16:creationId xmlns:a16="http://schemas.microsoft.com/office/drawing/2014/main" id="{ED5CD67E-C244-45C3-9989-51A312A3652D}"/>
              </a:ext>
            </a:extLst>
          </p:cNvPr>
          <p:cNvSpPr txBox="1"/>
          <p:nvPr/>
        </p:nvSpPr>
        <p:spPr>
          <a:xfrm>
            <a:off x="6333936" y="2633711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7" name="object 72">
            <a:extLst>
              <a:ext uri="{FF2B5EF4-FFF2-40B4-BE49-F238E27FC236}">
                <a16:creationId xmlns:a16="http://schemas.microsoft.com/office/drawing/2014/main" id="{3F287FC9-569D-4056-A9B0-671952A89956}"/>
              </a:ext>
            </a:extLst>
          </p:cNvPr>
          <p:cNvSpPr/>
          <p:nvPr/>
        </p:nvSpPr>
        <p:spPr>
          <a:xfrm>
            <a:off x="6125653" y="3116099"/>
            <a:ext cx="614412" cy="61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3">
            <a:extLst>
              <a:ext uri="{FF2B5EF4-FFF2-40B4-BE49-F238E27FC236}">
                <a16:creationId xmlns:a16="http://schemas.microsoft.com/office/drawing/2014/main" id="{E9EB4837-2B56-48B4-A6E6-71652096212A}"/>
              </a:ext>
            </a:extLst>
          </p:cNvPr>
          <p:cNvSpPr/>
          <p:nvPr/>
        </p:nvSpPr>
        <p:spPr>
          <a:xfrm>
            <a:off x="6273102" y="3256781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80">
                <a:moveTo>
                  <a:pt x="179832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2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3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4">
            <a:extLst>
              <a:ext uri="{FF2B5EF4-FFF2-40B4-BE49-F238E27FC236}">
                <a16:creationId xmlns:a16="http://schemas.microsoft.com/office/drawing/2014/main" id="{DB811EC2-3550-4216-B55B-A96BAB1EA0CB}"/>
              </a:ext>
            </a:extLst>
          </p:cNvPr>
          <p:cNvSpPr/>
          <p:nvPr/>
        </p:nvSpPr>
        <p:spPr>
          <a:xfrm>
            <a:off x="6273102" y="3256781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80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2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3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2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5">
            <a:extLst>
              <a:ext uri="{FF2B5EF4-FFF2-40B4-BE49-F238E27FC236}">
                <a16:creationId xmlns:a16="http://schemas.microsoft.com/office/drawing/2014/main" id="{0D1D7068-B680-4A19-9CF2-F058803AB5E4}"/>
              </a:ext>
            </a:extLst>
          </p:cNvPr>
          <p:cNvSpPr txBox="1"/>
          <p:nvPr/>
        </p:nvSpPr>
        <p:spPr>
          <a:xfrm>
            <a:off x="6333936" y="3281919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1" name="object 76">
            <a:extLst>
              <a:ext uri="{FF2B5EF4-FFF2-40B4-BE49-F238E27FC236}">
                <a16:creationId xmlns:a16="http://schemas.microsoft.com/office/drawing/2014/main" id="{CC7E8494-D7FA-4382-AEBC-5E2A5C468D60}"/>
              </a:ext>
            </a:extLst>
          </p:cNvPr>
          <p:cNvSpPr/>
          <p:nvPr/>
        </p:nvSpPr>
        <p:spPr>
          <a:xfrm>
            <a:off x="5427663" y="2479375"/>
            <a:ext cx="306457" cy="168267"/>
          </a:xfrm>
          <a:custGeom>
            <a:avLst/>
            <a:gdLst/>
            <a:ahLst/>
            <a:cxnLst/>
            <a:rect l="l" t="t" r="r" b="b"/>
            <a:pathLst>
              <a:path w="321945" h="177800">
                <a:moveTo>
                  <a:pt x="321437" y="0"/>
                </a:moveTo>
                <a:lnTo>
                  <a:pt x="0" y="17741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7">
            <a:extLst>
              <a:ext uri="{FF2B5EF4-FFF2-40B4-BE49-F238E27FC236}">
                <a16:creationId xmlns:a16="http://schemas.microsoft.com/office/drawing/2014/main" id="{1C99EFF9-1661-43D2-8AFB-76E48A5AE25A}"/>
              </a:ext>
            </a:extLst>
          </p:cNvPr>
          <p:cNvSpPr/>
          <p:nvPr/>
        </p:nvSpPr>
        <p:spPr>
          <a:xfrm>
            <a:off x="5300406" y="2966642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8">
            <a:extLst>
              <a:ext uri="{FF2B5EF4-FFF2-40B4-BE49-F238E27FC236}">
                <a16:creationId xmlns:a16="http://schemas.microsoft.com/office/drawing/2014/main" id="{B8558766-4F62-436C-B8F8-0CAE87EBAE80}"/>
              </a:ext>
            </a:extLst>
          </p:cNvPr>
          <p:cNvSpPr/>
          <p:nvPr/>
        </p:nvSpPr>
        <p:spPr>
          <a:xfrm>
            <a:off x="5427660" y="3558691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39" h="159385">
                <a:moveTo>
                  <a:pt x="0" y="0"/>
                </a:moveTo>
                <a:lnTo>
                  <a:pt x="268732" y="15913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9">
            <a:extLst>
              <a:ext uri="{FF2B5EF4-FFF2-40B4-BE49-F238E27FC236}">
                <a16:creationId xmlns:a16="http://schemas.microsoft.com/office/drawing/2014/main" id="{7C063FC4-BD63-4074-988A-AAD41B2F379D}"/>
              </a:ext>
            </a:extLst>
          </p:cNvPr>
          <p:cNvSpPr/>
          <p:nvPr/>
        </p:nvSpPr>
        <p:spPr>
          <a:xfrm>
            <a:off x="6056311" y="3558691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39" h="159385">
                <a:moveTo>
                  <a:pt x="268859" y="0"/>
                </a:moveTo>
                <a:lnTo>
                  <a:pt x="0" y="15913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0">
            <a:extLst>
              <a:ext uri="{FF2B5EF4-FFF2-40B4-BE49-F238E27FC236}">
                <a16:creationId xmlns:a16="http://schemas.microsoft.com/office/drawing/2014/main" id="{834CEC41-754B-44DB-AE8F-BFDEE746B607}"/>
              </a:ext>
            </a:extLst>
          </p:cNvPr>
          <p:cNvSpPr/>
          <p:nvPr/>
        </p:nvSpPr>
        <p:spPr>
          <a:xfrm>
            <a:off x="6003737" y="2479375"/>
            <a:ext cx="306457" cy="168267"/>
          </a:xfrm>
          <a:custGeom>
            <a:avLst/>
            <a:gdLst/>
            <a:ahLst/>
            <a:cxnLst/>
            <a:rect l="l" t="t" r="r" b="b"/>
            <a:pathLst>
              <a:path w="321945" h="177800">
                <a:moveTo>
                  <a:pt x="0" y="0"/>
                </a:moveTo>
                <a:lnTo>
                  <a:pt x="321563" y="17741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1">
            <a:extLst>
              <a:ext uri="{FF2B5EF4-FFF2-40B4-BE49-F238E27FC236}">
                <a16:creationId xmlns:a16="http://schemas.microsoft.com/office/drawing/2014/main" id="{F6C95CB4-1F86-46B0-A613-ED57306A0E5C}"/>
              </a:ext>
            </a:extLst>
          </p:cNvPr>
          <p:cNvSpPr/>
          <p:nvPr/>
        </p:nvSpPr>
        <p:spPr>
          <a:xfrm>
            <a:off x="6452550" y="2966642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2">
            <a:extLst>
              <a:ext uri="{FF2B5EF4-FFF2-40B4-BE49-F238E27FC236}">
                <a16:creationId xmlns:a16="http://schemas.microsoft.com/office/drawing/2014/main" id="{EE6B75FD-9FB7-4C89-8446-C5B1F247C683}"/>
              </a:ext>
            </a:extLst>
          </p:cNvPr>
          <p:cNvSpPr/>
          <p:nvPr/>
        </p:nvSpPr>
        <p:spPr>
          <a:xfrm>
            <a:off x="5876478" y="2551693"/>
            <a:ext cx="45719" cy="952507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0" y="100647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3">
            <a:extLst>
              <a:ext uri="{FF2B5EF4-FFF2-40B4-BE49-F238E27FC236}">
                <a16:creationId xmlns:a16="http://schemas.microsoft.com/office/drawing/2014/main" id="{18520CF8-49E4-44A2-A962-76C3D2FB33B5}"/>
              </a:ext>
            </a:extLst>
          </p:cNvPr>
          <p:cNvSpPr/>
          <p:nvPr/>
        </p:nvSpPr>
        <p:spPr>
          <a:xfrm>
            <a:off x="5427663" y="2546127"/>
            <a:ext cx="427347" cy="731358"/>
          </a:xfrm>
          <a:custGeom>
            <a:avLst/>
            <a:gdLst/>
            <a:ahLst/>
            <a:cxnLst/>
            <a:rect l="l" t="t" r="r" b="b"/>
            <a:pathLst>
              <a:path w="448945" h="772794">
                <a:moveTo>
                  <a:pt x="448691" y="0"/>
                </a:moveTo>
                <a:lnTo>
                  <a:pt x="0" y="772795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4">
            <a:extLst>
              <a:ext uri="{FF2B5EF4-FFF2-40B4-BE49-F238E27FC236}">
                <a16:creationId xmlns:a16="http://schemas.microsoft.com/office/drawing/2014/main" id="{9BEAD11C-05A3-47A9-B462-E65B5CDBE662}"/>
              </a:ext>
            </a:extLst>
          </p:cNvPr>
          <p:cNvSpPr/>
          <p:nvPr/>
        </p:nvSpPr>
        <p:spPr>
          <a:xfrm>
            <a:off x="5825426" y="2501888"/>
            <a:ext cx="522283" cy="821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5">
            <a:extLst>
              <a:ext uri="{FF2B5EF4-FFF2-40B4-BE49-F238E27FC236}">
                <a16:creationId xmlns:a16="http://schemas.microsoft.com/office/drawing/2014/main" id="{C3A565D8-3BE8-4D4E-B026-2085B364938E}"/>
              </a:ext>
            </a:extLst>
          </p:cNvPr>
          <p:cNvSpPr/>
          <p:nvPr/>
        </p:nvSpPr>
        <p:spPr>
          <a:xfrm>
            <a:off x="5876482" y="2546127"/>
            <a:ext cx="427347" cy="731358"/>
          </a:xfrm>
          <a:custGeom>
            <a:avLst/>
            <a:gdLst/>
            <a:ahLst/>
            <a:cxnLst/>
            <a:rect l="l" t="t" r="r" b="b"/>
            <a:pathLst>
              <a:path w="448945" h="772794">
                <a:moveTo>
                  <a:pt x="0" y="0"/>
                </a:moveTo>
                <a:lnTo>
                  <a:pt x="448817" y="77279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6">
            <a:extLst>
              <a:ext uri="{FF2B5EF4-FFF2-40B4-BE49-F238E27FC236}">
                <a16:creationId xmlns:a16="http://schemas.microsoft.com/office/drawing/2014/main" id="{CF00A7F4-A366-4B9A-B07F-2111D9E345B2}"/>
              </a:ext>
            </a:extLst>
          </p:cNvPr>
          <p:cNvSpPr/>
          <p:nvPr/>
        </p:nvSpPr>
        <p:spPr>
          <a:xfrm>
            <a:off x="8133141" y="2183885"/>
            <a:ext cx="343329" cy="341340"/>
          </a:xfrm>
          <a:custGeom>
            <a:avLst/>
            <a:gdLst/>
            <a:ahLst/>
            <a:cxnLst/>
            <a:rect l="l" t="t" r="r" b="b"/>
            <a:pathLst>
              <a:path w="360679" h="360680">
                <a:moveTo>
                  <a:pt x="180213" y="0"/>
                </a:moveTo>
                <a:lnTo>
                  <a:pt x="132291" y="6434"/>
                </a:lnTo>
                <a:lnTo>
                  <a:pt x="89238" y="24595"/>
                </a:lnTo>
                <a:lnTo>
                  <a:pt x="52768" y="52768"/>
                </a:lnTo>
                <a:lnTo>
                  <a:pt x="24595" y="89238"/>
                </a:lnTo>
                <a:lnTo>
                  <a:pt x="6434" y="132291"/>
                </a:lnTo>
                <a:lnTo>
                  <a:pt x="0" y="180212"/>
                </a:lnTo>
                <a:lnTo>
                  <a:pt x="6434" y="228134"/>
                </a:lnTo>
                <a:lnTo>
                  <a:pt x="24595" y="271187"/>
                </a:lnTo>
                <a:lnTo>
                  <a:pt x="52768" y="307657"/>
                </a:lnTo>
                <a:lnTo>
                  <a:pt x="89238" y="335830"/>
                </a:lnTo>
                <a:lnTo>
                  <a:pt x="132291" y="353991"/>
                </a:lnTo>
                <a:lnTo>
                  <a:pt x="180213" y="360425"/>
                </a:lnTo>
                <a:lnTo>
                  <a:pt x="228134" y="353991"/>
                </a:lnTo>
                <a:lnTo>
                  <a:pt x="271187" y="335830"/>
                </a:lnTo>
                <a:lnTo>
                  <a:pt x="307657" y="307657"/>
                </a:lnTo>
                <a:lnTo>
                  <a:pt x="335830" y="271187"/>
                </a:lnTo>
                <a:lnTo>
                  <a:pt x="353991" y="228134"/>
                </a:lnTo>
                <a:lnTo>
                  <a:pt x="360425" y="180212"/>
                </a:lnTo>
                <a:lnTo>
                  <a:pt x="353991" y="132291"/>
                </a:lnTo>
                <a:lnTo>
                  <a:pt x="335830" y="89238"/>
                </a:lnTo>
                <a:lnTo>
                  <a:pt x="307657" y="52768"/>
                </a:lnTo>
                <a:lnTo>
                  <a:pt x="271187" y="24595"/>
                </a:lnTo>
                <a:lnTo>
                  <a:pt x="228134" y="6434"/>
                </a:lnTo>
                <a:lnTo>
                  <a:pt x="180213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7">
            <a:extLst>
              <a:ext uri="{FF2B5EF4-FFF2-40B4-BE49-F238E27FC236}">
                <a16:creationId xmlns:a16="http://schemas.microsoft.com/office/drawing/2014/main" id="{A1EA1D35-DAA6-4DE3-8B41-FD6A65AB3858}"/>
              </a:ext>
            </a:extLst>
          </p:cNvPr>
          <p:cNvSpPr/>
          <p:nvPr/>
        </p:nvSpPr>
        <p:spPr>
          <a:xfrm>
            <a:off x="8133141" y="2183885"/>
            <a:ext cx="343329" cy="341340"/>
          </a:xfrm>
          <a:custGeom>
            <a:avLst/>
            <a:gdLst/>
            <a:ahLst/>
            <a:cxnLst/>
            <a:rect l="l" t="t" r="r" b="b"/>
            <a:pathLst>
              <a:path w="360679" h="360680">
                <a:moveTo>
                  <a:pt x="0" y="180212"/>
                </a:moveTo>
                <a:lnTo>
                  <a:pt x="6434" y="132291"/>
                </a:lnTo>
                <a:lnTo>
                  <a:pt x="24595" y="89238"/>
                </a:lnTo>
                <a:lnTo>
                  <a:pt x="52768" y="52768"/>
                </a:lnTo>
                <a:lnTo>
                  <a:pt x="89238" y="24595"/>
                </a:lnTo>
                <a:lnTo>
                  <a:pt x="132291" y="6434"/>
                </a:lnTo>
                <a:lnTo>
                  <a:pt x="180213" y="0"/>
                </a:lnTo>
                <a:lnTo>
                  <a:pt x="228134" y="6434"/>
                </a:lnTo>
                <a:lnTo>
                  <a:pt x="271187" y="24595"/>
                </a:lnTo>
                <a:lnTo>
                  <a:pt x="307657" y="52768"/>
                </a:lnTo>
                <a:lnTo>
                  <a:pt x="335830" y="89238"/>
                </a:lnTo>
                <a:lnTo>
                  <a:pt x="353991" y="132291"/>
                </a:lnTo>
                <a:lnTo>
                  <a:pt x="360425" y="180212"/>
                </a:lnTo>
                <a:lnTo>
                  <a:pt x="353991" y="228134"/>
                </a:lnTo>
                <a:lnTo>
                  <a:pt x="335830" y="271187"/>
                </a:lnTo>
                <a:lnTo>
                  <a:pt x="307657" y="307657"/>
                </a:lnTo>
                <a:lnTo>
                  <a:pt x="271187" y="335830"/>
                </a:lnTo>
                <a:lnTo>
                  <a:pt x="228134" y="353991"/>
                </a:lnTo>
                <a:lnTo>
                  <a:pt x="180213" y="360425"/>
                </a:lnTo>
                <a:lnTo>
                  <a:pt x="132291" y="353991"/>
                </a:lnTo>
                <a:lnTo>
                  <a:pt x="89238" y="335830"/>
                </a:lnTo>
                <a:lnTo>
                  <a:pt x="52768" y="307657"/>
                </a:lnTo>
                <a:lnTo>
                  <a:pt x="24595" y="271187"/>
                </a:lnTo>
                <a:lnTo>
                  <a:pt x="643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88">
            <a:extLst>
              <a:ext uri="{FF2B5EF4-FFF2-40B4-BE49-F238E27FC236}">
                <a16:creationId xmlns:a16="http://schemas.microsoft.com/office/drawing/2014/main" id="{BAEE0B0B-4B8C-4E03-BBCD-A2B1F91BCE3B}"/>
              </a:ext>
            </a:extLst>
          </p:cNvPr>
          <p:cNvSpPr txBox="1"/>
          <p:nvPr/>
        </p:nvSpPr>
        <p:spPr>
          <a:xfrm>
            <a:off x="8194740" y="2208769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4" name="object 89">
            <a:extLst>
              <a:ext uri="{FF2B5EF4-FFF2-40B4-BE49-F238E27FC236}">
                <a16:creationId xmlns:a16="http://schemas.microsoft.com/office/drawing/2014/main" id="{9E10248F-6414-45A9-ABA9-DA2F9C67ABF0}"/>
              </a:ext>
            </a:extLst>
          </p:cNvPr>
          <p:cNvSpPr/>
          <p:nvPr/>
        </p:nvSpPr>
        <p:spPr>
          <a:xfrm>
            <a:off x="8133141" y="3550151"/>
            <a:ext cx="343329" cy="341340"/>
          </a:xfrm>
          <a:custGeom>
            <a:avLst/>
            <a:gdLst/>
            <a:ahLst/>
            <a:cxnLst/>
            <a:rect l="l" t="t" r="r" b="b"/>
            <a:pathLst>
              <a:path w="360679" h="360679">
                <a:moveTo>
                  <a:pt x="180213" y="0"/>
                </a:moveTo>
                <a:lnTo>
                  <a:pt x="132291" y="6434"/>
                </a:lnTo>
                <a:lnTo>
                  <a:pt x="89238" y="24595"/>
                </a:lnTo>
                <a:lnTo>
                  <a:pt x="52768" y="52768"/>
                </a:lnTo>
                <a:lnTo>
                  <a:pt x="24595" y="89238"/>
                </a:lnTo>
                <a:lnTo>
                  <a:pt x="6434" y="132291"/>
                </a:lnTo>
                <a:lnTo>
                  <a:pt x="0" y="180212"/>
                </a:lnTo>
                <a:lnTo>
                  <a:pt x="6434" y="228134"/>
                </a:lnTo>
                <a:lnTo>
                  <a:pt x="24595" y="271187"/>
                </a:lnTo>
                <a:lnTo>
                  <a:pt x="52768" y="307657"/>
                </a:lnTo>
                <a:lnTo>
                  <a:pt x="89238" y="335830"/>
                </a:lnTo>
                <a:lnTo>
                  <a:pt x="132291" y="353991"/>
                </a:lnTo>
                <a:lnTo>
                  <a:pt x="180213" y="360425"/>
                </a:lnTo>
                <a:lnTo>
                  <a:pt x="228134" y="353991"/>
                </a:lnTo>
                <a:lnTo>
                  <a:pt x="271187" y="335830"/>
                </a:lnTo>
                <a:lnTo>
                  <a:pt x="307657" y="307657"/>
                </a:lnTo>
                <a:lnTo>
                  <a:pt x="335830" y="271187"/>
                </a:lnTo>
                <a:lnTo>
                  <a:pt x="353991" y="228134"/>
                </a:lnTo>
                <a:lnTo>
                  <a:pt x="360425" y="180212"/>
                </a:lnTo>
                <a:lnTo>
                  <a:pt x="353991" y="132291"/>
                </a:lnTo>
                <a:lnTo>
                  <a:pt x="335830" y="89238"/>
                </a:lnTo>
                <a:lnTo>
                  <a:pt x="307657" y="52768"/>
                </a:lnTo>
                <a:lnTo>
                  <a:pt x="271187" y="24595"/>
                </a:lnTo>
                <a:lnTo>
                  <a:pt x="228134" y="6434"/>
                </a:lnTo>
                <a:lnTo>
                  <a:pt x="180213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0">
            <a:extLst>
              <a:ext uri="{FF2B5EF4-FFF2-40B4-BE49-F238E27FC236}">
                <a16:creationId xmlns:a16="http://schemas.microsoft.com/office/drawing/2014/main" id="{C6B26D19-7434-43DD-9DFE-2B574678F5DC}"/>
              </a:ext>
            </a:extLst>
          </p:cNvPr>
          <p:cNvSpPr/>
          <p:nvPr/>
        </p:nvSpPr>
        <p:spPr>
          <a:xfrm>
            <a:off x="8133141" y="3550151"/>
            <a:ext cx="343329" cy="341340"/>
          </a:xfrm>
          <a:custGeom>
            <a:avLst/>
            <a:gdLst/>
            <a:ahLst/>
            <a:cxnLst/>
            <a:rect l="l" t="t" r="r" b="b"/>
            <a:pathLst>
              <a:path w="360679" h="360679">
                <a:moveTo>
                  <a:pt x="0" y="180212"/>
                </a:moveTo>
                <a:lnTo>
                  <a:pt x="6434" y="132291"/>
                </a:lnTo>
                <a:lnTo>
                  <a:pt x="24595" y="89238"/>
                </a:lnTo>
                <a:lnTo>
                  <a:pt x="52768" y="52768"/>
                </a:lnTo>
                <a:lnTo>
                  <a:pt x="89238" y="24595"/>
                </a:lnTo>
                <a:lnTo>
                  <a:pt x="132291" y="6434"/>
                </a:lnTo>
                <a:lnTo>
                  <a:pt x="180213" y="0"/>
                </a:lnTo>
                <a:lnTo>
                  <a:pt x="228134" y="6434"/>
                </a:lnTo>
                <a:lnTo>
                  <a:pt x="271187" y="24595"/>
                </a:lnTo>
                <a:lnTo>
                  <a:pt x="307657" y="52768"/>
                </a:lnTo>
                <a:lnTo>
                  <a:pt x="335830" y="89238"/>
                </a:lnTo>
                <a:lnTo>
                  <a:pt x="353991" y="132291"/>
                </a:lnTo>
                <a:lnTo>
                  <a:pt x="360425" y="180212"/>
                </a:lnTo>
                <a:lnTo>
                  <a:pt x="353991" y="228134"/>
                </a:lnTo>
                <a:lnTo>
                  <a:pt x="335830" y="271187"/>
                </a:lnTo>
                <a:lnTo>
                  <a:pt x="307657" y="307657"/>
                </a:lnTo>
                <a:lnTo>
                  <a:pt x="271187" y="335830"/>
                </a:lnTo>
                <a:lnTo>
                  <a:pt x="228134" y="353991"/>
                </a:lnTo>
                <a:lnTo>
                  <a:pt x="180213" y="360425"/>
                </a:lnTo>
                <a:lnTo>
                  <a:pt x="132291" y="353991"/>
                </a:lnTo>
                <a:lnTo>
                  <a:pt x="89238" y="335830"/>
                </a:lnTo>
                <a:lnTo>
                  <a:pt x="52768" y="307657"/>
                </a:lnTo>
                <a:lnTo>
                  <a:pt x="24595" y="271187"/>
                </a:lnTo>
                <a:lnTo>
                  <a:pt x="643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1">
            <a:extLst>
              <a:ext uri="{FF2B5EF4-FFF2-40B4-BE49-F238E27FC236}">
                <a16:creationId xmlns:a16="http://schemas.microsoft.com/office/drawing/2014/main" id="{D3EFB867-A413-42E5-B18B-C59888377600}"/>
              </a:ext>
            </a:extLst>
          </p:cNvPr>
          <p:cNvSpPr txBox="1"/>
          <p:nvPr/>
        </p:nvSpPr>
        <p:spPr>
          <a:xfrm>
            <a:off x="8194740" y="3575291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7" name="object 92">
            <a:extLst>
              <a:ext uri="{FF2B5EF4-FFF2-40B4-BE49-F238E27FC236}">
                <a16:creationId xmlns:a16="http://schemas.microsoft.com/office/drawing/2014/main" id="{69C50D8D-2BBF-49B3-BABB-3538E93508ED}"/>
              </a:ext>
            </a:extLst>
          </p:cNvPr>
          <p:cNvSpPr/>
          <p:nvPr/>
        </p:nvSpPr>
        <p:spPr>
          <a:xfrm>
            <a:off x="7557836" y="3264383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3">
            <a:extLst>
              <a:ext uri="{FF2B5EF4-FFF2-40B4-BE49-F238E27FC236}">
                <a16:creationId xmlns:a16="http://schemas.microsoft.com/office/drawing/2014/main" id="{CCBA176E-61BB-45A6-BDA6-F0B87EBBAFD5}"/>
              </a:ext>
            </a:extLst>
          </p:cNvPr>
          <p:cNvSpPr/>
          <p:nvPr/>
        </p:nvSpPr>
        <p:spPr>
          <a:xfrm>
            <a:off x="7557836" y="3264383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4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4">
            <a:extLst>
              <a:ext uri="{FF2B5EF4-FFF2-40B4-BE49-F238E27FC236}">
                <a16:creationId xmlns:a16="http://schemas.microsoft.com/office/drawing/2014/main" id="{F12E36E6-A16D-4370-8056-4C78A691C97D}"/>
              </a:ext>
            </a:extLst>
          </p:cNvPr>
          <p:cNvSpPr txBox="1"/>
          <p:nvPr/>
        </p:nvSpPr>
        <p:spPr>
          <a:xfrm>
            <a:off x="7618667" y="3289031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0" name="object 95">
            <a:extLst>
              <a:ext uri="{FF2B5EF4-FFF2-40B4-BE49-F238E27FC236}">
                <a16:creationId xmlns:a16="http://schemas.microsoft.com/office/drawing/2014/main" id="{50EC2295-F583-4BBD-9353-058737E0416E}"/>
              </a:ext>
            </a:extLst>
          </p:cNvPr>
          <p:cNvSpPr/>
          <p:nvPr/>
        </p:nvSpPr>
        <p:spPr>
          <a:xfrm>
            <a:off x="7410385" y="2475227"/>
            <a:ext cx="614412" cy="6108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96">
            <a:extLst>
              <a:ext uri="{FF2B5EF4-FFF2-40B4-BE49-F238E27FC236}">
                <a16:creationId xmlns:a16="http://schemas.microsoft.com/office/drawing/2014/main" id="{7750B9E2-0DCD-40B5-ADFD-083C1D39B5B2}"/>
              </a:ext>
            </a:extLst>
          </p:cNvPr>
          <p:cNvSpPr/>
          <p:nvPr/>
        </p:nvSpPr>
        <p:spPr>
          <a:xfrm>
            <a:off x="7557836" y="2615922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97">
            <a:extLst>
              <a:ext uri="{FF2B5EF4-FFF2-40B4-BE49-F238E27FC236}">
                <a16:creationId xmlns:a16="http://schemas.microsoft.com/office/drawing/2014/main" id="{C9220624-988D-4343-9A63-9346ADA9D8B2}"/>
              </a:ext>
            </a:extLst>
          </p:cNvPr>
          <p:cNvSpPr/>
          <p:nvPr/>
        </p:nvSpPr>
        <p:spPr>
          <a:xfrm>
            <a:off x="7557836" y="2615922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4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98">
            <a:extLst>
              <a:ext uri="{FF2B5EF4-FFF2-40B4-BE49-F238E27FC236}">
                <a16:creationId xmlns:a16="http://schemas.microsoft.com/office/drawing/2014/main" id="{779016F1-D218-4D50-89F0-13008E8C4A8E}"/>
              </a:ext>
            </a:extLst>
          </p:cNvPr>
          <p:cNvSpPr txBox="1"/>
          <p:nvPr/>
        </p:nvSpPr>
        <p:spPr>
          <a:xfrm>
            <a:off x="7618667" y="2640824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4" name="object 99">
            <a:extLst>
              <a:ext uri="{FF2B5EF4-FFF2-40B4-BE49-F238E27FC236}">
                <a16:creationId xmlns:a16="http://schemas.microsoft.com/office/drawing/2014/main" id="{44773F2E-AE21-4B2C-A4C4-74F89A8CB4DA}"/>
              </a:ext>
            </a:extLst>
          </p:cNvPr>
          <p:cNvSpPr/>
          <p:nvPr/>
        </p:nvSpPr>
        <p:spPr>
          <a:xfrm>
            <a:off x="8709978" y="2615922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0">
            <a:extLst>
              <a:ext uri="{FF2B5EF4-FFF2-40B4-BE49-F238E27FC236}">
                <a16:creationId xmlns:a16="http://schemas.microsoft.com/office/drawing/2014/main" id="{893243B7-53BC-4D57-8477-BCC1A02E6511}"/>
              </a:ext>
            </a:extLst>
          </p:cNvPr>
          <p:cNvSpPr/>
          <p:nvPr/>
        </p:nvSpPr>
        <p:spPr>
          <a:xfrm>
            <a:off x="8709978" y="2615922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1">
            <a:extLst>
              <a:ext uri="{FF2B5EF4-FFF2-40B4-BE49-F238E27FC236}">
                <a16:creationId xmlns:a16="http://schemas.microsoft.com/office/drawing/2014/main" id="{7B4A7198-0294-4448-B123-CCD340DC100D}"/>
              </a:ext>
            </a:extLst>
          </p:cNvPr>
          <p:cNvSpPr txBox="1"/>
          <p:nvPr/>
        </p:nvSpPr>
        <p:spPr>
          <a:xfrm>
            <a:off x="8771065" y="2640824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7" name="object 102">
            <a:extLst>
              <a:ext uri="{FF2B5EF4-FFF2-40B4-BE49-F238E27FC236}">
                <a16:creationId xmlns:a16="http://schemas.microsoft.com/office/drawing/2014/main" id="{0290D46B-6B6F-48EB-BBA7-EB01CA0E0F7F}"/>
              </a:ext>
            </a:extLst>
          </p:cNvPr>
          <p:cNvSpPr/>
          <p:nvPr/>
        </p:nvSpPr>
        <p:spPr>
          <a:xfrm>
            <a:off x="8709978" y="3264383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2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2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3">
            <a:extLst>
              <a:ext uri="{FF2B5EF4-FFF2-40B4-BE49-F238E27FC236}">
                <a16:creationId xmlns:a16="http://schemas.microsoft.com/office/drawing/2014/main" id="{6F8B99E9-C796-434C-A45D-07EAD257B85A}"/>
              </a:ext>
            </a:extLst>
          </p:cNvPr>
          <p:cNvSpPr/>
          <p:nvPr/>
        </p:nvSpPr>
        <p:spPr>
          <a:xfrm>
            <a:off x="8709978" y="3264383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4">
            <a:extLst>
              <a:ext uri="{FF2B5EF4-FFF2-40B4-BE49-F238E27FC236}">
                <a16:creationId xmlns:a16="http://schemas.microsoft.com/office/drawing/2014/main" id="{E1D98A83-2238-4E66-81E0-774FBEC6E6BC}"/>
              </a:ext>
            </a:extLst>
          </p:cNvPr>
          <p:cNvSpPr txBox="1"/>
          <p:nvPr/>
        </p:nvSpPr>
        <p:spPr>
          <a:xfrm>
            <a:off x="8771065" y="3289031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0" name="object 105">
            <a:extLst>
              <a:ext uri="{FF2B5EF4-FFF2-40B4-BE49-F238E27FC236}">
                <a16:creationId xmlns:a16="http://schemas.microsoft.com/office/drawing/2014/main" id="{BEA3FA5C-60F5-4ECB-AD5F-903B8E3D6114}"/>
              </a:ext>
            </a:extLst>
          </p:cNvPr>
          <p:cNvSpPr/>
          <p:nvPr/>
        </p:nvSpPr>
        <p:spPr>
          <a:xfrm>
            <a:off x="7811201" y="2436796"/>
            <a:ext cx="396036" cy="263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06">
            <a:extLst>
              <a:ext uri="{FF2B5EF4-FFF2-40B4-BE49-F238E27FC236}">
                <a16:creationId xmlns:a16="http://schemas.microsoft.com/office/drawing/2014/main" id="{DD8DBDC5-12FB-4488-88B4-C5B2C1133EB9}"/>
              </a:ext>
            </a:extLst>
          </p:cNvPr>
          <p:cNvSpPr/>
          <p:nvPr/>
        </p:nvSpPr>
        <p:spPr>
          <a:xfrm>
            <a:off x="7864541" y="2486234"/>
            <a:ext cx="306457" cy="168267"/>
          </a:xfrm>
          <a:custGeom>
            <a:avLst/>
            <a:gdLst/>
            <a:ahLst/>
            <a:cxnLst/>
            <a:rect l="l" t="t" r="r" b="b"/>
            <a:pathLst>
              <a:path w="321945" h="177800">
                <a:moveTo>
                  <a:pt x="321437" y="0"/>
                </a:moveTo>
                <a:lnTo>
                  <a:pt x="0" y="17741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07">
            <a:extLst>
              <a:ext uri="{FF2B5EF4-FFF2-40B4-BE49-F238E27FC236}">
                <a16:creationId xmlns:a16="http://schemas.microsoft.com/office/drawing/2014/main" id="{0766C90D-160D-4DBC-BFBE-FCF483096497}"/>
              </a:ext>
            </a:extLst>
          </p:cNvPr>
          <p:cNvSpPr/>
          <p:nvPr/>
        </p:nvSpPr>
        <p:spPr>
          <a:xfrm>
            <a:off x="7683942" y="2936666"/>
            <a:ext cx="97317" cy="3555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08">
            <a:extLst>
              <a:ext uri="{FF2B5EF4-FFF2-40B4-BE49-F238E27FC236}">
                <a16:creationId xmlns:a16="http://schemas.microsoft.com/office/drawing/2014/main" id="{741BDB18-FB6E-47D8-AD92-D93289132CF4}"/>
              </a:ext>
            </a:extLst>
          </p:cNvPr>
          <p:cNvSpPr/>
          <p:nvPr/>
        </p:nvSpPr>
        <p:spPr>
          <a:xfrm>
            <a:off x="7737282" y="2973500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09">
            <a:extLst>
              <a:ext uri="{FF2B5EF4-FFF2-40B4-BE49-F238E27FC236}">
                <a16:creationId xmlns:a16="http://schemas.microsoft.com/office/drawing/2014/main" id="{820CF2D9-12FB-4CDB-BC17-B21E277843DF}"/>
              </a:ext>
            </a:extLst>
          </p:cNvPr>
          <p:cNvSpPr/>
          <p:nvPr/>
        </p:nvSpPr>
        <p:spPr>
          <a:xfrm>
            <a:off x="7864537" y="3566311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40" h="159385">
                <a:moveTo>
                  <a:pt x="0" y="0"/>
                </a:moveTo>
                <a:lnTo>
                  <a:pt x="268731" y="1591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0">
            <a:extLst>
              <a:ext uri="{FF2B5EF4-FFF2-40B4-BE49-F238E27FC236}">
                <a16:creationId xmlns:a16="http://schemas.microsoft.com/office/drawing/2014/main" id="{0AFA0096-DEDC-423F-A927-ADC8416021E0}"/>
              </a:ext>
            </a:extLst>
          </p:cNvPr>
          <p:cNvSpPr/>
          <p:nvPr/>
        </p:nvSpPr>
        <p:spPr>
          <a:xfrm>
            <a:off x="8493187" y="3566311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40" h="159385">
                <a:moveTo>
                  <a:pt x="268859" y="0"/>
                </a:moveTo>
                <a:lnTo>
                  <a:pt x="0" y="1591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1">
            <a:extLst>
              <a:ext uri="{FF2B5EF4-FFF2-40B4-BE49-F238E27FC236}">
                <a16:creationId xmlns:a16="http://schemas.microsoft.com/office/drawing/2014/main" id="{2954983F-4333-4FB5-8A71-048E14D1B0CE}"/>
              </a:ext>
            </a:extLst>
          </p:cNvPr>
          <p:cNvSpPr/>
          <p:nvPr/>
        </p:nvSpPr>
        <p:spPr>
          <a:xfrm>
            <a:off x="8440613" y="2486234"/>
            <a:ext cx="306457" cy="168267"/>
          </a:xfrm>
          <a:custGeom>
            <a:avLst/>
            <a:gdLst/>
            <a:ahLst/>
            <a:cxnLst/>
            <a:rect l="l" t="t" r="r" b="b"/>
            <a:pathLst>
              <a:path w="321945" h="177800">
                <a:moveTo>
                  <a:pt x="0" y="0"/>
                </a:moveTo>
                <a:lnTo>
                  <a:pt x="321564" y="17741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2">
            <a:extLst>
              <a:ext uri="{FF2B5EF4-FFF2-40B4-BE49-F238E27FC236}">
                <a16:creationId xmlns:a16="http://schemas.microsoft.com/office/drawing/2014/main" id="{866A0A0C-BE26-41CE-8500-62E337B3D1E8}"/>
              </a:ext>
            </a:extLst>
          </p:cNvPr>
          <p:cNvSpPr/>
          <p:nvPr/>
        </p:nvSpPr>
        <p:spPr>
          <a:xfrm>
            <a:off x="8889426" y="2973500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3">
            <a:extLst>
              <a:ext uri="{FF2B5EF4-FFF2-40B4-BE49-F238E27FC236}">
                <a16:creationId xmlns:a16="http://schemas.microsoft.com/office/drawing/2014/main" id="{2FEB9266-85B1-4CC5-9D96-A4EB96D4DC8A}"/>
              </a:ext>
            </a:extLst>
          </p:cNvPr>
          <p:cNvSpPr/>
          <p:nvPr/>
        </p:nvSpPr>
        <p:spPr>
          <a:xfrm>
            <a:off x="8313354" y="2559313"/>
            <a:ext cx="45719" cy="952507"/>
          </a:xfrm>
          <a:custGeom>
            <a:avLst/>
            <a:gdLst/>
            <a:ahLst/>
            <a:cxnLst/>
            <a:rect l="l" t="t" r="r" b="b"/>
            <a:pathLst>
              <a:path h="1006475">
                <a:moveTo>
                  <a:pt x="0" y="0"/>
                </a:moveTo>
                <a:lnTo>
                  <a:pt x="0" y="100647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4">
            <a:extLst>
              <a:ext uri="{FF2B5EF4-FFF2-40B4-BE49-F238E27FC236}">
                <a16:creationId xmlns:a16="http://schemas.microsoft.com/office/drawing/2014/main" id="{889B0873-0461-484F-B016-28FA86904C38}"/>
              </a:ext>
            </a:extLst>
          </p:cNvPr>
          <p:cNvSpPr/>
          <p:nvPr/>
        </p:nvSpPr>
        <p:spPr>
          <a:xfrm>
            <a:off x="7864541" y="2553747"/>
            <a:ext cx="427347" cy="731358"/>
          </a:xfrm>
          <a:custGeom>
            <a:avLst/>
            <a:gdLst/>
            <a:ahLst/>
            <a:cxnLst/>
            <a:rect l="l" t="t" r="r" b="b"/>
            <a:pathLst>
              <a:path w="448945" h="772794">
                <a:moveTo>
                  <a:pt x="448691" y="0"/>
                </a:moveTo>
                <a:lnTo>
                  <a:pt x="0" y="772794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5">
            <a:extLst>
              <a:ext uri="{FF2B5EF4-FFF2-40B4-BE49-F238E27FC236}">
                <a16:creationId xmlns:a16="http://schemas.microsoft.com/office/drawing/2014/main" id="{981E539A-885A-4011-9749-81B1927E0B13}"/>
              </a:ext>
            </a:extLst>
          </p:cNvPr>
          <p:cNvSpPr/>
          <p:nvPr/>
        </p:nvSpPr>
        <p:spPr>
          <a:xfrm>
            <a:off x="8313358" y="2553747"/>
            <a:ext cx="427347" cy="731358"/>
          </a:xfrm>
          <a:custGeom>
            <a:avLst/>
            <a:gdLst/>
            <a:ahLst/>
            <a:cxnLst/>
            <a:rect l="l" t="t" r="r" b="b"/>
            <a:pathLst>
              <a:path w="448945" h="772794">
                <a:moveTo>
                  <a:pt x="0" y="0"/>
                </a:moveTo>
                <a:lnTo>
                  <a:pt x="448818" y="772794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16">
            <a:extLst>
              <a:ext uri="{FF2B5EF4-FFF2-40B4-BE49-F238E27FC236}">
                <a16:creationId xmlns:a16="http://schemas.microsoft.com/office/drawing/2014/main" id="{62954015-2613-4F37-AF89-4ACB120939AA}"/>
              </a:ext>
            </a:extLst>
          </p:cNvPr>
          <p:cNvSpPr/>
          <p:nvPr/>
        </p:nvSpPr>
        <p:spPr>
          <a:xfrm>
            <a:off x="849949" y="4321294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179832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2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4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2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17">
            <a:extLst>
              <a:ext uri="{FF2B5EF4-FFF2-40B4-BE49-F238E27FC236}">
                <a16:creationId xmlns:a16="http://schemas.microsoft.com/office/drawing/2014/main" id="{5BFA632E-C9C3-4ECE-B283-C4C331E9AEA3}"/>
              </a:ext>
            </a:extLst>
          </p:cNvPr>
          <p:cNvSpPr/>
          <p:nvPr/>
        </p:nvSpPr>
        <p:spPr>
          <a:xfrm>
            <a:off x="849949" y="4321294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2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4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2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18">
            <a:extLst>
              <a:ext uri="{FF2B5EF4-FFF2-40B4-BE49-F238E27FC236}">
                <a16:creationId xmlns:a16="http://schemas.microsoft.com/office/drawing/2014/main" id="{217BAAFF-FED3-4E62-B1B5-55B27A7D0E8A}"/>
              </a:ext>
            </a:extLst>
          </p:cNvPr>
          <p:cNvSpPr/>
          <p:nvPr/>
        </p:nvSpPr>
        <p:spPr>
          <a:xfrm>
            <a:off x="849949" y="5803385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179832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2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4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19">
            <a:extLst>
              <a:ext uri="{FF2B5EF4-FFF2-40B4-BE49-F238E27FC236}">
                <a16:creationId xmlns:a16="http://schemas.microsoft.com/office/drawing/2014/main" id="{AB073942-4221-4235-8BD7-CFF5D3CFA315}"/>
              </a:ext>
            </a:extLst>
          </p:cNvPr>
          <p:cNvSpPr/>
          <p:nvPr/>
        </p:nvSpPr>
        <p:spPr>
          <a:xfrm>
            <a:off x="849949" y="5803385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2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4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2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0">
            <a:extLst>
              <a:ext uri="{FF2B5EF4-FFF2-40B4-BE49-F238E27FC236}">
                <a16:creationId xmlns:a16="http://schemas.microsoft.com/office/drawing/2014/main" id="{17D91083-DEB1-4AFD-B27F-0D9DF4A7E9DB}"/>
              </a:ext>
            </a:extLst>
          </p:cNvPr>
          <p:cNvSpPr txBox="1"/>
          <p:nvPr/>
        </p:nvSpPr>
        <p:spPr>
          <a:xfrm>
            <a:off x="910272" y="5828779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6" name="object 121">
            <a:extLst>
              <a:ext uri="{FF2B5EF4-FFF2-40B4-BE49-F238E27FC236}">
                <a16:creationId xmlns:a16="http://schemas.microsoft.com/office/drawing/2014/main" id="{49B04948-D340-4081-B2D4-965878A00912}"/>
              </a:ext>
            </a:extLst>
          </p:cNvPr>
          <p:cNvSpPr/>
          <p:nvPr/>
        </p:nvSpPr>
        <p:spPr>
          <a:xfrm>
            <a:off x="273877" y="551687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831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1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4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1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2">
            <a:extLst>
              <a:ext uri="{FF2B5EF4-FFF2-40B4-BE49-F238E27FC236}">
                <a16:creationId xmlns:a16="http://schemas.microsoft.com/office/drawing/2014/main" id="{BD01E973-A0EF-4E10-9E92-3271A627D8A3}"/>
              </a:ext>
            </a:extLst>
          </p:cNvPr>
          <p:cNvSpPr/>
          <p:nvPr/>
        </p:nvSpPr>
        <p:spPr>
          <a:xfrm>
            <a:off x="273877" y="551687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1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4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1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3">
            <a:extLst>
              <a:ext uri="{FF2B5EF4-FFF2-40B4-BE49-F238E27FC236}">
                <a16:creationId xmlns:a16="http://schemas.microsoft.com/office/drawing/2014/main" id="{E3DB8519-4903-4C7B-AB2D-780DCB93351A}"/>
              </a:ext>
            </a:extLst>
          </p:cNvPr>
          <p:cNvSpPr txBox="1"/>
          <p:nvPr/>
        </p:nvSpPr>
        <p:spPr>
          <a:xfrm>
            <a:off x="334200" y="5542267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9" name="object 124">
            <a:extLst>
              <a:ext uri="{FF2B5EF4-FFF2-40B4-BE49-F238E27FC236}">
                <a16:creationId xmlns:a16="http://schemas.microsoft.com/office/drawing/2014/main" id="{B2E671DC-F905-413D-BB36-B6AD45BDE82F}"/>
              </a:ext>
            </a:extLst>
          </p:cNvPr>
          <p:cNvSpPr/>
          <p:nvPr/>
        </p:nvSpPr>
        <p:spPr>
          <a:xfrm>
            <a:off x="273877" y="4869155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5">
            <a:extLst>
              <a:ext uri="{FF2B5EF4-FFF2-40B4-BE49-F238E27FC236}">
                <a16:creationId xmlns:a16="http://schemas.microsoft.com/office/drawing/2014/main" id="{A5FB7415-E602-4C79-A108-0ABB42C0250A}"/>
              </a:ext>
            </a:extLst>
          </p:cNvPr>
          <p:cNvSpPr/>
          <p:nvPr/>
        </p:nvSpPr>
        <p:spPr>
          <a:xfrm>
            <a:off x="273877" y="4869155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0" y="179831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4" y="179831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1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6">
            <a:extLst>
              <a:ext uri="{FF2B5EF4-FFF2-40B4-BE49-F238E27FC236}">
                <a16:creationId xmlns:a16="http://schemas.microsoft.com/office/drawing/2014/main" id="{70C62D35-2FB6-4F9A-B825-D7EB491D90D4}"/>
              </a:ext>
            </a:extLst>
          </p:cNvPr>
          <p:cNvSpPr/>
          <p:nvPr/>
        </p:nvSpPr>
        <p:spPr>
          <a:xfrm>
            <a:off x="1278571" y="4728461"/>
            <a:ext cx="614412" cy="6108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27">
            <a:extLst>
              <a:ext uri="{FF2B5EF4-FFF2-40B4-BE49-F238E27FC236}">
                <a16:creationId xmlns:a16="http://schemas.microsoft.com/office/drawing/2014/main" id="{8D83E0EF-D7B2-46AC-8707-279AD8E19786}"/>
              </a:ext>
            </a:extLst>
          </p:cNvPr>
          <p:cNvSpPr/>
          <p:nvPr/>
        </p:nvSpPr>
        <p:spPr>
          <a:xfrm>
            <a:off x="1426022" y="4869155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28">
            <a:extLst>
              <a:ext uri="{FF2B5EF4-FFF2-40B4-BE49-F238E27FC236}">
                <a16:creationId xmlns:a16="http://schemas.microsoft.com/office/drawing/2014/main" id="{BC907EAC-9927-4253-9ED6-F6028ECAED7E}"/>
              </a:ext>
            </a:extLst>
          </p:cNvPr>
          <p:cNvSpPr/>
          <p:nvPr/>
        </p:nvSpPr>
        <p:spPr>
          <a:xfrm>
            <a:off x="1426022" y="4869155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0" y="179831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1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1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29">
            <a:extLst>
              <a:ext uri="{FF2B5EF4-FFF2-40B4-BE49-F238E27FC236}">
                <a16:creationId xmlns:a16="http://schemas.microsoft.com/office/drawing/2014/main" id="{9C6D7C69-576F-4EFD-90A3-7E41638819F0}"/>
              </a:ext>
            </a:extLst>
          </p:cNvPr>
          <p:cNvSpPr/>
          <p:nvPr/>
        </p:nvSpPr>
        <p:spPr>
          <a:xfrm>
            <a:off x="1426022" y="551687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179831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1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3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1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0">
            <a:extLst>
              <a:ext uri="{FF2B5EF4-FFF2-40B4-BE49-F238E27FC236}">
                <a16:creationId xmlns:a16="http://schemas.microsoft.com/office/drawing/2014/main" id="{963B22BB-012C-4733-8C38-9BFA33CD7D82}"/>
              </a:ext>
            </a:extLst>
          </p:cNvPr>
          <p:cNvSpPr/>
          <p:nvPr/>
        </p:nvSpPr>
        <p:spPr>
          <a:xfrm>
            <a:off x="1426022" y="551687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1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3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1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1">
            <a:extLst>
              <a:ext uri="{FF2B5EF4-FFF2-40B4-BE49-F238E27FC236}">
                <a16:creationId xmlns:a16="http://schemas.microsoft.com/office/drawing/2014/main" id="{788F838A-4F72-45CA-A6E7-59CEFF70CA00}"/>
              </a:ext>
            </a:extLst>
          </p:cNvPr>
          <p:cNvSpPr txBox="1"/>
          <p:nvPr/>
        </p:nvSpPr>
        <p:spPr>
          <a:xfrm>
            <a:off x="1486345" y="5542267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7" name="object 132">
            <a:extLst>
              <a:ext uri="{FF2B5EF4-FFF2-40B4-BE49-F238E27FC236}">
                <a16:creationId xmlns:a16="http://schemas.microsoft.com/office/drawing/2014/main" id="{2AD10F31-2CC9-4C95-AE53-691CAF68F052}"/>
              </a:ext>
            </a:extLst>
          </p:cNvPr>
          <p:cNvSpPr/>
          <p:nvPr/>
        </p:nvSpPr>
        <p:spPr>
          <a:xfrm>
            <a:off x="453329" y="4625905"/>
            <a:ext cx="427347" cy="227760"/>
          </a:xfrm>
          <a:custGeom>
            <a:avLst/>
            <a:gdLst/>
            <a:ahLst/>
            <a:cxnLst/>
            <a:rect l="l" t="t" r="r" b="b"/>
            <a:pathLst>
              <a:path w="448944" h="240664">
                <a:moveTo>
                  <a:pt x="448741" y="0"/>
                </a:moveTo>
                <a:lnTo>
                  <a:pt x="0" y="240284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3">
            <a:extLst>
              <a:ext uri="{FF2B5EF4-FFF2-40B4-BE49-F238E27FC236}">
                <a16:creationId xmlns:a16="http://schemas.microsoft.com/office/drawing/2014/main" id="{04E0F0DC-6603-4F1E-9EE3-204EB09D9F75}"/>
              </a:ext>
            </a:extLst>
          </p:cNvPr>
          <p:cNvSpPr/>
          <p:nvPr/>
        </p:nvSpPr>
        <p:spPr>
          <a:xfrm>
            <a:off x="453324" y="5226734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5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4">
            <a:extLst>
              <a:ext uri="{FF2B5EF4-FFF2-40B4-BE49-F238E27FC236}">
                <a16:creationId xmlns:a16="http://schemas.microsoft.com/office/drawing/2014/main" id="{A1226D0C-D4D4-4AC7-8B27-DB50EE14C84A}"/>
              </a:ext>
            </a:extLst>
          </p:cNvPr>
          <p:cNvSpPr/>
          <p:nvPr/>
        </p:nvSpPr>
        <p:spPr>
          <a:xfrm>
            <a:off x="580579" y="5819546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40" h="159385">
                <a:moveTo>
                  <a:pt x="0" y="0"/>
                </a:moveTo>
                <a:lnTo>
                  <a:pt x="268744" y="15913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5">
            <a:extLst>
              <a:ext uri="{FF2B5EF4-FFF2-40B4-BE49-F238E27FC236}">
                <a16:creationId xmlns:a16="http://schemas.microsoft.com/office/drawing/2014/main" id="{36D18171-9243-4720-B0DD-4D5D5B3839DB}"/>
              </a:ext>
            </a:extLst>
          </p:cNvPr>
          <p:cNvSpPr/>
          <p:nvPr/>
        </p:nvSpPr>
        <p:spPr>
          <a:xfrm>
            <a:off x="1209229" y="5819546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40" h="159385">
                <a:moveTo>
                  <a:pt x="268859" y="0"/>
                </a:moveTo>
                <a:lnTo>
                  <a:pt x="0" y="15913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36">
            <a:extLst>
              <a:ext uri="{FF2B5EF4-FFF2-40B4-BE49-F238E27FC236}">
                <a16:creationId xmlns:a16="http://schemas.microsoft.com/office/drawing/2014/main" id="{6FB2CA80-5F53-428A-B270-27264ED07B84}"/>
              </a:ext>
            </a:extLst>
          </p:cNvPr>
          <p:cNvSpPr/>
          <p:nvPr/>
        </p:nvSpPr>
        <p:spPr>
          <a:xfrm>
            <a:off x="1110933" y="4576441"/>
            <a:ext cx="517170" cy="3223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37">
            <a:extLst>
              <a:ext uri="{FF2B5EF4-FFF2-40B4-BE49-F238E27FC236}">
                <a16:creationId xmlns:a16="http://schemas.microsoft.com/office/drawing/2014/main" id="{5CEB4929-CA4A-49EE-BA22-D06E04AA2638}"/>
              </a:ext>
            </a:extLst>
          </p:cNvPr>
          <p:cNvSpPr/>
          <p:nvPr/>
        </p:nvSpPr>
        <p:spPr>
          <a:xfrm>
            <a:off x="1156654" y="4625905"/>
            <a:ext cx="427347" cy="227760"/>
          </a:xfrm>
          <a:custGeom>
            <a:avLst/>
            <a:gdLst/>
            <a:ahLst/>
            <a:cxnLst/>
            <a:rect l="l" t="t" r="r" b="b"/>
            <a:pathLst>
              <a:path w="448944" h="240664">
                <a:moveTo>
                  <a:pt x="0" y="0"/>
                </a:moveTo>
                <a:lnTo>
                  <a:pt x="448818" y="240284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38">
            <a:extLst>
              <a:ext uri="{FF2B5EF4-FFF2-40B4-BE49-F238E27FC236}">
                <a16:creationId xmlns:a16="http://schemas.microsoft.com/office/drawing/2014/main" id="{BF19DC57-F86B-487B-9D58-9EC1907C022C}"/>
              </a:ext>
            </a:extLst>
          </p:cNvPr>
          <p:cNvSpPr/>
          <p:nvPr/>
        </p:nvSpPr>
        <p:spPr>
          <a:xfrm>
            <a:off x="1552130" y="5189901"/>
            <a:ext cx="97317" cy="3555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39">
            <a:extLst>
              <a:ext uri="{FF2B5EF4-FFF2-40B4-BE49-F238E27FC236}">
                <a16:creationId xmlns:a16="http://schemas.microsoft.com/office/drawing/2014/main" id="{CE1263D0-9730-45F1-B0D0-3852709BA313}"/>
              </a:ext>
            </a:extLst>
          </p:cNvPr>
          <p:cNvSpPr/>
          <p:nvPr/>
        </p:nvSpPr>
        <p:spPr>
          <a:xfrm>
            <a:off x="1605467" y="5226734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0">
            <a:extLst>
              <a:ext uri="{FF2B5EF4-FFF2-40B4-BE49-F238E27FC236}">
                <a16:creationId xmlns:a16="http://schemas.microsoft.com/office/drawing/2014/main" id="{79C185C2-CBC0-4396-A40C-3907EF2AC2C2}"/>
              </a:ext>
            </a:extLst>
          </p:cNvPr>
          <p:cNvSpPr/>
          <p:nvPr/>
        </p:nvSpPr>
        <p:spPr>
          <a:xfrm>
            <a:off x="1029395" y="4699479"/>
            <a:ext cx="45719" cy="1061880"/>
          </a:xfrm>
          <a:custGeom>
            <a:avLst/>
            <a:gdLst/>
            <a:ahLst/>
            <a:cxnLst/>
            <a:rect l="l" t="t" r="r" b="b"/>
            <a:pathLst>
              <a:path h="1122045">
                <a:moveTo>
                  <a:pt x="0" y="0"/>
                </a:moveTo>
                <a:lnTo>
                  <a:pt x="0" y="112204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1">
            <a:extLst>
              <a:ext uri="{FF2B5EF4-FFF2-40B4-BE49-F238E27FC236}">
                <a16:creationId xmlns:a16="http://schemas.microsoft.com/office/drawing/2014/main" id="{BEE89A91-FF76-49E8-A255-144BE70F2BD0}"/>
              </a:ext>
            </a:extLst>
          </p:cNvPr>
          <p:cNvSpPr/>
          <p:nvPr/>
        </p:nvSpPr>
        <p:spPr>
          <a:xfrm>
            <a:off x="580582" y="4693911"/>
            <a:ext cx="427347" cy="840729"/>
          </a:xfrm>
          <a:custGeom>
            <a:avLst/>
            <a:gdLst/>
            <a:ahLst/>
            <a:cxnLst/>
            <a:rect l="l" t="t" r="r" b="b"/>
            <a:pathLst>
              <a:path w="448944" h="888364">
                <a:moveTo>
                  <a:pt x="448741" y="0"/>
                </a:moveTo>
                <a:lnTo>
                  <a:pt x="0" y="888365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2">
            <a:extLst>
              <a:ext uri="{FF2B5EF4-FFF2-40B4-BE49-F238E27FC236}">
                <a16:creationId xmlns:a16="http://schemas.microsoft.com/office/drawing/2014/main" id="{9F228AA8-00B1-42BB-9D3D-BAB0791FE962}"/>
              </a:ext>
            </a:extLst>
          </p:cNvPr>
          <p:cNvSpPr/>
          <p:nvPr/>
        </p:nvSpPr>
        <p:spPr>
          <a:xfrm>
            <a:off x="1029399" y="4693911"/>
            <a:ext cx="427347" cy="840729"/>
          </a:xfrm>
          <a:custGeom>
            <a:avLst/>
            <a:gdLst/>
            <a:ahLst/>
            <a:cxnLst/>
            <a:rect l="l" t="t" r="r" b="b"/>
            <a:pathLst>
              <a:path w="448944" h="888364">
                <a:moveTo>
                  <a:pt x="0" y="0"/>
                </a:moveTo>
                <a:lnTo>
                  <a:pt x="448818" y="888365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3">
            <a:extLst>
              <a:ext uri="{FF2B5EF4-FFF2-40B4-BE49-F238E27FC236}">
                <a16:creationId xmlns:a16="http://schemas.microsoft.com/office/drawing/2014/main" id="{C81A5B93-B84F-49CC-AFB5-5C9662AA1B13}"/>
              </a:ext>
            </a:extLst>
          </p:cNvPr>
          <p:cNvSpPr/>
          <p:nvPr/>
        </p:nvSpPr>
        <p:spPr>
          <a:xfrm>
            <a:off x="3300541" y="4321294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832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2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4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2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4">
            <a:extLst>
              <a:ext uri="{FF2B5EF4-FFF2-40B4-BE49-F238E27FC236}">
                <a16:creationId xmlns:a16="http://schemas.microsoft.com/office/drawing/2014/main" id="{76CA87E8-D5B9-40DF-A2AA-CBB872A0D545}"/>
              </a:ext>
            </a:extLst>
          </p:cNvPr>
          <p:cNvSpPr/>
          <p:nvPr/>
        </p:nvSpPr>
        <p:spPr>
          <a:xfrm>
            <a:off x="3300541" y="4321294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2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4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2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45">
            <a:extLst>
              <a:ext uri="{FF2B5EF4-FFF2-40B4-BE49-F238E27FC236}">
                <a16:creationId xmlns:a16="http://schemas.microsoft.com/office/drawing/2014/main" id="{F126C8C1-CF68-4BBD-B9D4-60A3ADBDF877}"/>
              </a:ext>
            </a:extLst>
          </p:cNvPr>
          <p:cNvSpPr txBox="1"/>
          <p:nvPr/>
        </p:nvSpPr>
        <p:spPr>
          <a:xfrm>
            <a:off x="3361373" y="4346180"/>
            <a:ext cx="225460" cy="255403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u1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1" name="object 146">
            <a:extLst>
              <a:ext uri="{FF2B5EF4-FFF2-40B4-BE49-F238E27FC236}">
                <a16:creationId xmlns:a16="http://schemas.microsoft.com/office/drawing/2014/main" id="{B08CB8A2-07C2-474B-96A4-C114979DCA96}"/>
              </a:ext>
            </a:extLst>
          </p:cNvPr>
          <p:cNvSpPr/>
          <p:nvPr/>
        </p:nvSpPr>
        <p:spPr>
          <a:xfrm>
            <a:off x="3153091" y="5578883"/>
            <a:ext cx="614412" cy="61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47">
            <a:extLst>
              <a:ext uri="{FF2B5EF4-FFF2-40B4-BE49-F238E27FC236}">
                <a16:creationId xmlns:a16="http://schemas.microsoft.com/office/drawing/2014/main" id="{63E66619-71F4-465B-A7B2-0DBA686696A4}"/>
              </a:ext>
            </a:extLst>
          </p:cNvPr>
          <p:cNvSpPr/>
          <p:nvPr/>
        </p:nvSpPr>
        <p:spPr>
          <a:xfrm>
            <a:off x="3300541" y="5719565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832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3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2" y="360426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4" y="180213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48">
            <a:extLst>
              <a:ext uri="{FF2B5EF4-FFF2-40B4-BE49-F238E27FC236}">
                <a16:creationId xmlns:a16="http://schemas.microsoft.com/office/drawing/2014/main" id="{63CB73A4-94A6-4D91-A8AB-DA36D16FC6AE}"/>
              </a:ext>
            </a:extLst>
          </p:cNvPr>
          <p:cNvSpPr/>
          <p:nvPr/>
        </p:nvSpPr>
        <p:spPr>
          <a:xfrm>
            <a:off x="3300541" y="5719565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0" y="180213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2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4" y="180213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2" y="360426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3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49">
            <a:extLst>
              <a:ext uri="{FF2B5EF4-FFF2-40B4-BE49-F238E27FC236}">
                <a16:creationId xmlns:a16="http://schemas.microsoft.com/office/drawing/2014/main" id="{5912F001-8173-4B2A-B239-0929F3BA768B}"/>
              </a:ext>
            </a:extLst>
          </p:cNvPr>
          <p:cNvSpPr txBox="1"/>
          <p:nvPr/>
        </p:nvSpPr>
        <p:spPr>
          <a:xfrm>
            <a:off x="3361373" y="5744704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5" name="object 150">
            <a:extLst>
              <a:ext uri="{FF2B5EF4-FFF2-40B4-BE49-F238E27FC236}">
                <a16:creationId xmlns:a16="http://schemas.microsoft.com/office/drawing/2014/main" id="{1F664C6F-5EB6-4630-85DB-A710A38BF274}"/>
              </a:ext>
            </a:extLst>
          </p:cNvPr>
          <p:cNvSpPr/>
          <p:nvPr/>
        </p:nvSpPr>
        <p:spPr>
          <a:xfrm>
            <a:off x="2724469" y="543305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179832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2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4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2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1">
            <a:extLst>
              <a:ext uri="{FF2B5EF4-FFF2-40B4-BE49-F238E27FC236}">
                <a16:creationId xmlns:a16="http://schemas.microsoft.com/office/drawing/2014/main" id="{25FCC0BE-1FF0-492F-857C-61D054C24DD3}"/>
              </a:ext>
            </a:extLst>
          </p:cNvPr>
          <p:cNvSpPr/>
          <p:nvPr/>
        </p:nvSpPr>
        <p:spPr>
          <a:xfrm>
            <a:off x="2724469" y="543305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4" h="360679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2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4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2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2">
            <a:extLst>
              <a:ext uri="{FF2B5EF4-FFF2-40B4-BE49-F238E27FC236}">
                <a16:creationId xmlns:a16="http://schemas.microsoft.com/office/drawing/2014/main" id="{660AD269-B595-4235-84D7-3CB928E3F536}"/>
              </a:ext>
            </a:extLst>
          </p:cNvPr>
          <p:cNvSpPr txBox="1"/>
          <p:nvPr/>
        </p:nvSpPr>
        <p:spPr>
          <a:xfrm>
            <a:off x="2785301" y="5458447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8" name="object 153">
            <a:extLst>
              <a:ext uri="{FF2B5EF4-FFF2-40B4-BE49-F238E27FC236}">
                <a16:creationId xmlns:a16="http://schemas.microsoft.com/office/drawing/2014/main" id="{9FC7748B-9EFE-4A08-938E-050E35A831E0}"/>
              </a:ext>
            </a:extLst>
          </p:cNvPr>
          <p:cNvSpPr/>
          <p:nvPr/>
        </p:nvSpPr>
        <p:spPr>
          <a:xfrm>
            <a:off x="2724469" y="4785335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179832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4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2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4">
            <a:extLst>
              <a:ext uri="{FF2B5EF4-FFF2-40B4-BE49-F238E27FC236}">
                <a16:creationId xmlns:a16="http://schemas.microsoft.com/office/drawing/2014/main" id="{F233AB85-3E99-4C5F-A057-45FFACAEB39B}"/>
              </a:ext>
            </a:extLst>
          </p:cNvPr>
          <p:cNvSpPr/>
          <p:nvPr/>
        </p:nvSpPr>
        <p:spPr>
          <a:xfrm>
            <a:off x="2724469" y="4785335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4" h="360045">
                <a:moveTo>
                  <a:pt x="0" y="179831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2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4" y="179831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2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1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5">
            <a:extLst>
              <a:ext uri="{FF2B5EF4-FFF2-40B4-BE49-F238E27FC236}">
                <a16:creationId xmlns:a16="http://schemas.microsoft.com/office/drawing/2014/main" id="{19D0C2A6-4498-4691-8A60-83D6E29DAD15}"/>
              </a:ext>
            </a:extLst>
          </p:cNvPr>
          <p:cNvSpPr txBox="1"/>
          <p:nvPr/>
        </p:nvSpPr>
        <p:spPr>
          <a:xfrm>
            <a:off x="2785301" y="4810239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1" name="object 156">
            <a:extLst>
              <a:ext uri="{FF2B5EF4-FFF2-40B4-BE49-F238E27FC236}">
                <a16:creationId xmlns:a16="http://schemas.microsoft.com/office/drawing/2014/main" id="{3472AE3C-6B4A-4D44-8195-C4989EF5AA1B}"/>
              </a:ext>
            </a:extLst>
          </p:cNvPr>
          <p:cNvSpPr/>
          <p:nvPr/>
        </p:nvSpPr>
        <p:spPr>
          <a:xfrm>
            <a:off x="3876614" y="4785335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179832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2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2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57">
            <a:extLst>
              <a:ext uri="{FF2B5EF4-FFF2-40B4-BE49-F238E27FC236}">
                <a16:creationId xmlns:a16="http://schemas.microsoft.com/office/drawing/2014/main" id="{62339905-4F6E-48D3-ACBA-FB9D578B93FA}"/>
              </a:ext>
            </a:extLst>
          </p:cNvPr>
          <p:cNvSpPr/>
          <p:nvPr/>
        </p:nvSpPr>
        <p:spPr>
          <a:xfrm>
            <a:off x="3876614" y="4785335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0" y="179831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2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1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2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1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58">
            <a:extLst>
              <a:ext uri="{FF2B5EF4-FFF2-40B4-BE49-F238E27FC236}">
                <a16:creationId xmlns:a16="http://schemas.microsoft.com/office/drawing/2014/main" id="{1C6081D9-9EDE-47BC-ACAC-CDBDF1258325}"/>
              </a:ext>
            </a:extLst>
          </p:cNvPr>
          <p:cNvSpPr txBox="1"/>
          <p:nvPr/>
        </p:nvSpPr>
        <p:spPr>
          <a:xfrm>
            <a:off x="3937444" y="4810239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4" name="object 159">
            <a:extLst>
              <a:ext uri="{FF2B5EF4-FFF2-40B4-BE49-F238E27FC236}">
                <a16:creationId xmlns:a16="http://schemas.microsoft.com/office/drawing/2014/main" id="{E1BF67DA-073B-4BC7-A617-8303DB70579F}"/>
              </a:ext>
            </a:extLst>
          </p:cNvPr>
          <p:cNvSpPr/>
          <p:nvPr/>
        </p:nvSpPr>
        <p:spPr>
          <a:xfrm>
            <a:off x="3876614" y="543305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832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2" y="360425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3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2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0">
            <a:extLst>
              <a:ext uri="{FF2B5EF4-FFF2-40B4-BE49-F238E27FC236}">
                <a16:creationId xmlns:a16="http://schemas.microsoft.com/office/drawing/2014/main" id="{EB72F6CF-3146-4054-89DA-B36B73DEF36A}"/>
              </a:ext>
            </a:extLst>
          </p:cNvPr>
          <p:cNvSpPr/>
          <p:nvPr/>
        </p:nvSpPr>
        <p:spPr>
          <a:xfrm>
            <a:off x="3876614" y="543305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2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3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2" y="360425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1">
            <a:extLst>
              <a:ext uri="{FF2B5EF4-FFF2-40B4-BE49-F238E27FC236}">
                <a16:creationId xmlns:a16="http://schemas.microsoft.com/office/drawing/2014/main" id="{4103D72E-4722-4AD7-94CC-CB0C4FF52298}"/>
              </a:ext>
            </a:extLst>
          </p:cNvPr>
          <p:cNvSpPr txBox="1"/>
          <p:nvPr/>
        </p:nvSpPr>
        <p:spPr>
          <a:xfrm>
            <a:off x="3937444" y="5458447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7" name="object 162">
            <a:extLst>
              <a:ext uri="{FF2B5EF4-FFF2-40B4-BE49-F238E27FC236}">
                <a16:creationId xmlns:a16="http://schemas.microsoft.com/office/drawing/2014/main" id="{50E46451-7CDA-4E3E-9116-AB062DECD3C1}"/>
              </a:ext>
            </a:extLst>
          </p:cNvPr>
          <p:cNvSpPr/>
          <p:nvPr/>
        </p:nvSpPr>
        <p:spPr>
          <a:xfrm>
            <a:off x="3031174" y="4625162"/>
            <a:ext cx="306457" cy="198315"/>
          </a:xfrm>
          <a:custGeom>
            <a:avLst/>
            <a:gdLst/>
            <a:ahLst/>
            <a:cxnLst/>
            <a:rect l="l" t="t" r="r" b="b"/>
            <a:pathLst>
              <a:path w="321945" h="209550">
                <a:moveTo>
                  <a:pt x="321437" y="0"/>
                </a:moveTo>
                <a:lnTo>
                  <a:pt x="0" y="209042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3">
            <a:extLst>
              <a:ext uri="{FF2B5EF4-FFF2-40B4-BE49-F238E27FC236}">
                <a16:creationId xmlns:a16="http://schemas.microsoft.com/office/drawing/2014/main" id="{D1627531-1D0B-4176-8122-6182D93086A0}"/>
              </a:ext>
            </a:extLst>
          </p:cNvPr>
          <p:cNvSpPr/>
          <p:nvPr/>
        </p:nvSpPr>
        <p:spPr>
          <a:xfrm>
            <a:off x="2903916" y="5142914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4">
            <a:extLst>
              <a:ext uri="{FF2B5EF4-FFF2-40B4-BE49-F238E27FC236}">
                <a16:creationId xmlns:a16="http://schemas.microsoft.com/office/drawing/2014/main" id="{BCF76698-5519-4031-AAF7-27571D41A439}"/>
              </a:ext>
            </a:extLst>
          </p:cNvPr>
          <p:cNvSpPr/>
          <p:nvPr/>
        </p:nvSpPr>
        <p:spPr>
          <a:xfrm>
            <a:off x="2984693" y="5687019"/>
            <a:ext cx="346676" cy="2452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65">
            <a:extLst>
              <a:ext uri="{FF2B5EF4-FFF2-40B4-BE49-F238E27FC236}">
                <a16:creationId xmlns:a16="http://schemas.microsoft.com/office/drawing/2014/main" id="{681A8C1F-17E5-402C-84BE-5CE28B8B27B3}"/>
              </a:ext>
            </a:extLst>
          </p:cNvPr>
          <p:cNvSpPr/>
          <p:nvPr/>
        </p:nvSpPr>
        <p:spPr>
          <a:xfrm>
            <a:off x="3031171" y="5735725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39" h="159385">
                <a:moveTo>
                  <a:pt x="0" y="0"/>
                </a:moveTo>
                <a:lnTo>
                  <a:pt x="268732" y="15913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66">
            <a:extLst>
              <a:ext uri="{FF2B5EF4-FFF2-40B4-BE49-F238E27FC236}">
                <a16:creationId xmlns:a16="http://schemas.microsoft.com/office/drawing/2014/main" id="{8B3E4D44-F247-4B0F-B15B-A54ACBABBC7D}"/>
              </a:ext>
            </a:extLst>
          </p:cNvPr>
          <p:cNvSpPr/>
          <p:nvPr/>
        </p:nvSpPr>
        <p:spPr>
          <a:xfrm>
            <a:off x="3606480" y="5687019"/>
            <a:ext cx="345963" cy="2452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67">
            <a:extLst>
              <a:ext uri="{FF2B5EF4-FFF2-40B4-BE49-F238E27FC236}">
                <a16:creationId xmlns:a16="http://schemas.microsoft.com/office/drawing/2014/main" id="{DB37843B-51DD-4EDC-8A59-43CE33331FFF}"/>
              </a:ext>
            </a:extLst>
          </p:cNvPr>
          <p:cNvSpPr/>
          <p:nvPr/>
        </p:nvSpPr>
        <p:spPr>
          <a:xfrm>
            <a:off x="3659821" y="5735725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39" h="159385">
                <a:moveTo>
                  <a:pt x="268859" y="0"/>
                </a:moveTo>
                <a:lnTo>
                  <a:pt x="0" y="15913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68">
            <a:extLst>
              <a:ext uri="{FF2B5EF4-FFF2-40B4-BE49-F238E27FC236}">
                <a16:creationId xmlns:a16="http://schemas.microsoft.com/office/drawing/2014/main" id="{08FB6927-B428-49E0-895E-E83BDAF39E4A}"/>
              </a:ext>
            </a:extLst>
          </p:cNvPr>
          <p:cNvSpPr/>
          <p:nvPr/>
        </p:nvSpPr>
        <p:spPr>
          <a:xfrm>
            <a:off x="3607246" y="4625162"/>
            <a:ext cx="306457" cy="198315"/>
          </a:xfrm>
          <a:custGeom>
            <a:avLst/>
            <a:gdLst/>
            <a:ahLst/>
            <a:cxnLst/>
            <a:rect l="l" t="t" r="r" b="b"/>
            <a:pathLst>
              <a:path w="321945" h="209550">
                <a:moveTo>
                  <a:pt x="0" y="0"/>
                </a:moveTo>
                <a:lnTo>
                  <a:pt x="321563" y="209042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69">
            <a:extLst>
              <a:ext uri="{FF2B5EF4-FFF2-40B4-BE49-F238E27FC236}">
                <a16:creationId xmlns:a16="http://schemas.microsoft.com/office/drawing/2014/main" id="{F6DCCFEF-5FCD-43E4-88DB-5F9065472BAA}"/>
              </a:ext>
            </a:extLst>
          </p:cNvPr>
          <p:cNvSpPr/>
          <p:nvPr/>
        </p:nvSpPr>
        <p:spPr>
          <a:xfrm>
            <a:off x="4056059" y="5142914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0">
            <a:extLst>
              <a:ext uri="{FF2B5EF4-FFF2-40B4-BE49-F238E27FC236}">
                <a16:creationId xmlns:a16="http://schemas.microsoft.com/office/drawing/2014/main" id="{7C2873A4-259B-4D7E-97C3-812783DC79A5}"/>
              </a:ext>
            </a:extLst>
          </p:cNvPr>
          <p:cNvSpPr/>
          <p:nvPr/>
        </p:nvSpPr>
        <p:spPr>
          <a:xfrm>
            <a:off x="3426650" y="4660684"/>
            <a:ext cx="97317" cy="10651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1">
            <a:extLst>
              <a:ext uri="{FF2B5EF4-FFF2-40B4-BE49-F238E27FC236}">
                <a16:creationId xmlns:a16="http://schemas.microsoft.com/office/drawing/2014/main" id="{021070B3-9C6C-46AD-A2FD-009BAE9AD79E}"/>
              </a:ext>
            </a:extLst>
          </p:cNvPr>
          <p:cNvSpPr/>
          <p:nvPr/>
        </p:nvSpPr>
        <p:spPr>
          <a:xfrm>
            <a:off x="3479988" y="4697479"/>
            <a:ext cx="45719" cy="982555"/>
          </a:xfrm>
          <a:custGeom>
            <a:avLst/>
            <a:gdLst/>
            <a:ahLst/>
            <a:cxnLst/>
            <a:rect l="l" t="t" r="r" b="b"/>
            <a:pathLst>
              <a:path h="1038225">
                <a:moveTo>
                  <a:pt x="0" y="0"/>
                </a:moveTo>
                <a:lnTo>
                  <a:pt x="0" y="103809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2">
            <a:extLst>
              <a:ext uri="{FF2B5EF4-FFF2-40B4-BE49-F238E27FC236}">
                <a16:creationId xmlns:a16="http://schemas.microsoft.com/office/drawing/2014/main" id="{9A4F337D-6938-4515-A4C0-B37542DF9678}"/>
              </a:ext>
            </a:extLst>
          </p:cNvPr>
          <p:cNvSpPr/>
          <p:nvPr/>
        </p:nvSpPr>
        <p:spPr>
          <a:xfrm>
            <a:off x="3031174" y="4691912"/>
            <a:ext cx="427347" cy="761405"/>
          </a:xfrm>
          <a:custGeom>
            <a:avLst/>
            <a:gdLst/>
            <a:ahLst/>
            <a:cxnLst/>
            <a:rect l="l" t="t" r="r" b="b"/>
            <a:pathLst>
              <a:path w="448945" h="804545">
                <a:moveTo>
                  <a:pt x="448690" y="0"/>
                </a:moveTo>
                <a:lnTo>
                  <a:pt x="0" y="804418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3">
            <a:extLst>
              <a:ext uri="{FF2B5EF4-FFF2-40B4-BE49-F238E27FC236}">
                <a16:creationId xmlns:a16="http://schemas.microsoft.com/office/drawing/2014/main" id="{2C7E74F4-21F8-4DBD-A70F-834C271E1CC2}"/>
              </a:ext>
            </a:extLst>
          </p:cNvPr>
          <p:cNvSpPr/>
          <p:nvPr/>
        </p:nvSpPr>
        <p:spPr>
          <a:xfrm>
            <a:off x="3479993" y="4691912"/>
            <a:ext cx="427347" cy="761405"/>
          </a:xfrm>
          <a:custGeom>
            <a:avLst/>
            <a:gdLst/>
            <a:ahLst/>
            <a:cxnLst/>
            <a:rect l="l" t="t" r="r" b="b"/>
            <a:pathLst>
              <a:path w="448945" h="804545">
                <a:moveTo>
                  <a:pt x="0" y="0"/>
                </a:moveTo>
                <a:lnTo>
                  <a:pt x="448817" y="804418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4">
            <a:extLst>
              <a:ext uri="{FF2B5EF4-FFF2-40B4-BE49-F238E27FC236}">
                <a16:creationId xmlns:a16="http://schemas.microsoft.com/office/drawing/2014/main" id="{A67E7431-EF5B-47A5-B624-8EC52E3BE7E0}"/>
              </a:ext>
            </a:extLst>
          </p:cNvPr>
          <p:cNvSpPr txBox="1"/>
          <p:nvPr/>
        </p:nvSpPr>
        <p:spPr>
          <a:xfrm>
            <a:off x="179515" y="3287398"/>
            <a:ext cx="1654384" cy="1813066"/>
          </a:xfrm>
          <a:prstGeom prst="rect">
            <a:avLst/>
          </a:prstGeom>
        </p:spPr>
        <p:txBody>
          <a:bodyPr vert="horz" wrap="square" lIns="0" tIns="55244" rIns="0" bIns="0" rtlCol="0">
            <a:noAutofit/>
          </a:bodyPr>
          <a:lstStyle/>
          <a:p>
            <a:pPr marR="31114" algn="ctr">
              <a:spcBef>
                <a:spcPts val="435"/>
              </a:spcBef>
              <a:tabLst>
                <a:tab pos="1151862" algn="l"/>
              </a:tabLst>
            </a:pPr>
            <a:r>
              <a:rPr sz="1600" spc="5" dirty="0">
                <a:latin typeface="Calibri"/>
                <a:cs typeface="Calibri"/>
              </a:rPr>
              <a:t>u3	</a:t>
            </a:r>
            <a:r>
              <a:rPr sz="1600" dirty="0">
                <a:latin typeface="Calibri"/>
                <a:cs typeface="Calibri"/>
              </a:rPr>
              <a:t>u5</a:t>
            </a:r>
            <a:endParaRPr sz="1600">
              <a:latin typeface="Calibri"/>
              <a:cs typeface="Calibri"/>
            </a:endParaRPr>
          </a:p>
          <a:p>
            <a:pPr marR="31114" algn="ctr">
              <a:spcBef>
                <a:spcPts val="335"/>
              </a:spcBef>
            </a:pPr>
            <a:r>
              <a:rPr sz="1600" dirty="0">
                <a:latin typeface="Calibri"/>
                <a:cs typeface="Calibri"/>
              </a:rPr>
              <a:t>u4</a:t>
            </a:r>
            <a:endParaRPr sz="1600">
              <a:latin typeface="Calibri"/>
              <a:cs typeface="Calibri"/>
            </a:endParaRPr>
          </a:p>
          <a:p>
            <a:pPr algn="ctr">
              <a:spcBef>
                <a:spcPts val="919"/>
              </a:spcBef>
            </a:pPr>
            <a:r>
              <a:rPr sz="2000" spc="25" dirty="0">
                <a:latin typeface="Calibri"/>
                <a:cs typeface="Calibri"/>
              </a:rPr>
              <a:t>Pattern </a:t>
            </a:r>
            <a:r>
              <a:rPr sz="2000" spc="20" dirty="0">
                <a:latin typeface="Calibri"/>
                <a:cs typeface="Calibri"/>
              </a:rPr>
              <a:t>Graph</a:t>
            </a:r>
            <a:r>
              <a:rPr sz="2000" spc="-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𝑃</a:t>
            </a:r>
            <a:endParaRPr sz="2000">
              <a:latin typeface="Cambria Math"/>
              <a:cs typeface="Cambria Math"/>
            </a:endParaRPr>
          </a:p>
          <a:p>
            <a:pPr marR="31114" algn="ctr">
              <a:spcBef>
                <a:spcPts val="820"/>
              </a:spcBef>
            </a:pPr>
            <a:r>
              <a:rPr sz="1600" dirty="0">
                <a:latin typeface="Calibri"/>
                <a:cs typeface="Calibri"/>
              </a:rPr>
              <a:t>u1</a:t>
            </a:r>
            <a:endParaRPr sz="1600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2051">
              <a:latin typeface="Times New Roman"/>
              <a:cs typeface="Times New Roman"/>
            </a:endParaRPr>
          </a:p>
          <a:p>
            <a:pPr marR="31114" algn="ctr">
              <a:spcBef>
                <a:spcPts val="5"/>
              </a:spcBef>
              <a:tabLst>
                <a:tab pos="1151862" algn="l"/>
              </a:tabLst>
            </a:pPr>
            <a:r>
              <a:rPr sz="1600" spc="5" dirty="0">
                <a:latin typeface="Calibri"/>
                <a:cs typeface="Calibri"/>
              </a:rPr>
              <a:t>u2	</a:t>
            </a:r>
            <a:r>
              <a:rPr sz="1600" dirty="0">
                <a:latin typeface="Calibri"/>
                <a:cs typeface="Calibri"/>
              </a:rPr>
              <a:t>u6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0" name="object 175">
            <a:extLst>
              <a:ext uri="{FF2B5EF4-FFF2-40B4-BE49-F238E27FC236}">
                <a16:creationId xmlns:a16="http://schemas.microsoft.com/office/drawing/2014/main" id="{5707C197-4205-4277-91D6-0F09825AA8B2}"/>
              </a:ext>
            </a:extLst>
          </p:cNvPr>
          <p:cNvSpPr/>
          <p:nvPr/>
        </p:nvSpPr>
        <p:spPr>
          <a:xfrm>
            <a:off x="1929702" y="2975617"/>
            <a:ext cx="618354" cy="251197"/>
          </a:xfrm>
          <a:custGeom>
            <a:avLst/>
            <a:gdLst/>
            <a:ahLst/>
            <a:cxnLst/>
            <a:rect l="l" t="t" r="r" b="b"/>
            <a:pathLst>
              <a:path w="649605" h="265430">
                <a:moveTo>
                  <a:pt x="516636" y="0"/>
                </a:moveTo>
                <a:lnTo>
                  <a:pt x="516636" y="66294"/>
                </a:lnTo>
                <a:lnTo>
                  <a:pt x="0" y="66294"/>
                </a:lnTo>
                <a:lnTo>
                  <a:pt x="0" y="198882"/>
                </a:lnTo>
                <a:lnTo>
                  <a:pt x="516636" y="198882"/>
                </a:lnTo>
                <a:lnTo>
                  <a:pt x="516636" y="265175"/>
                </a:lnTo>
                <a:lnTo>
                  <a:pt x="649224" y="132587"/>
                </a:lnTo>
                <a:lnTo>
                  <a:pt x="516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76">
            <a:extLst>
              <a:ext uri="{FF2B5EF4-FFF2-40B4-BE49-F238E27FC236}">
                <a16:creationId xmlns:a16="http://schemas.microsoft.com/office/drawing/2014/main" id="{7458AD1A-0050-41F8-BA94-6E032ADCB364}"/>
              </a:ext>
            </a:extLst>
          </p:cNvPr>
          <p:cNvSpPr/>
          <p:nvPr/>
        </p:nvSpPr>
        <p:spPr>
          <a:xfrm>
            <a:off x="1929702" y="2975617"/>
            <a:ext cx="618354" cy="251197"/>
          </a:xfrm>
          <a:custGeom>
            <a:avLst/>
            <a:gdLst/>
            <a:ahLst/>
            <a:cxnLst/>
            <a:rect l="l" t="t" r="r" b="b"/>
            <a:pathLst>
              <a:path w="649605" h="265430">
                <a:moveTo>
                  <a:pt x="0" y="66294"/>
                </a:moveTo>
                <a:lnTo>
                  <a:pt x="516636" y="66294"/>
                </a:lnTo>
                <a:lnTo>
                  <a:pt x="516636" y="0"/>
                </a:lnTo>
                <a:lnTo>
                  <a:pt x="649224" y="132587"/>
                </a:lnTo>
                <a:lnTo>
                  <a:pt x="516636" y="265175"/>
                </a:lnTo>
                <a:lnTo>
                  <a:pt x="516636" y="198882"/>
                </a:lnTo>
                <a:lnTo>
                  <a:pt x="0" y="198882"/>
                </a:lnTo>
                <a:lnTo>
                  <a:pt x="0" y="66294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77">
            <a:extLst>
              <a:ext uri="{FF2B5EF4-FFF2-40B4-BE49-F238E27FC236}">
                <a16:creationId xmlns:a16="http://schemas.microsoft.com/office/drawing/2014/main" id="{5B7BB613-BAC7-4681-8D11-9529859FCB0B}"/>
              </a:ext>
            </a:extLst>
          </p:cNvPr>
          <p:cNvSpPr/>
          <p:nvPr/>
        </p:nvSpPr>
        <p:spPr>
          <a:xfrm>
            <a:off x="1989899" y="3398197"/>
            <a:ext cx="502904" cy="162257"/>
          </a:xfrm>
          <a:custGeom>
            <a:avLst/>
            <a:gdLst/>
            <a:ahLst/>
            <a:cxnLst/>
            <a:rect l="l" t="t" r="r" b="b"/>
            <a:pathLst>
              <a:path w="528319" h="171450">
                <a:moveTo>
                  <a:pt x="528192" y="57150"/>
                </a:moveTo>
                <a:lnTo>
                  <a:pt x="356742" y="57150"/>
                </a:lnTo>
                <a:lnTo>
                  <a:pt x="356742" y="114300"/>
                </a:lnTo>
                <a:lnTo>
                  <a:pt x="528192" y="114300"/>
                </a:lnTo>
                <a:lnTo>
                  <a:pt x="528192" y="57150"/>
                </a:lnTo>
                <a:close/>
              </a:path>
              <a:path w="528319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114300"/>
                </a:lnTo>
                <a:lnTo>
                  <a:pt x="142875" y="114300"/>
                </a:lnTo>
                <a:lnTo>
                  <a:pt x="142875" y="57150"/>
                </a:lnTo>
                <a:lnTo>
                  <a:pt x="171450" y="57150"/>
                </a:lnTo>
                <a:lnTo>
                  <a:pt x="171450" y="0"/>
                </a:lnTo>
                <a:close/>
              </a:path>
              <a:path w="528319" h="171450">
                <a:moveTo>
                  <a:pt x="171450" y="57150"/>
                </a:moveTo>
                <a:lnTo>
                  <a:pt x="142875" y="57150"/>
                </a:lnTo>
                <a:lnTo>
                  <a:pt x="142875" y="114300"/>
                </a:lnTo>
                <a:lnTo>
                  <a:pt x="171450" y="114300"/>
                </a:lnTo>
                <a:lnTo>
                  <a:pt x="171450" y="57150"/>
                </a:lnTo>
                <a:close/>
              </a:path>
              <a:path w="528319" h="171450">
                <a:moveTo>
                  <a:pt x="299592" y="57150"/>
                </a:moveTo>
                <a:lnTo>
                  <a:pt x="171450" y="57150"/>
                </a:lnTo>
                <a:lnTo>
                  <a:pt x="171450" y="114300"/>
                </a:lnTo>
                <a:lnTo>
                  <a:pt x="299592" y="114300"/>
                </a:lnTo>
                <a:lnTo>
                  <a:pt x="299592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78">
            <a:extLst>
              <a:ext uri="{FF2B5EF4-FFF2-40B4-BE49-F238E27FC236}">
                <a16:creationId xmlns:a16="http://schemas.microsoft.com/office/drawing/2014/main" id="{57E7A0FA-A721-4B6D-A1AD-28AA9FFC6236}"/>
              </a:ext>
            </a:extLst>
          </p:cNvPr>
          <p:cNvSpPr/>
          <p:nvPr/>
        </p:nvSpPr>
        <p:spPr>
          <a:xfrm>
            <a:off x="4419154" y="2882653"/>
            <a:ext cx="617751" cy="251197"/>
          </a:xfrm>
          <a:custGeom>
            <a:avLst/>
            <a:gdLst/>
            <a:ahLst/>
            <a:cxnLst/>
            <a:rect l="l" t="t" r="r" b="b"/>
            <a:pathLst>
              <a:path w="648970" h="265430">
                <a:moveTo>
                  <a:pt x="515874" y="0"/>
                </a:moveTo>
                <a:lnTo>
                  <a:pt x="515874" y="66294"/>
                </a:lnTo>
                <a:lnTo>
                  <a:pt x="0" y="66294"/>
                </a:lnTo>
                <a:lnTo>
                  <a:pt x="0" y="198882"/>
                </a:lnTo>
                <a:lnTo>
                  <a:pt x="515874" y="198882"/>
                </a:lnTo>
                <a:lnTo>
                  <a:pt x="515874" y="265175"/>
                </a:lnTo>
                <a:lnTo>
                  <a:pt x="648462" y="132587"/>
                </a:lnTo>
                <a:lnTo>
                  <a:pt x="515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79">
            <a:extLst>
              <a:ext uri="{FF2B5EF4-FFF2-40B4-BE49-F238E27FC236}">
                <a16:creationId xmlns:a16="http://schemas.microsoft.com/office/drawing/2014/main" id="{BA4F7F0A-3EDF-4F16-B114-354A892D7328}"/>
              </a:ext>
            </a:extLst>
          </p:cNvPr>
          <p:cNvSpPr/>
          <p:nvPr/>
        </p:nvSpPr>
        <p:spPr>
          <a:xfrm>
            <a:off x="4419154" y="2882653"/>
            <a:ext cx="617751" cy="251197"/>
          </a:xfrm>
          <a:custGeom>
            <a:avLst/>
            <a:gdLst/>
            <a:ahLst/>
            <a:cxnLst/>
            <a:rect l="l" t="t" r="r" b="b"/>
            <a:pathLst>
              <a:path w="648970" h="265430">
                <a:moveTo>
                  <a:pt x="0" y="66294"/>
                </a:moveTo>
                <a:lnTo>
                  <a:pt x="515874" y="66294"/>
                </a:lnTo>
                <a:lnTo>
                  <a:pt x="515874" y="0"/>
                </a:lnTo>
                <a:lnTo>
                  <a:pt x="648462" y="132587"/>
                </a:lnTo>
                <a:lnTo>
                  <a:pt x="515874" y="265175"/>
                </a:lnTo>
                <a:lnTo>
                  <a:pt x="515874" y="198882"/>
                </a:lnTo>
                <a:lnTo>
                  <a:pt x="0" y="198882"/>
                </a:lnTo>
                <a:lnTo>
                  <a:pt x="0" y="66294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0">
            <a:extLst>
              <a:ext uri="{FF2B5EF4-FFF2-40B4-BE49-F238E27FC236}">
                <a16:creationId xmlns:a16="http://schemas.microsoft.com/office/drawing/2014/main" id="{0CB6352D-A783-4846-A5C3-576DABD31FA3}"/>
              </a:ext>
            </a:extLst>
          </p:cNvPr>
          <p:cNvSpPr/>
          <p:nvPr/>
        </p:nvSpPr>
        <p:spPr>
          <a:xfrm>
            <a:off x="4479352" y="3305233"/>
            <a:ext cx="502904" cy="162257"/>
          </a:xfrm>
          <a:custGeom>
            <a:avLst/>
            <a:gdLst/>
            <a:ahLst/>
            <a:cxnLst/>
            <a:rect l="l" t="t" r="r" b="b"/>
            <a:pathLst>
              <a:path w="528320" h="171450">
                <a:moveTo>
                  <a:pt x="528192" y="57150"/>
                </a:moveTo>
                <a:lnTo>
                  <a:pt x="356742" y="57150"/>
                </a:lnTo>
                <a:lnTo>
                  <a:pt x="356742" y="114300"/>
                </a:lnTo>
                <a:lnTo>
                  <a:pt x="528192" y="114300"/>
                </a:lnTo>
                <a:lnTo>
                  <a:pt x="528192" y="57150"/>
                </a:lnTo>
                <a:close/>
              </a:path>
              <a:path w="528320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114300"/>
                </a:lnTo>
                <a:lnTo>
                  <a:pt x="142875" y="114300"/>
                </a:lnTo>
                <a:lnTo>
                  <a:pt x="142875" y="57150"/>
                </a:lnTo>
                <a:lnTo>
                  <a:pt x="171450" y="57150"/>
                </a:lnTo>
                <a:lnTo>
                  <a:pt x="171450" y="0"/>
                </a:lnTo>
                <a:close/>
              </a:path>
              <a:path w="528320" h="171450">
                <a:moveTo>
                  <a:pt x="171450" y="57150"/>
                </a:moveTo>
                <a:lnTo>
                  <a:pt x="142875" y="57150"/>
                </a:lnTo>
                <a:lnTo>
                  <a:pt x="142875" y="114300"/>
                </a:lnTo>
                <a:lnTo>
                  <a:pt x="171450" y="114300"/>
                </a:lnTo>
                <a:lnTo>
                  <a:pt x="171450" y="57150"/>
                </a:lnTo>
                <a:close/>
              </a:path>
              <a:path w="528320" h="171450">
                <a:moveTo>
                  <a:pt x="299592" y="57150"/>
                </a:moveTo>
                <a:lnTo>
                  <a:pt x="171450" y="57150"/>
                </a:lnTo>
                <a:lnTo>
                  <a:pt x="171450" y="114300"/>
                </a:lnTo>
                <a:lnTo>
                  <a:pt x="299592" y="114300"/>
                </a:lnTo>
                <a:lnTo>
                  <a:pt x="299592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1">
            <a:extLst>
              <a:ext uri="{FF2B5EF4-FFF2-40B4-BE49-F238E27FC236}">
                <a16:creationId xmlns:a16="http://schemas.microsoft.com/office/drawing/2014/main" id="{F80CE9DC-CC1E-4551-8161-57F85F63CAA0}"/>
              </a:ext>
            </a:extLst>
          </p:cNvPr>
          <p:cNvSpPr/>
          <p:nvPr/>
        </p:nvSpPr>
        <p:spPr>
          <a:xfrm>
            <a:off x="6779830" y="2882653"/>
            <a:ext cx="617751" cy="251197"/>
          </a:xfrm>
          <a:custGeom>
            <a:avLst/>
            <a:gdLst/>
            <a:ahLst/>
            <a:cxnLst/>
            <a:rect l="l" t="t" r="r" b="b"/>
            <a:pathLst>
              <a:path w="648970" h="265430">
                <a:moveTo>
                  <a:pt x="515874" y="0"/>
                </a:moveTo>
                <a:lnTo>
                  <a:pt x="515874" y="66294"/>
                </a:lnTo>
                <a:lnTo>
                  <a:pt x="0" y="66294"/>
                </a:lnTo>
                <a:lnTo>
                  <a:pt x="0" y="198882"/>
                </a:lnTo>
                <a:lnTo>
                  <a:pt x="515874" y="198882"/>
                </a:lnTo>
                <a:lnTo>
                  <a:pt x="515874" y="265175"/>
                </a:lnTo>
                <a:lnTo>
                  <a:pt x="648461" y="132587"/>
                </a:lnTo>
                <a:lnTo>
                  <a:pt x="515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2">
            <a:extLst>
              <a:ext uri="{FF2B5EF4-FFF2-40B4-BE49-F238E27FC236}">
                <a16:creationId xmlns:a16="http://schemas.microsoft.com/office/drawing/2014/main" id="{489433B1-A6CC-427D-B915-AB834CFD7E4D}"/>
              </a:ext>
            </a:extLst>
          </p:cNvPr>
          <p:cNvSpPr/>
          <p:nvPr/>
        </p:nvSpPr>
        <p:spPr>
          <a:xfrm>
            <a:off x="6779830" y="2882653"/>
            <a:ext cx="617751" cy="251197"/>
          </a:xfrm>
          <a:custGeom>
            <a:avLst/>
            <a:gdLst/>
            <a:ahLst/>
            <a:cxnLst/>
            <a:rect l="l" t="t" r="r" b="b"/>
            <a:pathLst>
              <a:path w="648970" h="265430">
                <a:moveTo>
                  <a:pt x="0" y="66294"/>
                </a:moveTo>
                <a:lnTo>
                  <a:pt x="515874" y="66294"/>
                </a:lnTo>
                <a:lnTo>
                  <a:pt x="515874" y="0"/>
                </a:lnTo>
                <a:lnTo>
                  <a:pt x="648461" y="132587"/>
                </a:lnTo>
                <a:lnTo>
                  <a:pt x="515874" y="265175"/>
                </a:lnTo>
                <a:lnTo>
                  <a:pt x="515874" y="198882"/>
                </a:lnTo>
                <a:lnTo>
                  <a:pt x="0" y="198882"/>
                </a:lnTo>
                <a:lnTo>
                  <a:pt x="0" y="66294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3">
            <a:extLst>
              <a:ext uri="{FF2B5EF4-FFF2-40B4-BE49-F238E27FC236}">
                <a16:creationId xmlns:a16="http://schemas.microsoft.com/office/drawing/2014/main" id="{51D04689-652C-4182-ABD5-92B0E53AFD8E}"/>
              </a:ext>
            </a:extLst>
          </p:cNvPr>
          <p:cNvSpPr/>
          <p:nvPr/>
        </p:nvSpPr>
        <p:spPr>
          <a:xfrm>
            <a:off x="6840027" y="3305233"/>
            <a:ext cx="502904" cy="162257"/>
          </a:xfrm>
          <a:custGeom>
            <a:avLst/>
            <a:gdLst/>
            <a:ahLst/>
            <a:cxnLst/>
            <a:rect l="l" t="t" r="r" b="b"/>
            <a:pathLst>
              <a:path w="528320" h="171450">
                <a:moveTo>
                  <a:pt x="528193" y="57150"/>
                </a:moveTo>
                <a:lnTo>
                  <a:pt x="356743" y="57150"/>
                </a:lnTo>
                <a:lnTo>
                  <a:pt x="356743" y="114300"/>
                </a:lnTo>
                <a:lnTo>
                  <a:pt x="528193" y="114300"/>
                </a:lnTo>
                <a:lnTo>
                  <a:pt x="528193" y="57150"/>
                </a:lnTo>
                <a:close/>
              </a:path>
              <a:path w="528320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114300"/>
                </a:lnTo>
                <a:lnTo>
                  <a:pt x="142875" y="114300"/>
                </a:lnTo>
                <a:lnTo>
                  <a:pt x="142875" y="57150"/>
                </a:lnTo>
                <a:lnTo>
                  <a:pt x="171450" y="57150"/>
                </a:lnTo>
                <a:lnTo>
                  <a:pt x="171450" y="0"/>
                </a:lnTo>
                <a:close/>
              </a:path>
              <a:path w="528320" h="171450">
                <a:moveTo>
                  <a:pt x="171450" y="57150"/>
                </a:moveTo>
                <a:lnTo>
                  <a:pt x="142875" y="57150"/>
                </a:lnTo>
                <a:lnTo>
                  <a:pt x="142875" y="114300"/>
                </a:lnTo>
                <a:lnTo>
                  <a:pt x="171450" y="114300"/>
                </a:lnTo>
                <a:lnTo>
                  <a:pt x="171450" y="57150"/>
                </a:lnTo>
                <a:close/>
              </a:path>
              <a:path w="528320" h="171450">
                <a:moveTo>
                  <a:pt x="299593" y="57150"/>
                </a:moveTo>
                <a:lnTo>
                  <a:pt x="171450" y="57150"/>
                </a:lnTo>
                <a:lnTo>
                  <a:pt x="171450" y="114300"/>
                </a:lnTo>
                <a:lnTo>
                  <a:pt x="299593" y="114300"/>
                </a:lnTo>
                <a:lnTo>
                  <a:pt x="299593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4">
            <a:extLst>
              <a:ext uri="{FF2B5EF4-FFF2-40B4-BE49-F238E27FC236}">
                <a16:creationId xmlns:a16="http://schemas.microsoft.com/office/drawing/2014/main" id="{2FF9E9BA-C6C1-4FA6-84FA-466635032524}"/>
              </a:ext>
            </a:extLst>
          </p:cNvPr>
          <p:cNvSpPr/>
          <p:nvPr/>
        </p:nvSpPr>
        <p:spPr>
          <a:xfrm>
            <a:off x="9276455" y="2859259"/>
            <a:ext cx="618354" cy="251197"/>
          </a:xfrm>
          <a:custGeom>
            <a:avLst/>
            <a:gdLst/>
            <a:ahLst/>
            <a:cxnLst/>
            <a:rect l="l" t="t" r="r" b="b"/>
            <a:pathLst>
              <a:path w="649604" h="265430">
                <a:moveTo>
                  <a:pt x="516636" y="0"/>
                </a:moveTo>
                <a:lnTo>
                  <a:pt x="516636" y="66293"/>
                </a:lnTo>
                <a:lnTo>
                  <a:pt x="0" y="66293"/>
                </a:lnTo>
                <a:lnTo>
                  <a:pt x="0" y="198881"/>
                </a:lnTo>
                <a:lnTo>
                  <a:pt x="516636" y="198881"/>
                </a:lnTo>
                <a:lnTo>
                  <a:pt x="516636" y="265175"/>
                </a:lnTo>
                <a:lnTo>
                  <a:pt x="649224" y="132587"/>
                </a:lnTo>
                <a:lnTo>
                  <a:pt x="516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85">
            <a:extLst>
              <a:ext uri="{FF2B5EF4-FFF2-40B4-BE49-F238E27FC236}">
                <a16:creationId xmlns:a16="http://schemas.microsoft.com/office/drawing/2014/main" id="{B395D1A0-48AE-4646-943E-B3C4044595C3}"/>
              </a:ext>
            </a:extLst>
          </p:cNvPr>
          <p:cNvSpPr/>
          <p:nvPr/>
        </p:nvSpPr>
        <p:spPr>
          <a:xfrm>
            <a:off x="9282239" y="2852935"/>
            <a:ext cx="618354" cy="251197"/>
          </a:xfrm>
          <a:custGeom>
            <a:avLst/>
            <a:gdLst/>
            <a:ahLst/>
            <a:cxnLst/>
            <a:rect l="l" t="t" r="r" b="b"/>
            <a:pathLst>
              <a:path w="649604" h="265430">
                <a:moveTo>
                  <a:pt x="0" y="66293"/>
                </a:moveTo>
                <a:lnTo>
                  <a:pt x="516636" y="66293"/>
                </a:lnTo>
                <a:lnTo>
                  <a:pt x="516636" y="0"/>
                </a:lnTo>
                <a:lnTo>
                  <a:pt x="649224" y="132587"/>
                </a:lnTo>
                <a:lnTo>
                  <a:pt x="516636" y="265175"/>
                </a:lnTo>
                <a:lnTo>
                  <a:pt x="516636" y="198881"/>
                </a:lnTo>
                <a:lnTo>
                  <a:pt x="0" y="198881"/>
                </a:lnTo>
                <a:lnTo>
                  <a:pt x="0" y="66293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86">
            <a:extLst>
              <a:ext uri="{FF2B5EF4-FFF2-40B4-BE49-F238E27FC236}">
                <a16:creationId xmlns:a16="http://schemas.microsoft.com/office/drawing/2014/main" id="{79EBAC7A-EFBC-434A-8B67-040A8BBB59DB}"/>
              </a:ext>
            </a:extLst>
          </p:cNvPr>
          <p:cNvSpPr/>
          <p:nvPr/>
        </p:nvSpPr>
        <p:spPr>
          <a:xfrm>
            <a:off x="9342436" y="3275515"/>
            <a:ext cx="502904" cy="162257"/>
          </a:xfrm>
          <a:custGeom>
            <a:avLst/>
            <a:gdLst/>
            <a:ahLst/>
            <a:cxnLst/>
            <a:rect l="l" t="t" r="r" b="b"/>
            <a:pathLst>
              <a:path w="528320" h="171450">
                <a:moveTo>
                  <a:pt x="528193" y="57150"/>
                </a:moveTo>
                <a:lnTo>
                  <a:pt x="356743" y="57150"/>
                </a:lnTo>
                <a:lnTo>
                  <a:pt x="356743" y="114300"/>
                </a:lnTo>
                <a:lnTo>
                  <a:pt x="528193" y="114300"/>
                </a:lnTo>
                <a:lnTo>
                  <a:pt x="528193" y="57150"/>
                </a:lnTo>
                <a:close/>
              </a:path>
              <a:path w="528320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114300"/>
                </a:lnTo>
                <a:lnTo>
                  <a:pt x="142875" y="114300"/>
                </a:lnTo>
                <a:lnTo>
                  <a:pt x="142875" y="57150"/>
                </a:lnTo>
                <a:lnTo>
                  <a:pt x="171450" y="57150"/>
                </a:lnTo>
                <a:lnTo>
                  <a:pt x="171450" y="0"/>
                </a:lnTo>
                <a:close/>
              </a:path>
              <a:path w="528320" h="171450">
                <a:moveTo>
                  <a:pt x="171450" y="57150"/>
                </a:moveTo>
                <a:lnTo>
                  <a:pt x="142875" y="57150"/>
                </a:lnTo>
                <a:lnTo>
                  <a:pt x="142875" y="114300"/>
                </a:lnTo>
                <a:lnTo>
                  <a:pt x="171450" y="114300"/>
                </a:lnTo>
                <a:lnTo>
                  <a:pt x="171450" y="57150"/>
                </a:lnTo>
                <a:close/>
              </a:path>
              <a:path w="528320" h="171450">
                <a:moveTo>
                  <a:pt x="299593" y="57150"/>
                </a:moveTo>
                <a:lnTo>
                  <a:pt x="171450" y="57150"/>
                </a:lnTo>
                <a:lnTo>
                  <a:pt x="171450" y="114300"/>
                </a:lnTo>
                <a:lnTo>
                  <a:pt x="299593" y="114300"/>
                </a:lnTo>
                <a:lnTo>
                  <a:pt x="299593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87">
            <a:extLst>
              <a:ext uri="{FF2B5EF4-FFF2-40B4-BE49-F238E27FC236}">
                <a16:creationId xmlns:a16="http://schemas.microsoft.com/office/drawing/2014/main" id="{C4BC96FA-30B1-4200-BC81-E84E877F285C}"/>
              </a:ext>
            </a:extLst>
          </p:cNvPr>
          <p:cNvSpPr/>
          <p:nvPr/>
        </p:nvSpPr>
        <p:spPr>
          <a:xfrm>
            <a:off x="1912940" y="5190005"/>
            <a:ext cx="618354" cy="251798"/>
          </a:xfrm>
          <a:custGeom>
            <a:avLst/>
            <a:gdLst/>
            <a:ahLst/>
            <a:cxnLst/>
            <a:rect l="l" t="t" r="r" b="b"/>
            <a:pathLst>
              <a:path w="649605" h="266064">
                <a:moveTo>
                  <a:pt x="516254" y="0"/>
                </a:moveTo>
                <a:lnTo>
                  <a:pt x="516254" y="66421"/>
                </a:lnTo>
                <a:lnTo>
                  <a:pt x="0" y="66421"/>
                </a:lnTo>
                <a:lnTo>
                  <a:pt x="0" y="199390"/>
                </a:lnTo>
                <a:lnTo>
                  <a:pt x="516254" y="199390"/>
                </a:lnTo>
                <a:lnTo>
                  <a:pt x="516254" y="265938"/>
                </a:lnTo>
                <a:lnTo>
                  <a:pt x="649223" y="132969"/>
                </a:lnTo>
                <a:lnTo>
                  <a:pt x="5162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88">
            <a:extLst>
              <a:ext uri="{FF2B5EF4-FFF2-40B4-BE49-F238E27FC236}">
                <a16:creationId xmlns:a16="http://schemas.microsoft.com/office/drawing/2014/main" id="{40CE3ABD-747E-417F-A472-DFD199DD6DA8}"/>
              </a:ext>
            </a:extLst>
          </p:cNvPr>
          <p:cNvSpPr/>
          <p:nvPr/>
        </p:nvSpPr>
        <p:spPr>
          <a:xfrm>
            <a:off x="1912940" y="5190005"/>
            <a:ext cx="618354" cy="251798"/>
          </a:xfrm>
          <a:custGeom>
            <a:avLst/>
            <a:gdLst/>
            <a:ahLst/>
            <a:cxnLst/>
            <a:rect l="l" t="t" r="r" b="b"/>
            <a:pathLst>
              <a:path w="649605" h="266064">
                <a:moveTo>
                  <a:pt x="0" y="66421"/>
                </a:moveTo>
                <a:lnTo>
                  <a:pt x="516254" y="66421"/>
                </a:lnTo>
                <a:lnTo>
                  <a:pt x="516254" y="0"/>
                </a:lnTo>
                <a:lnTo>
                  <a:pt x="649223" y="132969"/>
                </a:lnTo>
                <a:lnTo>
                  <a:pt x="516254" y="265938"/>
                </a:lnTo>
                <a:lnTo>
                  <a:pt x="516254" y="199390"/>
                </a:lnTo>
                <a:lnTo>
                  <a:pt x="0" y="199390"/>
                </a:lnTo>
                <a:lnTo>
                  <a:pt x="0" y="6642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89">
            <a:extLst>
              <a:ext uri="{FF2B5EF4-FFF2-40B4-BE49-F238E27FC236}">
                <a16:creationId xmlns:a16="http://schemas.microsoft.com/office/drawing/2014/main" id="{41EF7688-0E8E-4370-B066-6955B802A1AC}"/>
              </a:ext>
            </a:extLst>
          </p:cNvPr>
          <p:cNvSpPr/>
          <p:nvPr/>
        </p:nvSpPr>
        <p:spPr>
          <a:xfrm>
            <a:off x="1973133" y="5613332"/>
            <a:ext cx="502904" cy="162257"/>
          </a:xfrm>
          <a:custGeom>
            <a:avLst/>
            <a:gdLst/>
            <a:ahLst/>
            <a:cxnLst/>
            <a:rect l="l" t="t" r="r" b="b"/>
            <a:pathLst>
              <a:path w="528319" h="171450">
                <a:moveTo>
                  <a:pt x="528193" y="57150"/>
                </a:moveTo>
                <a:lnTo>
                  <a:pt x="356743" y="57150"/>
                </a:lnTo>
                <a:lnTo>
                  <a:pt x="356743" y="114300"/>
                </a:lnTo>
                <a:lnTo>
                  <a:pt x="528193" y="114300"/>
                </a:lnTo>
                <a:lnTo>
                  <a:pt x="528193" y="57150"/>
                </a:lnTo>
                <a:close/>
              </a:path>
              <a:path w="528319" h="171450">
                <a:moveTo>
                  <a:pt x="171450" y="0"/>
                </a:moveTo>
                <a:lnTo>
                  <a:pt x="0" y="85725"/>
                </a:lnTo>
                <a:lnTo>
                  <a:pt x="171450" y="171450"/>
                </a:lnTo>
                <a:lnTo>
                  <a:pt x="171450" y="114300"/>
                </a:lnTo>
                <a:lnTo>
                  <a:pt x="142875" y="114300"/>
                </a:lnTo>
                <a:lnTo>
                  <a:pt x="142875" y="57150"/>
                </a:lnTo>
                <a:lnTo>
                  <a:pt x="171450" y="57150"/>
                </a:lnTo>
                <a:lnTo>
                  <a:pt x="171450" y="0"/>
                </a:lnTo>
                <a:close/>
              </a:path>
              <a:path w="528319" h="171450">
                <a:moveTo>
                  <a:pt x="171450" y="57150"/>
                </a:moveTo>
                <a:lnTo>
                  <a:pt x="142875" y="57150"/>
                </a:lnTo>
                <a:lnTo>
                  <a:pt x="142875" y="114300"/>
                </a:lnTo>
                <a:lnTo>
                  <a:pt x="171450" y="114300"/>
                </a:lnTo>
                <a:lnTo>
                  <a:pt x="171450" y="57150"/>
                </a:lnTo>
                <a:close/>
              </a:path>
              <a:path w="528319" h="171450">
                <a:moveTo>
                  <a:pt x="299593" y="57150"/>
                </a:moveTo>
                <a:lnTo>
                  <a:pt x="171450" y="57150"/>
                </a:lnTo>
                <a:lnTo>
                  <a:pt x="171450" y="114300"/>
                </a:lnTo>
                <a:lnTo>
                  <a:pt x="299593" y="114300"/>
                </a:lnTo>
                <a:lnTo>
                  <a:pt x="299593" y="571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0">
            <a:extLst>
              <a:ext uri="{FF2B5EF4-FFF2-40B4-BE49-F238E27FC236}">
                <a16:creationId xmlns:a16="http://schemas.microsoft.com/office/drawing/2014/main" id="{1E4CF0D9-E965-426C-B0A8-CA5E42CDDF8B}"/>
              </a:ext>
            </a:extLst>
          </p:cNvPr>
          <p:cNvSpPr/>
          <p:nvPr/>
        </p:nvSpPr>
        <p:spPr>
          <a:xfrm>
            <a:off x="4378009" y="5165605"/>
            <a:ext cx="618354" cy="251197"/>
          </a:xfrm>
          <a:custGeom>
            <a:avLst/>
            <a:gdLst/>
            <a:ahLst/>
            <a:cxnLst/>
            <a:rect l="l" t="t" r="r" b="b"/>
            <a:pathLst>
              <a:path w="649604" h="265429">
                <a:moveTo>
                  <a:pt x="516636" y="0"/>
                </a:moveTo>
                <a:lnTo>
                  <a:pt x="516636" y="66293"/>
                </a:lnTo>
                <a:lnTo>
                  <a:pt x="0" y="66293"/>
                </a:lnTo>
                <a:lnTo>
                  <a:pt x="0" y="198881"/>
                </a:lnTo>
                <a:lnTo>
                  <a:pt x="516636" y="198881"/>
                </a:lnTo>
                <a:lnTo>
                  <a:pt x="516636" y="265175"/>
                </a:lnTo>
                <a:lnTo>
                  <a:pt x="649224" y="132587"/>
                </a:lnTo>
                <a:lnTo>
                  <a:pt x="516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1">
            <a:extLst>
              <a:ext uri="{FF2B5EF4-FFF2-40B4-BE49-F238E27FC236}">
                <a16:creationId xmlns:a16="http://schemas.microsoft.com/office/drawing/2014/main" id="{55BF7DBF-5D7E-455A-A0D2-F0979C26D327}"/>
              </a:ext>
            </a:extLst>
          </p:cNvPr>
          <p:cNvSpPr/>
          <p:nvPr/>
        </p:nvSpPr>
        <p:spPr>
          <a:xfrm>
            <a:off x="4378009" y="5165605"/>
            <a:ext cx="618354" cy="251197"/>
          </a:xfrm>
          <a:custGeom>
            <a:avLst/>
            <a:gdLst/>
            <a:ahLst/>
            <a:cxnLst/>
            <a:rect l="l" t="t" r="r" b="b"/>
            <a:pathLst>
              <a:path w="649604" h="265429">
                <a:moveTo>
                  <a:pt x="0" y="66293"/>
                </a:moveTo>
                <a:lnTo>
                  <a:pt x="516636" y="66293"/>
                </a:lnTo>
                <a:lnTo>
                  <a:pt x="516636" y="0"/>
                </a:lnTo>
                <a:lnTo>
                  <a:pt x="649224" y="132587"/>
                </a:lnTo>
                <a:lnTo>
                  <a:pt x="516636" y="265175"/>
                </a:lnTo>
                <a:lnTo>
                  <a:pt x="516636" y="198881"/>
                </a:lnTo>
                <a:lnTo>
                  <a:pt x="0" y="198881"/>
                </a:lnTo>
                <a:lnTo>
                  <a:pt x="0" y="66293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2">
            <a:extLst>
              <a:ext uri="{FF2B5EF4-FFF2-40B4-BE49-F238E27FC236}">
                <a16:creationId xmlns:a16="http://schemas.microsoft.com/office/drawing/2014/main" id="{C9B78FC5-B53B-4B36-B402-ECEE9523E5E2}"/>
              </a:ext>
            </a:extLst>
          </p:cNvPr>
          <p:cNvSpPr/>
          <p:nvPr/>
        </p:nvSpPr>
        <p:spPr>
          <a:xfrm>
            <a:off x="5674170" y="434720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179831" y="0"/>
                </a:moveTo>
                <a:lnTo>
                  <a:pt x="132027" y="6434"/>
                </a:lnTo>
                <a:lnTo>
                  <a:pt x="89069" y="24595"/>
                </a:lnTo>
                <a:lnTo>
                  <a:pt x="52673" y="52768"/>
                </a:lnTo>
                <a:lnTo>
                  <a:pt x="24553" y="89238"/>
                </a:lnTo>
                <a:lnTo>
                  <a:pt x="6424" y="132291"/>
                </a:lnTo>
                <a:lnTo>
                  <a:pt x="0" y="180212"/>
                </a:lnTo>
                <a:lnTo>
                  <a:pt x="6424" y="228134"/>
                </a:lnTo>
                <a:lnTo>
                  <a:pt x="24553" y="271187"/>
                </a:lnTo>
                <a:lnTo>
                  <a:pt x="52673" y="307657"/>
                </a:lnTo>
                <a:lnTo>
                  <a:pt x="89069" y="335830"/>
                </a:lnTo>
                <a:lnTo>
                  <a:pt x="132027" y="353991"/>
                </a:lnTo>
                <a:lnTo>
                  <a:pt x="179831" y="360426"/>
                </a:lnTo>
                <a:lnTo>
                  <a:pt x="227636" y="353991"/>
                </a:lnTo>
                <a:lnTo>
                  <a:pt x="270594" y="335830"/>
                </a:lnTo>
                <a:lnTo>
                  <a:pt x="306990" y="307657"/>
                </a:lnTo>
                <a:lnTo>
                  <a:pt x="335110" y="271187"/>
                </a:lnTo>
                <a:lnTo>
                  <a:pt x="353239" y="228134"/>
                </a:lnTo>
                <a:lnTo>
                  <a:pt x="359663" y="180212"/>
                </a:lnTo>
                <a:lnTo>
                  <a:pt x="353239" y="132291"/>
                </a:lnTo>
                <a:lnTo>
                  <a:pt x="335110" y="89238"/>
                </a:lnTo>
                <a:lnTo>
                  <a:pt x="306990" y="52768"/>
                </a:lnTo>
                <a:lnTo>
                  <a:pt x="270594" y="24595"/>
                </a:lnTo>
                <a:lnTo>
                  <a:pt x="227636" y="6434"/>
                </a:lnTo>
                <a:lnTo>
                  <a:pt x="179831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3">
            <a:extLst>
              <a:ext uri="{FF2B5EF4-FFF2-40B4-BE49-F238E27FC236}">
                <a16:creationId xmlns:a16="http://schemas.microsoft.com/office/drawing/2014/main" id="{B13551E9-DD3A-4357-A842-32829A6611D8}"/>
              </a:ext>
            </a:extLst>
          </p:cNvPr>
          <p:cNvSpPr/>
          <p:nvPr/>
        </p:nvSpPr>
        <p:spPr>
          <a:xfrm>
            <a:off x="5674170" y="4347203"/>
            <a:ext cx="342724" cy="341340"/>
          </a:xfrm>
          <a:custGeom>
            <a:avLst/>
            <a:gdLst/>
            <a:ahLst/>
            <a:cxnLst/>
            <a:rect l="l" t="t" r="r" b="b"/>
            <a:pathLst>
              <a:path w="360045" h="360679">
                <a:moveTo>
                  <a:pt x="0" y="180212"/>
                </a:moveTo>
                <a:lnTo>
                  <a:pt x="6424" y="132291"/>
                </a:lnTo>
                <a:lnTo>
                  <a:pt x="24553" y="89238"/>
                </a:lnTo>
                <a:lnTo>
                  <a:pt x="52673" y="52768"/>
                </a:lnTo>
                <a:lnTo>
                  <a:pt x="89069" y="24595"/>
                </a:lnTo>
                <a:lnTo>
                  <a:pt x="132027" y="6434"/>
                </a:lnTo>
                <a:lnTo>
                  <a:pt x="179831" y="0"/>
                </a:lnTo>
                <a:lnTo>
                  <a:pt x="227636" y="6434"/>
                </a:lnTo>
                <a:lnTo>
                  <a:pt x="270594" y="24595"/>
                </a:lnTo>
                <a:lnTo>
                  <a:pt x="306990" y="52768"/>
                </a:lnTo>
                <a:lnTo>
                  <a:pt x="335110" y="89238"/>
                </a:lnTo>
                <a:lnTo>
                  <a:pt x="353239" y="132291"/>
                </a:lnTo>
                <a:lnTo>
                  <a:pt x="359663" y="180212"/>
                </a:lnTo>
                <a:lnTo>
                  <a:pt x="353239" y="228134"/>
                </a:lnTo>
                <a:lnTo>
                  <a:pt x="335110" y="271187"/>
                </a:lnTo>
                <a:lnTo>
                  <a:pt x="306990" y="307657"/>
                </a:lnTo>
                <a:lnTo>
                  <a:pt x="270594" y="335830"/>
                </a:lnTo>
                <a:lnTo>
                  <a:pt x="227636" y="353991"/>
                </a:lnTo>
                <a:lnTo>
                  <a:pt x="179831" y="360426"/>
                </a:lnTo>
                <a:lnTo>
                  <a:pt x="132027" y="353991"/>
                </a:lnTo>
                <a:lnTo>
                  <a:pt x="89069" y="335830"/>
                </a:lnTo>
                <a:lnTo>
                  <a:pt x="52673" y="307657"/>
                </a:lnTo>
                <a:lnTo>
                  <a:pt x="24553" y="271187"/>
                </a:lnTo>
                <a:lnTo>
                  <a:pt x="6424" y="228134"/>
                </a:lnTo>
                <a:lnTo>
                  <a:pt x="0" y="180212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4">
            <a:extLst>
              <a:ext uri="{FF2B5EF4-FFF2-40B4-BE49-F238E27FC236}">
                <a16:creationId xmlns:a16="http://schemas.microsoft.com/office/drawing/2014/main" id="{E2D6096B-121C-4D1E-83BC-FF5739176DC8}"/>
              </a:ext>
            </a:extLst>
          </p:cNvPr>
          <p:cNvSpPr txBox="1"/>
          <p:nvPr/>
        </p:nvSpPr>
        <p:spPr>
          <a:xfrm>
            <a:off x="5735256" y="4372343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0" name="object 195">
            <a:extLst>
              <a:ext uri="{FF2B5EF4-FFF2-40B4-BE49-F238E27FC236}">
                <a16:creationId xmlns:a16="http://schemas.microsoft.com/office/drawing/2014/main" id="{5D319374-3C53-46D2-AD2F-4EF09F813190}"/>
              </a:ext>
            </a:extLst>
          </p:cNvPr>
          <p:cNvSpPr/>
          <p:nvPr/>
        </p:nvSpPr>
        <p:spPr>
          <a:xfrm>
            <a:off x="5674170" y="5745455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179831" y="0"/>
                </a:moveTo>
                <a:lnTo>
                  <a:pt x="132027" y="6424"/>
                </a:lnTo>
                <a:lnTo>
                  <a:pt x="89069" y="24553"/>
                </a:lnTo>
                <a:lnTo>
                  <a:pt x="52673" y="52673"/>
                </a:lnTo>
                <a:lnTo>
                  <a:pt x="24553" y="89069"/>
                </a:lnTo>
                <a:lnTo>
                  <a:pt x="6424" y="132027"/>
                </a:lnTo>
                <a:lnTo>
                  <a:pt x="0" y="179831"/>
                </a:lnTo>
                <a:lnTo>
                  <a:pt x="6424" y="227636"/>
                </a:lnTo>
                <a:lnTo>
                  <a:pt x="24553" y="270594"/>
                </a:lnTo>
                <a:lnTo>
                  <a:pt x="52673" y="306990"/>
                </a:lnTo>
                <a:lnTo>
                  <a:pt x="89069" y="335110"/>
                </a:lnTo>
                <a:lnTo>
                  <a:pt x="132027" y="353239"/>
                </a:lnTo>
                <a:lnTo>
                  <a:pt x="179831" y="359663"/>
                </a:lnTo>
                <a:lnTo>
                  <a:pt x="227636" y="353239"/>
                </a:lnTo>
                <a:lnTo>
                  <a:pt x="270594" y="335110"/>
                </a:lnTo>
                <a:lnTo>
                  <a:pt x="306990" y="306990"/>
                </a:lnTo>
                <a:lnTo>
                  <a:pt x="335110" y="270594"/>
                </a:lnTo>
                <a:lnTo>
                  <a:pt x="353239" y="227636"/>
                </a:lnTo>
                <a:lnTo>
                  <a:pt x="359663" y="179831"/>
                </a:lnTo>
                <a:lnTo>
                  <a:pt x="353239" y="132027"/>
                </a:lnTo>
                <a:lnTo>
                  <a:pt x="335110" y="89069"/>
                </a:lnTo>
                <a:lnTo>
                  <a:pt x="306990" y="52673"/>
                </a:lnTo>
                <a:lnTo>
                  <a:pt x="270594" y="24553"/>
                </a:lnTo>
                <a:lnTo>
                  <a:pt x="227636" y="6424"/>
                </a:lnTo>
                <a:lnTo>
                  <a:pt x="179831" y="0"/>
                </a:lnTo>
                <a:close/>
              </a:path>
            </a:pathLst>
          </a:custGeom>
          <a:solidFill>
            <a:srgbClr val="338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96">
            <a:extLst>
              <a:ext uri="{FF2B5EF4-FFF2-40B4-BE49-F238E27FC236}">
                <a16:creationId xmlns:a16="http://schemas.microsoft.com/office/drawing/2014/main" id="{3643B120-01D0-4A26-A068-D29929856BC4}"/>
              </a:ext>
            </a:extLst>
          </p:cNvPr>
          <p:cNvSpPr/>
          <p:nvPr/>
        </p:nvSpPr>
        <p:spPr>
          <a:xfrm>
            <a:off x="5674170" y="5745455"/>
            <a:ext cx="342724" cy="340739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0" y="179831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1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1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97">
            <a:extLst>
              <a:ext uri="{FF2B5EF4-FFF2-40B4-BE49-F238E27FC236}">
                <a16:creationId xmlns:a16="http://schemas.microsoft.com/office/drawing/2014/main" id="{27F836B7-9362-4D93-B573-E7CB308593EE}"/>
              </a:ext>
            </a:extLst>
          </p:cNvPr>
          <p:cNvSpPr/>
          <p:nvPr/>
        </p:nvSpPr>
        <p:spPr>
          <a:xfrm>
            <a:off x="5098096" y="5458943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5">
                <a:moveTo>
                  <a:pt x="180212" y="0"/>
                </a:moveTo>
                <a:lnTo>
                  <a:pt x="132291" y="6424"/>
                </a:lnTo>
                <a:lnTo>
                  <a:pt x="89238" y="24553"/>
                </a:lnTo>
                <a:lnTo>
                  <a:pt x="52768" y="52673"/>
                </a:lnTo>
                <a:lnTo>
                  <a:pt x="24595" y="89069"/>
                </a:lnTo>
                <a:lnTo>
                  <a:pt x="6434" y="132027"/>
                </a:lnTo>
                <a:lnTo>
                  <a:pt x="0" y="179831"/>
                </a:lnTo>
                <a:lnTo>
                  <a:pt x="6434" y="227636"/>
                </a:lnTo>
                <a:lnTo>
                  <a:pt x="24595" y="270594"/>
                </a:lnTo>
                <a:lnTo>
                  <a:pt x="52768" y="306990"/>
                </a:lnTo>
                <a:lnTo>
                  <a:pt x="89238" y="335110"/>
                </a:lnTo>
                <a:lnTo>
                  <a:pt x="132291" y="353239"/>
                </a:lnTo>
                <a:lnTo>
                  <a:pt x="180212" y="359663"/>
                </a:lnTo>
                <a:lnTo>
                  <a:pt x="228134" y="353239"/>
                </a:lnTo>
                <a:lnTo>
                  <a:pt x="271187" y="335110"/>
                </a:lnTo>
                <a:lnTo>
                  <a:pt x="307657" y="306990"/>
                </a:lnTo>
                <a:lnTo>
                  <a:pt x="335830" y="270594"/>
                </a:lnTo>
                <a:lnTo>
                  <a:pt x="353991" y="227636"/>
                </a:lnTo>
                <a:lnTo>
                  <a:pt x="360425" y="179831"/>
                </a:lnTo>
                <a:lnTo>
                  <a:pt x="353991" y="132027"/>
                </a:lnTo>
                <a:lnTo>
                  <a:pt x="335830" y="89069"/>
                </a:lnTo>
                <a:lnTo>
                  <a:pt x="307657" y="52673"/>
                </a:lnTo>
                <a:lnTo>
                  <a:pt x="271187" y="24553"/>
                </a:lnTo>
                <a:lnTo>
                  <a:pt x="228134" y="6424"/>
                </a:lnTo>
                <a:lnTo>
                  <a:pt x="180212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98">
            <a:extLst>
              <a:ext uri="{FF2B5EF4-FFF2-40B4-BE49-F238E27FC236}">
                <a16:creationId xmlns:a16="http://schemas.microsoft.com/office/drawing/2014/main" id="{22565DF2-0DB5-4212-911A-A4DDE4CB20A9}"/>
              </a:ext>
            </a:extLst>
          </p:cNvPr>
          <p:cNvSpPr/>
          <p:nvPr/>
        </p:nvSpPr>
        <p:spPr>
          <a:xfrm>
            <a:off x="5098096" y="5458943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5">
                <a:moveTo>
                  <a:pt x="0" y="179831"/>
                </a:moveTo>
                <a:lnTo>
                  <a:pt x="6434" y="132027"/>
                </a:lnTo>
                <a:lnTo>
                  <a:pt x="24595" y="89069"/>
                </a:lnTo>
                <a:lnTo>
                  <a:pt x="52768" y="52673"/>
                </a:lnTo>
                <a:lnTo>
                  <a:pt x="89238" y="24553"/>
                </a:lnTo>
                <a:lnTo>
                  <a:pt x="132291" y="6424"/>
                </a:lnTo>
                <a:lnTo>
                  <a:pt x="180212" y="0"/>
                </a:lnTo>
                <a:lnTo>
                  <a:pt x="228134" y="6424"/>
                </a:lnTo>
                <a:lnTo>
                  <a:pt x="271187" y="24553"/>
                </a:lnTo>
                <a:lnTo>
                  <a:pt x="307657" y="52673"/>
                </a:lnTo>
                <a:lnTo>
                  <a:pt x="335830" y="89069"/>
                </a:lnTo>
                <a:lnTo>
                  <a:pt x="353991" y="132027"/>
                </a:lnTo>
                <a:lnTo>
                  <a:pt x="360425" y="179831"/>
                </a:lnTo>
                <a:lnTo>
                  <a:pt x="353991" y="227636"/>
                </a:lnTo>
                <a:lnTo>
                  <a:pt x="335830" y="270594"/>
                </a:lnTo>
                <a:lnTo>
                  <a:pt x="307657" y="306990"/>
                </a:lnTo>
                <a:lnTo>
                  <a:pt x="271187" y="335110"/>
                </a:lnTo>
                <a:lnTo>
                  <a:pt x="228134" y="353239"/>
                </a:lnTo>
                <a:lnTo>
                  <a:pt x="180212" y="359663"/>
                </a:lnTo>
                <a:lnTo>
                  <a:pt x="132291" y="353239"/>
                </a:lnTo>
                <a:lnTo>
                  <a:pt x="89238" y="335110"/>
                </a:lnTo>
                <a:lnTo>
                  <a:pt x="52768" y="306990"/>
                </a:lnTo>
                <a:lnTo>
                  <a:pt x="24595" y="270594"/>
                </a:lnTo>
                <a:lnTo>
                  <a:pt x="6434" y="227636"/>
                </a:lnTo>
                <a:lnTo>
                  <a:pt x="0" y="179831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99">
            <a:extLst>
              <a:ext uri="{FF2B5EF4-FFF2-40B4-BE49-F238E27FC236}">
                <a16:creationId xmlns:a16="http://schemas.microsoft.com/office/drawing/2014/main" id="{A86AA1AC-276A-4D0F-B265-4596C9B97F69}"/>
              </a:ext>
            </a:extLst>
          </p:cNvPr>
          <p:cNvSpPr/>
          <p:nvPr/>
        </p:nvSpPr>
        <p:spPr>
          <a:xfrm>
            <a:off x="5098096" y="4811243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5">
                <a:moveTo>
                  <a:pt x="180212" y="0"/>
                </a:moveTo>
                <a:lnTo>
                  <a:pt x="132291" y="6424"/>
                </a:lnTo>
                <a:lnTo>
                  <a:pt x="89238" y="24553"/>
                </a:lnTo>
                <a:lnTo>
                  <a:pt x="52768" y="52673"/>
                </a:lnTo>
                <a:lnTo>
                  <a:pt x="24595" y="89069"/>
                </a:lnTo>
                <a:lnTo>
                  <a:pt x="6434" y="132027"/>
                </a:lnTo>
                <a:lnTo>
                  <a:pt x="0" y="179831"/>
                </a:lnTo>
                <a:lnTo>
                  <a:pt x="6434" y="227636"/>
                </a:lnTo>
                <a:lnTo>
                  <a:pt x="24595" y="270594"/>
                </a:lnTo>
                <a:lnTo>
                  <a:pt x="52768" y="306990"/>
                </a:lnTo>
                <a:lnTo>
                  <a:pt x="89238" y="335110"/>
                </a:lnTo>
                <a:lnTo>
                  <a:pt x="132291" y="353239"/>
                </a:lnTo>
                <a:lnTo>
                  <a:pt x="180212" y="359663"/>
                </a:lnTo>
                <a:lnTo>
                  <a:pt x="228134" y="353239"/>
                </a:lnTo>
                <a:lnTo>
                  <a:pt x="271187" y="335110"/>
                </a:lnTo>
                <a:lnTo>
                  <a:pt x="307657" y="306990"/>
                </a:lnTo>
                <a:lnTo>
                  <a:pt x="335830" y="270594"/>
                </a:lnTo>
                <a:lnTo>
                  <a:pt x="353991" y="227636"/>
                </a:lnTo>
                <a:lnTo>
                  <a:pt x="360425" y="179831"/>
                </a:lnTo>
                <a:lnTo>
                  <a:pt x="353991" y="132027"/>
                </a:lnTo>
                <a:lnTo>
                  <a:pt x="335830" y="89069"/>
                </a:lnTo>
                <a:lnTo>
                  <a:pt x="307657" y="52673"/>
                </a:lnTo>
                <a:lnTo>
                  <a:pt x="271187" y="24553"/>
                </a:lnTo>
                <a:lnTo>
                  <a:pt x="228134" y="6424"/>
                </a:lnTo>
                <a:lnTo>
                  <a:pt x="180212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0">
            <a:extLst>
              <a:ext uri="{FF2B5EF4-FFF2-40B4-BE49-F238E27FC236}">
                <a16:creationId xmlns:a16="http://schemas.microsoft.com/office/drawing/2014/main" id="{83574D25-C2E1-40A0-9D02-567D572DABA2}"/>
              </a:ext>
            </a:extLst>
          </p:cNvPr>
          <p:cNvSpPr/>
          <p:nvPr/>
        </p:nvSpPr>
        <p:spPr>
          <a:xfrm>
            <a:off x="5098096" y="4811243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5">
                <a:moveTo>
                  <a:pt x="0" y="179831"/>
                </a:moveTo>
                <a:lnTo>
                  <a:pt x="6434" y="132027"/>
                </a:lnTo>
                <a:lnTo>
                  <a:pt x="24595" y="89069"/>
                </a:lnTo>
                <a:lnTo>
                  <a:pt x="52768" y="52673"/>
                </a:lnTo>
                <a:lnTo>
                  <a:pt x="89238" y="24553"/>
                </a:lnTo>
                <a:lnTo>
                  <a:pt x="132291" y="6424"/>
                </a:lnTo>
                <a:lnTo>
                  <a:pt x="180212" y="0"/>
                </a:lnTo>
                <a:lnTo>
                  <a:pt x="228134" y="6424"/>
                </a:lnTo>
                <a:lnTo>
                  <a:pt x="271187" y="24553"/>
                </a:lnTo>
                <a:lnTo>
                  <a:pt x="307657" y="52673"/>
                </a:lnTo>
                <a:lnTo>
                  <a:pt x="335830" y="89069"/>
                </a:lnTo>
                <a:lnTo>
                  <a:pt x="353991" y="132027"/>
                </a:lnTo>
                <a:lnTo>
                  <a:pt x="360425" y="179831"/>
                </a:lnTo>
                <a:lnTo>
                  <a:pt x="353991" y="227636"/>
                </a:lnTo>
                <a:lnTo>
                  <a:pt x="335830" y="270594"/>
                </a:lnTo>
                <a:lnTo>
                  <a:pt x="307657" y="306990"/>
                </a:lnTo>
                <a:lnTo>
                  <a:pt x="271187" y="335110"/>
                </a:lnTo>
                <a:lnTo>
                  <a:pt x="228134" y="353239"/>
                </a:lnTo>
                <a:lnTo>
                  <a:pt x="180212" y="359663"/>
                </a:lnTo>
                <a:lnTo>
                  <a:pt x="132291" y="353239"/>
                </a:lnTo>
                <a:lnTo>
                  <a:pt x="89238" y="335110"/>
                </a:lnTo>
                <a:lnTo>
                  <a:pt x="52768" y="306990"/>
                </a:lnTo>
                <a:lnTo>
                  <a:pt x="24595" y="270594"/>
                </a:lnTo>
                <a:lnTo>
                  <a:pt x="6434" y="227636"/>
                </a:lnTo>
                <a:lnTo>
                  <a:pt x="0" y="179831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1">
            <a:extLst>
              <a:ext uri="{FF2B5EF4-FFF2-40B4-BE49-F238E27FC236}">
                <a16:creationId xmlns:a16="http://schemas.microsoft.com/office/drawing/2014/main" id="{4306B9C8-0D99-4B86-A0C4-9190CDA17A0A}"/>
              </a:ext>
            </a:extLst>
          </p:cNvPr>
          <p:cNvSpPr txBox="1"/>
          <p:nvPr/>
        </p:nvSpPr>
        <p:spPr>
          <a:xfrm>
            <a:off x="5159185" y="4835892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7" name="object 202">
            <a:extLst>
              <a:ext uri="{FF2B5EF4-FFF2-40B4-BE49-F238E27FC236}">
                <a16:creationId xmlns:a16="http://schemas.microsoft.com/office/drawing/2014/main" id="{B8453576-16F4-4B38-845C-626447D50834}"/>
              </a:ext>
            </a:extLst>
          </p:cNvPr>
          <p:cNvSpPr/>
          <p:nvPr/>
        </p:nvSpPr>
        <p:spPr>
          <a:xfrm>
            <a:off x="6250240" y="4811243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5">
                <a:moveTo>
                  <a:pt x="180212" y="0"/>
                </a:moveTo>
                <a:lnTo>
                  <a:pt x="132291" y="6424"/>
                </a:lnTo>
                <a:lnTo>
                  <a:pt x="89238" y="24553"/>
                </a:lnTo>
                <a:lnTo>
                  <a:pt x="52768" y="52673"/>
                </a:lnTo>
                <a:lnTo>
                  <a:pt x="24595" y="89069"/>
                </a:lnTo>
                <a:lnTo>
                  <a:pt x="6434" y="132027"/>
                </a:lnTo>
                <a:lnTo>
                  <a:pt x="0" y="179831"/>
                </a:lnTo>
                <a:lnTo>
                  <a:pt x="6434" y="227636"/>
                </a:lnTo>
                <a:lnTo>
                  <a:pt x="24595" y="270594"/>
                </a:lnTo>
                <a:lnTo>
                  <a:pt x="52768" y="306990"/>
                </a:lnTo>
                <a:lnTo>
                  <a:pt x="89238" y="335110"/>
                </a:lnTo>
                <a:lnTo>
                  <a:pt x="132291" y="353239"/>
                </a:lnTo>
                <a:lnTo>
                  <a:pt x="180212" y="359663"/>
                </a:lnTo>
                <a:lnTo>
                  <a:pt x="228134" y="353239"/>
                </a:lnTo>
                <a:lnTo>
                  <a:pt x="271187" y="335110"/>
                </a:lnTo>
                <a:lnTo>
                  <a:pt x="307657" y="306990"/>
                </a:lnTo>
                <a:lnTo>
                  <a:pt x="335830" y="270594"/>
                </a:lnTo>
                <a:lnTo>
                  <a:pt x="353991" y="227636"/>
                </a:lnTo>
                <a:lnTo>
                  <a:pt x="360425" y="179831"/>
                </a:lnTo>
                <a:lnTo>
                  <a:pt x="353991" y="132027"/>
                </a:lnTo>
                <a:lnTo>
                  <a:pt x="335830" y="89069"/>
                </a:lnTo>
                <a:lnTo>
                  <a:pt x="307657" y="52673"/>
                </a:lnTo>
                <a:lnTo>
                  <a:pt x="271187" y="24553"/>
                </a:lnTo>
                <a:lnTo>
                  <a:pt x="228134" y="6424"/>
                </a:lnTo>
                <a:lnTo>
                  <a:pt x="180212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3">
            <a:extLst>
              <a:ext uri="{FF2B5EF4-FFF2-40B4-BE49-F238E27FC236}">
                <a16:creationId xmlns:a16="http://schemas.microsoft.com/office/drawing/2014/main" id="{A6F4212B-4AEF-4649-946C-EDC6132CD102}"/>
              </a:ext>
            </a:extLst>
          </p:cNvPr>
          <p:cNvSpPr/>
          <p:nvPr/>
        </p:nvSpPr>
        <p:spPr>
          <a:xfrm>
            <a:off x="6250240" y="4811243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5">
                <a:moveTo>
                  <a:pt x="0" y="179831"/>
                </a:moveTo>
                <a:lnTo>
                  <a:pt x="6434" y="132027"/>
                </a:lnTo>
                <a:lnTo>
                  <a:pt x="24595" y="89069"/>
                </a:lnTo>
                <a:lnTo>
                  <a:pt x="52768" y="52673"/>
                </a:lnTo>
                <a:lnTo>
                  <a:pt x="89238" y="24553"/>
                </a:lnTo>
                <a:lnTo>
                  <a:pt x="132291" y="6424"/>
                </a:lnTo>
                <a:lnTo>
                  <a:pt x="180212" y="0"/>
                </a:lnTo>
                <a:lnTo>
                  <a:pt x="228134" y="6424"/>
                </a:lnTo>
                <a:lnTo>
                  <a:pt x="271187" y="24553"/>
                </a:lnTo>
                <a:lnTo>
                  <a:pt x="307657" y="52673"/>
                </a:lnTo>
                <a:lnTo>
                  <a:pt x="335830" y="89069"/>
                </a:lnTo>
                <a:lnTo>
                  <a:pt x="353991" y="132027"/>
                </a:lnTo>
                <a:lnTo>
                  <a:pt x="360425" y="179831"/>
                </a:lnTo>
                <a:lnTo>
                  <a:pt x="353991" y="227636"/>
                </a:lnTo>
                <a:lnTo>
                  <a:pt x="335830" y="270594"/>
                </a:lnTo>
                <a:lnTo>
                  <a:pt x="307657" y="306990"/>
                </a:lnTo>
                <a:lnTo>
                  <a:pt x="271187" y="335110"/>
                </a:lnTo>
                <a:lnTo>
                  <a:pt x="228134" y="353239"/>
                </a:lnTo>
                <a:lnTo>
                  <a:pt x="180212" y="359663"/>
                </a:lnTo>
                <a:lnTo>
                  <a:pt x="132291" y="353239"/>
                </a:lnTo>
                <a:lnTo>
                  <a:pt x="89238" y="335110"/>
                </a:lnTo>
                <a:lnTo>
                  <a:pt x="52768" y="306990"/>
                </a:lnTo>
                <a:lnTo>
                  <a:pt x="24595" y="270594"/>
                </a:lnTo>
                <a:lnTo>
                  <a:pt x="6434" y="227636"/>
                </a:lnTo>
                <a:lnTo>
                  <a:pt x="0" y="179831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4">
            <a:extLst>
              <a:ext uri="{FF2B5EF4-FFF2-40B4-BE49-F238E27FC236}">
                <a16:creationId xmlns:a16="http://schemas.microsoft.com/office/drawing/2014/main" id="{EB37266F-BAF2-41FE-AB26-9A3B04E36E70}"/>
              </a:ext>
            </a:extLst>
          </p:cNvPr>
          <p:cNvSpPr txBox="1"/>
          <p:nvPr/>
        </p:nvSpPr>
        <p:spPr>
          <a:xfrm>
            <a:off x="6311329" y="4835892"/>
            <a:ext cx="225460" cy="255403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u6</a:t>
            </a:r>
          </a:p>
        </p:txBody>
      </p:sp>
      <p:sp>
        <p:nvSpPr>
          <p:cNvPr id="210" name="object 205">
            <a:extLst>
              <a:ext uri="{FF2B5EF4-FFF2-40B4-BE49-F238E27FC236}">
                <a16:creationId xmlns:a16="http://schemas.microsoft.com/office/drawing/2014/main" id="{DBB259A0-8205-42A0-900F-38B20FB41518}"/>
              </a:ext>
            </a:extLst>
          </p:cNvPr>
          <p:cNvSpPr/>
          <p:nvPr/>
        </p:nvSpPr>
        <p:spPr>
          <a:xfrm>
            <a:off x="6250240" y="5458943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5">
                <a:moveTo>
                  <a:pt x="180212" y="0"/>
                </a:moveTo>
                <a:lnTo>
                  <a:pt x="132291" y="6424"/>
                </a:lnTo>
                <a:lnTo>
                  <a:pt x="89238" y="24553"/>
                </a:lnTo>
                <a:lnTo>
                  <a:pt x="52768" y="52673"/>
                </a:lnTo>
                <a:lnTo>
                  <a:pt x="24595" y="89069"/>
                </a:lnTo>
                <a:lnTo>
                  <a:pt x="6434" y="132027"/>
                </a:lnTo>
                <a:lnTo>
                  <a:pt x="0" y="179831"/>
                </a:lnTo>
                <a:lnTo>
                  <a:pt x="6434" y="227636"/>
                </a:lnTo>
                <a:lnTo>
                  <a:pt x="24595" y="270594"/>
                </a:lnTo>
                <a:lnTo>
                  <a:pt x="52768" y="306990"/>
                </a:lnTo>
                <a:lnTo>
                  <a:pt x="89238" y="335110"/>
                </a:lnTo>
                <a:lnTo>
                  <a:pt x="132291" y="353239"/>
                </a:lnTo>
                <a:lnTo>
                  <a:pt x="180212" y="359663"/>
                </a:lnTo>
                <a:lnTo>
                  <a:pt x="228134" y="353239"/>
                </a:lnTo>
                <a:lnTo>
                  <a:pt x="271187" y="335110"/>
                </a:lnTo>
                <a:lnTo>
                  <a:pt x="307657" y="306990"/>
                </a:lnTo>
                <a:lnTo>
                  <a:pt x="335830" y="270594"/>
                </a:lnTo>
                <a:lnTo>
                  <a:pt x="353991" y="227636"/>
                </a:lnTo>
                <a:lnTo>
                  <a:pt x="360425" y="179831"/>
                </a:lnTo>
                <a:lnTo>
                  <a:pt x="353991" y="132027"/>
                </a:lnTo>
                <a:lnTo>
                  <a:pt x="335830" y="89069"/>
                </a:lnTo>
                <a:lnTo>
                  <a:pt x="307657" y="52673"/>
                </a:lnTo>
                <a:lnTo>
                  <a:pt x="271187" y="24553"/>
                </a:lnTo>
                <a:lnTo>
                  <a:pt x="228134" y="6424"/>
                </a:lnTo>
                <a:lnTo>
                  <a:pt x="180212" y="0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06">
            <a:extLst>
              <a:ext uri="{FF2B5EF4-FFF2-40B4-BE49-F238E27FC236}">
                <a16:creationId xmlns:a16="http://schemas.microsoft.com/office/drawing/2014/main" id="{9A7DF60F-58BB-4F60-B932-3A20A2A1ECD4}"/>
              </a:ext>
            </a:extLst>
          </p:cNvPr>
          <p:cNvSpPr/>
          <p:nvPr/>
        </p:nvSpPr>
        <p:spPr>
          <a:xfrm>
            <a:off x="6250240" y="5458943"/>
            <a:ext cx="343329" cy="340739"/>
          </a:xfrm>
          <a:custGeom>
            <a:avLst/>
            <a:gdLst/>
            <a:ahLst/>
            <a:cxnLst/>
            <a:rect l="l" t="t" r="r" b="b"/>
            <a:pathLst>
              <a:path w="360679" h="360045">
                <a:moveTo>
                  <a:pt x="0" y="179831"/>
                </a:moveTo>
                <a:lnTo>
                  <a:pt x="6434" y="132027"/>
                </a:lnTo>
                <a:lnTo>
                  <a:pt x="24595" y="89069"/>
                </a:lnTo>
                <a:lnTo>
                  <a:pt x="52768" y="52673"/>
                </a:lnTo>
                <a:lnTo>
                  <a:pt x="89238" y="24553"/>
                </a:lnTo>
                <a:lnTo>
                  <a:pt x="132291" y="6424"/>
                </a:lnTo>
                <a:lnTo>
                  <a:pt x="180212" y="0"/>
                </a:lnTo>
                <a:lnTo>
                  <a:pt x="228134" y="6424"/>
                </a:lnTo>
                <a:lnTo>
                  <a:pt x="271187" y="24553"/>
                </a:lnTo>
                <a:lnTo>
                  <a:pt x="307657" y="52673"/>
                </a:lnTo>
                <a:lnTo>
                  <a:pt x="335830" y="89069"/>
                </a:lnTo>
                <a:lnTo>
                  <a:pt x="353991" y="132027"/>
                </a:lnTo>
                <a:lnTo>
                  <a:pt x="360425" y="179831"/>
                </a:lnTo>
                <a:lnTo>
                  <a:pt x="353991" y="227636"/>
                </a:lnTo>
                <a:lnTo>
                  <a:pt x="335830" y="270594"/>
                </a:lnTo>
                <a:lnTo>
                  <a:pt x="307657" y="306990"/>
                </a:lnTo>
                <a:lnTo>
                  <a:pt x="271187" y="335110"/>
                </a:lnTo>
                <a:lnTo>
                  <a:pt x="228134" y="353239"/>
                </a:lnTo>
                <a:lnTo>
                  <a:pt x="180212" y="359663"/>
                </a:lnTo>
                <a:lnTo>
                  <a:pt x="132291" y="353239"/>
                </a:lnTo>
                <a:lnTo>
                  <a:pt x="89238" y="335110"/>
                </a:lnTo>
                <a:lnTo>
                  <a:pt x="52768" y="306990"/>
                </a:lnTo>
                <a:lnTo>
                  <a:pt x="24595" y="270594"/>
                </a:lnTo>
                <a:lnTo>
                  <a:pt x="6434" y="227636"/>
                </a:lnTo>
                <a:lnTo>
                  <a:pt x="0" y="179831"/>
                </a:lnTo>
                <a:close/>
              </a:path>
            </a:pathLst>
          </a:custGeom>
          <a:ln w="12954">
            <a:solidFill>
              <a:srgbClr val="85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07">
            <a:extLst>
              <a:ext uri="{FF2B5EF4-FFF2-40B4-BE49-F238E27FC236}">
                <a16:creationId xmlns:a16="http://schemas.microsoft.com/office/drawing/2014/main" id="{1EAB8590-D627-43F4-90B0-1C68C1F644DA}"/>
              </a:ext>
            </a:extLst>
          </p:cNvPr>
          <p:cNvSpPr/>
          <p:nvPr/>
        </p:nvSpPr>
        <p:spPr>
          <a:xfrm>
            <a:off x="5404805" y="4650308"/>
            <a:ext cx="306457" cy="198315"/>
          </a:xfrm>
          <a:custGeom>
            <a:avLst/>
            <a:gdLst/>
            <a:ahLst/>
            <a:cxnLst/>
            <a:rect l="l" t="t" r="r" b="b"/>
            <a:pathLst>
              <a:path w="321945" h="209550">
                <a:moveTo>
                  <a:pt x="321436" y="0"/>
                </a:moveTo>
                <a:lnTo>
                  <a:pt x="0" y="209041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08">
            <a:extLst>
              <a:ext uri="{FF2B5EF4-FFF2-40B4-BE49-F238E27FC236}">
                <a16:creationId xmlns:a16="http://schemas.microsoft.com/office/drawing/2014/main" id="{BE9C965B-2271-421E-98B8-F27F92EFED5A}"/>
              </a:ext>
            </a:extLst>
          </p:cNvPr>
          <p:cNvSpPr/>
          <p:nvPr/>
        </p:nvSpPr>
        <p:spPr>
          <a:xfrm>
            <a:off x="5277546" y="5168822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09">
            <a:extLst>
              <a:ext uri="{FF2B5EF4-FFF2-40B4-BE49-F238E27FC236}">
                <a16:creationId xmlns:a16="http://schemas.microsoft.com/office/drawing/2014/main" id="{C4A85F21-603D-4B25-B627-8F7C77874519}"/>
              </a:ext>
            </a:extLst>
          </p:cNvPr>
          <p:cNvSpPr/>
          <p:nvPr/>
        </p:nvSpPr>
        <p:spPr>
          <a:xfrm>
            <a:off x="5358322" y="5712164"/>
            <a:ext cx="346676" cy="2452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0">
            <a:extLst>
              <a:ext uri="{FF2B5EF4-FFF2-40B4-BE49-F238E27FC236}">
                <a16:creationId xmlns:a16="http://schemas.microsoft.com/office/drawing/2014/main" id="{9DEBC7F2-8B48-4B34-8946-347C9CC3B0D8}"/>
              </a:ext>
            </a:extLst>
          </p:cNvPr>
          <p:cNvSpPr/>
          <p:nvPr/>
        </p:nvSpPr>
        <p:spPr>
          <a:xfrm>
            <a:off x="5404801" y="5760871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39" h="159385">
                <a:moveTo>
                  <a:pt x="0" y="0"/>
                </a:moveTo>
                <a:lnTo>
                  <a:pt x="268731" y="159131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1">
            <a:extLst>
              <a:ext uri="{FF2B5EF4-FFF2-40B4-BE49-F238E27FC236}">
                <a16:creationId xmlns:a16="http://schemas.microsoft.com/office/drawing/2014/main" id="{A4F4F442-FD6B-4307-A490-B2D0DF01AF4A}"/>
              </a:ext>
            </a:extLst>
          </p:cNvPr>
          <p:cNvSpPr/>
          <p:nvPr/>
        </p:nvSpPr>
        <p:spPr>
          <a:xfrm>
            <a:off x="5980111" y="5712164"/>
            <a:ext cx="345963" cy="2452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2">
            <a:extLst>
              <a:ext uri="{FF2B5EF4-FFF2-40B4-BE49-F238E27FC236}">
                <a16:creationId xmlns:a16="http://schemas.microsoft.com/office/drawing/2014/main" id="{F632CB73-68A5-435C-8865-479E5879A281}"/>
              </a:ext>
            </a:extLst>
          </p:cNvPr>
          <p:cNvSpPr/>
          <p:nvPr/>
        </p:nvSpPr>
        <p:spPr>
          <a:xfrm>
            <a:off x="6033451" y="5760871"/>
            <a:ext cx="256287" cy="150838"/>
          </a:xfrm>
          <a:custGeom>
            <a:avLst/>
            <a:gdLst/>
            <a:ahLst/>
            <a:cxnLst/>
            <a:rect l="l" t="t" r="r" b="b"/>
            <a:pathLst>
              <a:path w="269239" h="159385">
                <a:moveTo>
                  <a:pt x="268858" y="0"/>
                </a:moveTo>
                <a:lnTo>
                  <a:pt x="0" y="15913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3">
            <a:extLst>
              <a:ext uri="{FF2B5EF4-FFF2-40B4-BE49-F238E27FC236}">
                <a16:creationId xmlns:a16="http://schemas.microsoft.com/office/drawing/2014/main" id="{E147387E-B9F6-497F-A3F3-36ABEE832CFB}"/>
              </a:ext>
            </a:extLst>
          </p:cNvPr>
          <p:cNvSpPr/>
          <p:nvPr/>
        </p:nvSpPr>
        <p:spPr>
          <a:xfrm>
            <a:off x="5980875" y="4650308"/>
            <a:ext cx="306457" cy="198315"/>
          </a:xfrm>
          <a:custGeom>
            <a:avLst/>
            <a:gdLst/>
            <a:ahLst/>
            <a:cxnLst/>
            <a:rect l="l" t="t" r="r" b="b"/>
            <a:pathLst>
              <a:path w="321945" h="209550">
                <a:moveTo>
                  <a:pt x="0" y="0"/>
                </a:moveTo>
                <a:lnTo>
                  <a:pt x="321563" y="209041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4">
            <a:extLst>
              <a:ext uri="{FF2B5EF4-FFF2-40B4-BE49-F238E27FC236}">
                <a16:creationId xmlns:a16="http://schemas.microsoft.com/office/drawing/2014/main" id="{2B3D4678-731D-4EDD-BBDA-3E4A15790A8E}"/>
              </a:ext>
            </a:extLst>
          </p:cNvPr>
          <p:cNvSpPr/>
          <p:nvPr/>
        </p:nvSpPr>
        <p:spPr>
          <a:xfrm>
            <a:off x="6429690" y="5168822"/>
            <a:ext cx="45719" cy="272831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15">
            <a:extLst>
              <a:ext uri="{FF2B5EF4-FFF2-40B4-BE49-F238E27FC236}">
                <a16:creationId xmlns:a16="http://schemas.microsoft.com/office/drawing/2014/main" id="{1C4468F2-2AF1-4D3C-92C3-ABB5482EE86A}"/>
              </a:ext>
            </a:extLst>
          </p:cNvPr>
          <p:cNvSpPr/>
          <p:nvPr/>
        </p:nvSpPr>
        <p:spPr>
          <a:xfrm>
            <a:off x="5800281" y="4686592"/>
            <a:ext cx="97317" cy="10651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16">
            <a:extLst>
              <a:ext uri="{FF2B5EF4-FFF2-40B4-BE49-F238E27FC236}">
                <a16:creationId xmlns:a16="http://schemas.microsoft.com/office/drawing/2014/main" id="{61084691-3B26-4C07-86EC-FAD68563A4E9}"/>
              </a:ext>
            </a:extLst>
          </p:cNvPr>
          <p:cNvSpPr/>
          <p:nvPr/>
        </p:nvSpPr>
        <p:spPr>
          <a:xfrm>
            <a:off x="5853618" y="4723387"/>
            <a:ext cx="45719" cy="982555"/>
          </a:xfrm>
          <a:custGeom>
            <a:avLst/>
            <a:gdLst/>
            <a:ahLst/>
            <a:cxnLst/>
            <a:rect l="l" t="t" r="r" b="b"/>
            <a:pathLst>
              <a:path h="1038225">
                <a:moveTo>
                  <a:pt x="0" y="0"/>
                </a:moveTo>
                <a:lnTo>
                  <a:pt x="0" y="103809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17">
            <a:extLst>
              <a:ext uri="{FF2B5EF4-FFF2-40B4-BE49-F238E27FC236}">
                <a16:creationId xmlns:a16="http://schemas.microsoft.com/office/drawing/2014/main" id="{F6528BE9-850C-4394-93A2-C8A5F9225F5A}"/>
              </a:ext>
            </a:extLst>
          </p:cNvPr>
          <p:cNvSpPr/>
          <p:nvPr/>
        </p:nvSpPr>
        <p:spPr>
          <a:xfrm>
            <a:off x="5404805" y="4717820"/>
            <a:ext cx="427347" cy="761405"/>
          </a:xfrm>
          <a:custGeom>
            <a:avLst/>
            <a:gdLst/>
            <a:ahLst/>
            <a:cxnLst/>
            <a:rect l="l" t="t" r="r" b="b"/>
            <a:pathLst>
              <a:path w="448945" h="804545">
                <a:moveTo>
                  <a:pt x="448690" y="0"/>
                </a:moveTo>
                <a:lnTo>
                  <a:pt x="0" y="804418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18">
            <a:extLst>
              <a:ext uri="{FF2B5EF4-FFF2-40B4-BE49-F238E27FC236}">
                <a16:creationId xmlns:a16="http://schemas.microsoft.com/office/drawing/2014/main" id="{35BDA403-79F8-4989-AF4A-0273F3473CAE}"/>
              </a:ext>
            </a:extLst>
          </p:cNvPr>
          <p:cNvSpPr/>
          <p:nvPr/>
        </p:nvSpPr>
        <p:spPr>
          <a:xfrm>
            <a:off x="5853622" y="4717820"/>
            <a:ext cx="427347" cy="761405"/>
          </a:xfrm>
          <a:custGeom>
            <a:avLst/>
            <a:gdLst/>
            <a:ahLst/>
            <a:cxnLst/>
            <a:rect l="l" t="t" r="r" b="b"/>
            <a:pathLst>
              <a:path w="448945" h="804545">
                <a:moveTo>
                  <a:pt x="0" y="0"/>
                </a:moveTo>
                <a:lnTo>
                  <a:pt x="448817" y="804418"/>
                </a:lnTo>
              </a:path>
            </a:pathLst>
          </a:custGeom>
          <a:ln w="28956">
            <a:solidFill>
              <a:srgbClr val="2525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19">
            <a:extLst>
              <a:ext uri="{FF2B5EF4-FFF2-40B4-BE49-F238E27FC236}">
                <a16:creationId xmlns:a16="http://schemas.microsoft.com/office/drawing/2014/main" id="{C2CF303A-3683-41FB-8CFC-35A107DB11A0}"/>
              </a:ext>
            </a:extLst>
          </p:cNvPr>
          <p:cNvSpPr txBox="1"/>
          <p:nvPr/>
        </p:nvSpPr>
        <p:spPr>
          <a:xfrm>
            <a:off x="4974928" y="5223799"/>
            <a:ext cx="1760163" cy="1022216"/>
          </a:xfrm>
          <a:prstGeom prst="rect">
            <a:avLst/>
          </a:prstGeom>
        </p:spPr>
        <p:txBody>
          <a:bodyPr vert="horz" wrap="square" lIns="0" tIns="55244" rIns="0" bIns="0" rtlCol="0">
            <a:noAutofit/>
          </a:bodyPr>
          <a:lstStyle/>
          <a:p>
            <a:pPr marR="35559" algn="ctr">
              <a:spcBef>
                <a:spcPts val="435"/>
              </a:spcBef>
              <a:tabLst>
                <a:tab pos="1151862" algn="l"/>
              </a:tabLst>
            </a:pPr>
            <a:r>
              <a:rPr sz="1600" spc="5" dirty="0">
                <a:latin typeface="Calibri"/>
                <a:cs typeface="Calibri"/>
              </a:rPr>
              <a:t>u3	</a:t>
            </a:r>
            <a:r>
              <a:rPr sz="1600" dirty="0">
                <a:latin typeface="Calibri"/>
                <a:cs typeface="Calibri"/>
              </a:rPr>
              <a:t>u5</a:t>
            </a:r>
          </a:p>
          <a:p>
            <a:pPr marR="35559" algn="ctr">
              <a:spcBef>
                <a:spcPts val="335"/>
              </a:spcBef>
            </a:pPr>
            <a:r>
              <a:rPr sz="1600" dirty="0">
                <a:latin typeface="Calibri"/>
                <a:cs typeface="Calibri"/>
              </a:rPr>
              <a:t>u4</a:t>
            </a:r>
          </a:p>
          <a:p>
            <a:pPr algn="ctr">
              <a:spcBef>
                <a:spcPts val="1391"/>
              </a:spcBef>
            </a:pPr>
            <a:r>
              <a:rPr sz="2000" spc="45" dirty="0">
                <a:latin typeface="Calibri"/>
                <a:cs typeface="Calibri"/>
              </a:rPr>
              <a:t>Successful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Match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25" name="object 220">
            <a:extLst>
              <a:ext uri="{FF2B5EF4-FFF2-40B4-BE49-F238E27FC236}">
                <a16:creationId xmlns:a16="http://schemas.microsoft.com/office/drawing/2014/main" id="{C8DA2ED8-CA38-4E0B-91BF-4777460DBA03}"/>
              </a:ext>
            </a:extLst>
          </p:cNvPr>
          <p:cNvSpPr/>
          <p:nvPr/>
        </p:nvSpPr>
        <p:spPr>
          <a:xfrm>
            <a:off x="7282726" y="5677146"/>
            <a:ext cx="489001" cy="199517"/>
          </a:xfrm>
          <a:custGeom>
            <a:avLst/>
            <a:gdLst/>
            <a:ahLst/>
            <a:cxnLst/>
            <a:rect l="l" t="t" r="r" b="b"/>
            <a:pathLst>
              <a:path w="513715" h="210820">
                <a:moveTo>
                  <a:pt x="408432" y="0"/>
                </a:moveTo>
                <a:lnTo>
                  <a:pt x="408432" y="52577"/>
                </a:lnTo>
                <a:lnTo>
                  <a:pt x="0" y="52577"/>
                </a:lnTo>
                <a:lnTo>
                  <a:pt x="0" y="157733"/>
                </a:lnTo>
                <a:lnTo>
                  <a:pt x="408432" y="157733"/>
                </a:lnTo>
                <a:lnTo>
                  <a:pt x="408432" y="210312"/>
                </a:lnTo>
                <a:lnTo>
                  <a:pt x="513588" y="105156"/>
                </a:lnTo>
                <a:lnTo>
                  <a:pt x="408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1">
            <a:extLst>
              <a:ext uri="{FF2B5EF4-FFF2-40B4-BE49-F238E27FC236}">
                <a16:creationId xmlns:a16="http://schemas.microsoft.com/office/drawing/2014/main" id="{41A6114C-74EC-412B-B39C-B8189EFC0361}"/>
              </a:ext>
            </a:extLst>
          </p:cNvPr>
          <p:cNvSpPr/>
          <p:nvPr/>
        </p:nvSpPr>
        <p:spPr>
          <a:xfrm>
            <a:off x="7300977" y="5665614"/>
            <a:ext cx="489001" cy="199517"/>
          </a:xfrm>
          <a:custGeom>
            <a:avLst/>
            <a:gdLst/>
            <a:ahLst/>
            <a:cxnLst/>
            <a:rect l="l" t="t" r="r" b="b"/>
            <a:pathLst>
              <a:path w="513715" h="210820">
                <a:moveTo>
                  <a:pt x="0" y="52577"/>
                </a:moveTo>
                <a:lnTo>
                  <a:pt x="408432" y="52577"/>
                </a:lnTo>
                <a:lnTo>
                  <a:pt x="408432" y="0"/>
                </a:lnTo>
                <a:lnTo>
                  <a:pt x="513588" y="105156"/>
                </a:lnTo>
                <a:lnTo>
                  <a:pt x="408432" y="210312"/>
                </a:lnTo>
                <a:lnTo>
                  <a:pt x="408432" y="157733"/>
                </a:lnTo>
                <a:lnTo>
                  <a:pt x="0" y="157733"/>
                </a:lnTo>
                <a:lnTo>
                  <a:pt x="0" y="52577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2">
            <a:extLst>
              <a:ext uri="{FF2B5EF4-FFF2-40B4-BE49-F238E27FC236}">
                <a16:creationId xmlns:a16="http://schemas.microsoft.com/office/drawing/2014/main" id="{3B61C8DD-476D-4875-A506-A5602CE236DF}"/>
              </a:ext>
            </a:extLst>
          </p:cNvPr>
          <p:cNvSpPr/>
          <p:nvPr/>
        </p:nvSpPr>
        <p:spPr>
          <a:xfrm>
            <a:off x="7305551" y="6012189"/>
            <a:ext cx="398334" cy="162257"/>
          </a:xfrm>
          <a:custGeom>
            <a:avLst/>
            <a:gdLst/>
            <a:ahLst/>
            <a:cxnLst/>
            <a:rect l="l" t="t" r="r" b="b"/>
            <a:pathLst>
              <a:path w="418465" h="171450">
                <a:moveTo>
                  <a:pt x="418083" y="57149"/>
                </a:moveTo>
                <a:lnTo>
                  <a:pt x="246633" y="57149"/>
                </a:lnTo>
                <a:lnTo>
                  <a:pt x="246633" y="114299"/>
                </a:lnTo>
                <a:lnTo>
                  <a:pt x="418083" y="114299"/>
                </a:lnTo>
                <a:lnTo>
                  <a:pt x="418083" y="57149"/>
                </a:lnTo>
                <a:close/>
              </a:path>
              <a:path w="418465" h="171450">
                <a:moveTo>
                  <a:pt x="171450" y="0"/>
                </a:moveTo>
                <a:lnTo>
                  <a:pt x="0" y="85724"/>
                </a:lnTo>
                <a:lnTo>
                  <a:pt x="171450" y="171449"/>
                </a:lnTo>
                <a:lnTo>
                  <a:pt x="171450" y="114299"/>
                </a:lnTo>
                <a:lnTo>
                  <a:pt x="142875" y="114299"/>
                </a:lnTo>
                <a:lnTo>
                  <a:pt x="142875" y="57149"/>
                </a:lnTo>
                <a:lnTo>
                  <a:pt x="171450" y="57149"/>
                </a:lnTo>
                <a:lnTo>
                  <a:pt x="171450" y="0"/>
                </a:lnTo>
                <a:close/>
              </a:path>
              <a:path w="418465" h="171450">
                <a:moveTo>
                  <a:pt x="171450" y="57149"/>
                </a:moveTo>
                <a:lnTo>
                  <a:pt x="142875" y="57149"/>
                </a:lnTo>
                <a:lnTo>
                  <a:pt x="142875" y="114299"/>
                </a:lnTo>
                <a:lnTo>
                  <a:pt x="171450" y="114299"/>
                </a:lnTo>
                <a:lnTo>
                  <a:pt x="171450" y="57149"/>
                </a:lnTo>
                <a:close/>
              </a:path>
              <a:path w="418465" h="171450">
                <a:moveTo>
                  <a:pt x="189483" y="57149"/>
                </a:moveTo>
                <a:lnTo>
                  <a:pt x="171450" y="57149"/>
                </a:lnTo>
                <a:lnTo>
                  <a:pt x="171450" y="114299"/>
                </a:lnTo>
                <a:lnTo>
                  <a:pt x="189483" y="114299"/>
                </a:lnTo>
                <a:lnTo>
                  <a:pt x="189483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3">
            <a:extLst>
              <a:ext uri="{FF2B5EF4-FFF2-40B4-BE49-F238E27FC236}">
                <a16:creationId xmlns:a16="http://schemas.microsoft.com/office/drawing/2014/main" id="{2A842D0A-AE28-4070-A63F-86B7395DA112}"/>
              </a:ext>
            </a:extLst>
          </p:cNvPr>
          <p:cNvSpPr txBox="1"/>
          <p:nvPr/>
        </p:nvSpPr>
        <p:spPr>
          <a:xfrm>
            <a:off x="6907856" y="5453317"/>
            <a:ext cx="2144846" cy="837724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vert="horz" wrap="square" lIns="0" tIns="126364" rIns="0" bIns="0" rtlCol="0">
            <a:noAutofit/>
          </a:bodyPr>
          <a:lstStyle/>
          <a:p>
            <a:pPr marL="933427" marR="71118">
              <a:spcBef>
                <a:spcPts val="995"/>
              </a:spcBef>
            </a:pPr>
            <a:r>
              <a:rPr sz="2000" spc="45" dirty="0">
                <a:latin typeface="Calibri"/>
                <a:cs typeface="Calibri"/>
              </a:rPr>
              <a:t>Search  </a:t>
            </a:r>
            <a:r>
              <a:rPr sz="2000" spc="55" dirty="0">
                <a:latin typeface="Calibri"/>
                <a:cs typeface="Calibri"/>
              </a:rPr>
              <a:t>Backt</a:t>
            </a:r>
            <a:r>
              <a:rPr sz="2000" spc="45" dirty="0">
                <a:latin typeface="Calibri"/>
                <a:cs typeface="Calibri"/>
              </a:rPr>
              <a:t>rack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29" name="object 224">
            <a:extLst>
              <a:ext uri="{FF2B5EF4-FFF2-40B4-BE49-F238E27FC236}">
                <a16:creationId xmlns:a16="http://schemas.microsoft.com/office/drawing/2014/main" id="{12E23AE1-2023-44E3-BEBD-E7F244CAA342}"/>
              </a:ext>
            </a:extLst>
          </p:cNvPr>
          <p:cNvSpPr txBox="1"/>
          <p:nvPr/>
        </p:nvSpPr>
        <p:spPr>
          <a:xfrm>
            <a:off x="248801" y="6459191"/>
            <a:ext cx="6419440" cy="370185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spcBef>
                <a:spcPts val="100"/>
              </a:spcBef>
            </a:pPr>
            <a:r>
              <a:rPr sz="2400" spc="5" dirty="0">
                <a:latin typeface="Calibri"/>
                <a:cs typeface="Calibri"/>
              </a:rPr>
              <a:t>Matching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order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i="1" spc="-55" dirty="0">
                <a:solidFill>
                  <a:srgbClr val="3333CC"/>
                </a:solidFill>
                <a:latin typeface="Calibri"/>
                <a:cs typeface="Calibri"/>
              </a:rPr>
              <a:t>O</a:t>
            </a:r>
            <a:r>
              <a:rPr sz="2400" i="1" spc="-7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3333CC"/>
                </a:solidFill>
                <a:latin typeface="Calibri"/>
                <a:cs typeface="Calibri"/>
              </a:rPr>
              <a:t>:</a:t>
            </a:r>
            <a:r>
              <a:rPr sz="2400" spc="-7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spc="11" dirty="0">
                <a:solidFill>
                  <a:srgbClr val="3333CC"/>
                </a:solidFill>
                <a:latin typeface="Calibri"/>
                <a:cs typeface="Calibri"/>
              </a:rPr>
              <a:t>u1</a:t>
            </a:r>
            <a:r>
              <a:rPr sz="2400" spc="-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CC"/>
                </a:solidFill>
                <a:latin typeface="Wingdings"/>
                <a:cs typeface="Wingdings"/>
              </a:rPr>
              <a:t></a:t>
            </a:r>
            <a:r>
              <a:rPr sz="2400" spc="-13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11" dirty="0">
                <a:solidFill>
                  <a:srgbClr val="3333CC"/>
                </a:solidFill>
                <a:latin typeface="Calibri"/>
                <a:cs typeface="Calibri"/>
              </a:rPr>
              <a:t>u3</a:t>
            </a:r>
            <a:r>
              <a:rPr sz="2400" spc="-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CC"/>
                </a:solidFill>
                <a:latin typeface="Wingdings"/>
                <a:cs typeface="Wingdings"/>
              </a:rPr>
              <a:t></a:t>
            </a:r>
            <a:r>
              <a:rPr sz="2400" spc="-1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11" dirty="0">
                <a:solidFill>
                  <a:srgbClr val="3333CC"/>
                </a:solidFill>
                <a:latin typeface="Calibri"/>
                <a:cs typeface="Calibri"/>
              </a:rPr>
              <a:t>u5</a:t>
            </a:r>
            <a:r>
              <a:rPr sz="2400" spc="-9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CC"/>
                </a:solidFill>
                <a:latin typeface="Wingdings"/>
                <a:cs typeface="Wingdings"/>
              </a:rPr>
              <a:t></a:t>
            </a:r>
            <a:r>
              <a:rPr sz="2400" spc="-13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11" dirty="0">
                <a:solidFill>
                  <a:srgbClr val="3333CC"/>
                </a:solidFill>
                <a:latin typeface="Calibri"/>
                <a:cs typeface="Calibri"/>
              </a:rPr>
              <a:t>u2</a:t>
            </a:r>
            <a:r>
              <a:rPr sz="2400" spc="-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CC"/>
                </a:solidFill>
                <a:latin typeface="Wingdings"/>
                <a:cs typeface="Wingdings"/>
              </a:rPr>
              <a:t></a:t>
            </a:r>
            <a:r>
              <a:rPr sz="2400" spc="-1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3333CC"/>
                </a:solidFill>
                <a:latin typeface="Calibri"/>
                <a:cs typeface="Calibri"/>
              </a:rPr>
              <a:t>u6</a:t>
            </a:r>
            <a:r>
              <a:rPr sz="2400" spc="5" dirty="0">
                <a:solidFill>
                  <a:srgbClr val="3333CC"/>
                </a:solidFill>
                <a:latin typeface="Wingdings"/>
                <a:cs typeface="Wingdings"/>
              </a:rPr>
              <a:t></a:t>
            </a:r>
            <a:r>
              <a:rPr sz="2400" spc="-15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11" dirty="0">
                <a:solidFill>
                  <a:srgbClr val="3333CC"/>
                </a:solidFill>
                <a:latin typeface="Calibri"/>
                <a:cs typeface="Calibri"/>
              </a:rPr>
              <a:t>u4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10630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8">
            <a:extLst>
              <a:ext uri="{FF2B5EF4-FFF2-40B4-BE49-F238E27FC236}">
                <a16:creationId xmlns:a16="http://schemas.microsoft.com/office/drawing/2014/main" id="{6E2F9779-AFBB-41DD-A492-930A3C443329}"/>
              </a:ext>
            </a:extLst>
          </p:cNvPr>
          <p:cNvSpPr/>
          <p:nvPr/>
        </p:nvSpPr>
        <p:spPr>
          <a:xfrm>
            <a:off x="774079" y="1961431"/>
            <a:ext cx="7585709" cy="2624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2">
            <a:extLst>
              <a:ext uri="{FF2B5EF4-FFF2-40B4-BE49-F238E27FC236}">
                <a16:creationId xmlns:a16="http://schemas.microsoft.com/office/drawing/2014/main" id="{78C5BF7C-1E51-4EAB-8704-119C6F6AF98C}"/>
              </a:ext>
            </a:extLst>
          </p:cNvPr>
          <p:cNvSpPr txBox="1"/>
          <p:nvPr/>
        </p:nvSpPr>
        <p:spPr>
          <a:xfrm>
            <a:off x="612651" y="6063772"/>
            <a:ext cx="82346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89" marR="5080" indent="-60324">
              <a:spcBef>
                <a:spcPts val="100"/>
              </a:spcBef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BE8CCFE-6DE5-4086-B05C-0CC00E7AFCE4}"/>
              </a:ext>
            </a:extLst>
          </p:cNvPr>
          <p:cNvSpPr txBox="1">
            <a:spLocks/>
          </p:cNvSpPr>
          <p:nvPr/>
        </p:nvSpPr>
        <p:spPr>
          <a:xfrm>
            <a:off x="613068" y="618674"/>
            <a:ext cx="6079491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pc="140" dirty="0"/>
              <a:t>Candidate </a:t>
            </a:r>
            <a:r>
              <a:rPr lang="en-US" spc="185" dirty="0"/>
              <a:t>Set</a:t>
            </a:r>
            <a:r>
              <a:rPr lang="en-US" spc="-355" dirty="0"/>
              <a:t> </a:t>
            </a:r>
            <a:r>
              <a:rPr lang="en-US" spc="105" dirty="0"/>
              <a:t>Generation</a:t>
            </a:r>
            <a:endParaRPr 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F33E42B-A655-417E-B6C5-38D4E2E20FAB}"/>
              </a:ext>
            </a:extLst>
          </p:cNvPr>
          <p:cNvSpPr txBox="1"/>
          <p:nvPr/>
        </p:nvSpPr>
        <p:spPr>
          <a:xfrm>
            <a:off x="1586771" y="2259224"/>
            <a:ext cx="3435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1" dirty="0">
                <a:latin typeface="Calibri"/>
                <a:cs typeface="Calibri"/>
              </a:rPr>
              <a:t>u1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9FA40AB-8D22-4C69-AED0-68F72B048D07}"/>
              </a:ext>
            </a:extLst>
          </p:cNvPr>
          <p:cNvSpPr txBox="1"/>
          <p:nvPr/>
        </p:nvSpPr>
        <p:spPr>
          <a:xfrm>
            <a:off x="782607" y="2907432"/>
            <a:ext cx="3435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1" dirty="0">
                <a:latin typeface="Calibri"/>
                <a:cs typeface="Calibri"/>
              </a:rPr>
              <a:t>u2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CCC49E9-B259-4665-96F8-1A47CDD4D266}"/>
              </a:ext>
            </a:extLst>
          </p:cNvPr>
          <p:cNvSpPr txBox="1"/>
          <p:nvPr/>
        </p:nvSpPr>
        <p:spPr>
          <a:xfrm>
            <a:off x="2378996" y="2907432"/>
            <a:ext cx="3435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1" dirty="0">
                <a:latin typeface="Calibri"/>
                <a:cs typeface="Calibri"/>
              </a:rPr>
              <a:t>u6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AA16884D-1AE3-449B-9754-F72E6F41D4DF}"/>
              </a:ext>
            </a:extLst>
          </p:cNvPr>
          <p:cNvSpPr txBox="1"/>
          <p:nvPr/>
        </p:nvSpPr>
        <p:spPr>
          <a:xfrm>
            <a:off x="782607" y="3636411"/>
            <a:ext cx="2085975" cy="1519648"/>
          </a:xfrm>
          <a:prstGeom prst="rect">
            <a:avLst/>
          </a:prstGeom>
        </p:spPr>
        <p:txBody>
          <a:bodyPr vert="horz" wrap="square" lIns="0" tIns="77471" rIns="0" bIns="0" rtlCol="0">
            <a:spAutoFit/>
          </a:bodyPr>
          <a:lstStyle/>
          <a:p>
            <a:pPr marR="137791" algn="ctr">
              <a:spcBef>
                <a:spcPts val="611"/>
              </a:spcBef>
              <a:tabLst>
                <a:tab pos="1595715" algn="l"/>
              </a:tabLst>
            </a:pPr>
            <a:r>
              <a:rPr sz="2400" spc="11" dirty="0">
                <a:latin typeface="Calibri"/>
                <a:cs typeface="Calibri"/>
              </a:rPr>
              <a:t>u3	u5</a:t>
            </a:r>
            <a:endParaRPr sz="2400">
              <a:latin typeface="Calibri"/>
              <a:cs typeface="Calibri"/>
            </a:endParaRPr>
          </a:p>
          <a:p>
            <a:pPr marR="126361" algn="ctr">
              <a:spcBef>
                <a:spcPts val="509"/>
              </a:spcBef>
            </a:pPr>
            <a:r>
              <a:rPr sz="2400" spc="11" dirty="0">
                <a:latin typeface="Calibri"/>
                <a:cs typeface="Calibri"/>
              </a:rPr>
              <a:t>u4</a:t>
            </a:r>
            <a:endParaRPr sz="2400">
              <a:latin typeface="Calibri"/>
              <a:cs typeface="Calibri"/>
            </a:endParaRPr>
          </a:p>
          <a:p>
            <a:pPr marL="22859">
              <a:spcBef>
                <a:spcPts val="2095"/>
              </a:spcBef>
            </a:pPr>
            <a:r>
              <a:rPr sz="2400" spc="31" dirty="0">
                <a:latin typeface="Calibri"/>
                <a:cs typeface="Calibri"/>
              </a:rPr>
              <a:t>Pattern </a:t>
            </a:r>
            <a:r>
              <a:rPr sz="2400" spc="25" dirty="0">
                <a:latin typeface="Calibri"/>
                <a:cs typeface="Calibri"/>
              </a:rPr>
              <a:t>Graph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𝑃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2E4ADDD-688B-46C3-88B9-CDACF459EA6E}"/>
              </a:ext>
            </a:extLst>
          </p:cNvPr>
          <p:cNvSpPr txBox="1"/>
          <p:nvPr/>
        </p:nvSpPr>
        <p:spPr>
          <a:xfrm>
            <a:off x="6278656" y="2259224"/>
            <a:ext cx="3200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5" dirty="0">
                <a:latin typeface="Calibri"/>
                <a:cs typeface="Calibri"/>
              </a:rPr>
              <a:t>v1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20DBFD4-19BB-4C87-AF54-FD6F71B95F1A}"/>
              </a:ext>
            </a:extLst>
          </p:cNvPr>
          <p:cNvSpPr txBox="1"/>
          <p:nvPr/>
        </p:nvSpPr>
        <p:spPr>
          <a:xfrm>
            <a:off x="7070885" y="2909209"/>
            <a:ext cx="11118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4525" algn="l"/>
              </a:tabLst>
            </a:pPr>
            <a:r>
              <a:rPr sz="2400" spc="35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6	</a:t>
            </a:r>
            <a:r>
              <a:rPr sz="2400" spc="5" dirty="0">
                <a:latin typeface="Calibri"/>
                <a:cs typeface="Calibri"/>
              </a:rPr>
              <a:t>v8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686745D-5764-4ABA-8613-3CA1C7C1630F}"/>
              </a:ext>
            </a:extLst>
          </p:cNvPr>
          <p:cNvSpPr/>
          <p:nvPr/>
        </p:nvSpPr>
        <p:spPr>
          <a:xfrm>
            <a:off x="4277263" y="5767473"/>
            <a:ext cx="615951" cy="329565"/>
          </a:xfrm>
          <a:custGeom>
            <a:avLst/>
            <a:gdLst/>
            <a:ahLst/>
            <a:cxnLst/>
            <a:rect l="l" t="t" r="r" b="b"/>
            <a:pathLst>
              <a:path w="615950" h="329564">
                <a:moveTo>
                  <a:pt x="510413" y="0"/>
                </a:moveTo>
                <a:lnTo>
                  <a:pt x="505713" y="13335"/>
                </a:lnTo>
                <a:lnTo>
                  <a:pt x="524763" y="21597"/>
                </a:lnTo>
                <a:lnTo>
                  <a:pt x="541147" y="33051"/>
                </a:lnTo>
                <a:lnTo>
                  <a:pt x="565912" y="65532"/>
                </a:lnTo>
                <a:lnTo>
                  <a:pt x="580596" y="109347"/>
                </a:lnTo>
                <a:lnTo>
                  <a:pt x="585470" y="163068"/>
                </a:lnTo>
                <a:lnTo>
                  <a:pt x="584235" y="192192"/>
                </a:lnTo>
                <a:lnTo>
                  <a:pt x="574432" y="242345"/>
                </a:lnTo>
                <a:lnTo>
                  <a:pt x="554817" y="281475"/>
                </a:lnTo>
                <a:lnTo>
                  <a:pt x="524960" y="307867"/>
                </a:lnTo>
                <a:lnTo>
                  <a:pt x="506222" y="316230"/>
                </a:lnTo>
                <a:lnTo>
                  <a:pt x="510413" y="329565"/>
                </a:lnTo>
                <a:lnTo>
                  <a:pt x="555355" y="308498"/>
                </a:lnTo>
                <a:lnTo>
                  <a:pt x="588390" y="271907"/>
                </a:lnTo>
                <a:lnTo>
                  <a:pt x="608679" y="223043"/>
                </a:lnTo>
                <a:lnTo>
                  <a:pt x="615441" y="164846"/>
                </a:lnTo>
                <a:lnTo>
                  <a:pt x="613749" y="134651"/>
                </a:lnTo>
                <a:lnTo>
                  <a:pt x="600172" y="81121"/>
                </a:lnTo>
                <a:lnTo>
                  <a:pt x="573188" y="37468"/>
                </a:lnTo>
                <a:lnTo>
                  <a:pt x="534275" y="8600"/>
                </a:lnTo>
                <a:lnTo>
                  <a:pt x="510413" y="0"/>
                </a:lnTo>
                <a:close/>
              </a:path>
              <a:path w="615950" h="329564">
                <a:moveTo>
                  <a:pt x="105155" y="0"/>
                </a:moveTo>
                <a:lnTo>
                  <a:pt x="60261" y="21082"/>
                </a:lnTo>
                <a:lnTo>
                  <a:pt x="27177" y="57785"/>
                </a:lnTo>
                <a:lnTo>
                  <a:pt x="6778" y="106743"/>
                </a:lnTo>
                <a:lnTo>
                  <a:pt x="0" y="164846"/>
                </a:lnTo>
                <a:lnTo>
                  <a:pt x="1690" y="195111"/>
                </a:lnTo>
                <a:lnTo>
                  <a:pt x="15216" y="248642"/>
                </a:lnTo>
                <a:lnTo>
                  <a:pt x="42130" y="292149"/>
                </a:lnTo>
                <a:lnTo>
                  <a:pt x="81147" y="320966"/>
                </a:lnTo>
                <a:lnTo>
                  <a:pt x="105155" y="329565"/>
                </a:lnTo>
                <a:lnTo>
                  <a:pt x="109347" y="316230"/>
                </a:lnTo>
                <a:lnTo>
                  <a:pt x="90537" y="307867"/>
                </a:lnTo>
                <a:lnTo>
                  <a:pt x="74310" y="296291"/>
                </a:lnTo>
                <a:lnTo>
                  <a:pt x="49657" y="263398"/>
                </a:lnTo>
                <a:lnTo>
                  <a:pt x="34972" y="218614"/>
                </a:lnTo>
                <a:lnTo>
                  <a:pt x="30099" y="163068"/>
                </a:lnTo>
                <a:lnTo>
                  <a:pt x="31315" y="134969"/>
                </a:lnTo>
                <a:lnTo>
                  <a:pt x="41082" y="86201"/>
                </a:lnTo>
                <a:lnTo>
                  <a:pt x="60706" y="47696"/>
                </a:lnTo>
                <a:lnTo>
                  <a:pt x="90804" y="21597"/>
                </a:lnTo>
                <a:lnTo>
                  <a:pt x="109854" y="13335"/>
                </a:lnTo>
                <a:lnTo>
                  <a:pt x="105155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EFE93EA-070D-432D-BAE2-993D67EFE9A9}"/>
              </a:ext>
            </a:extLst>
          </p:cNvPr>
          <p:cNvSpPr/>
          <p:nvPr/>
        </p:nvSpPr>
        <p:spPr>
          <a:xfrm>
            <a:off x="5557426" y="5767473"/>
            <a:ext cx="616585" cy="329565"/>
          </a:xfrm>
          <a:custGeom>
            <a:avLst/>
            <a:gdLst/>
            <a:ahLst/>
            <a:cxnLst/>
            <a:rect l="l" t="t" r="r" b="b"/>
            <a:pathLst>
              <a:path w="616584" h="329564">
                <a:moveTo>
                  <a:pt x="511175" y="0"/>
                </a:moveTo>
                <a:lnTo>
                  <a:pt x="506475" y="13335"/>
                </a:lnTo>
                <a:lnTo>
                  <a:pt x="525526" y="21597"/>
                </a:lnTo>
                <a:lnTo>
                  <a:pt x="541908" y="33051"/>
                </a:lnTo>
                <a:lnTo>
                  <a:pt x="566674" y="65532"/>
                </a:lnTo>
                <a:lnTo>
                  <a:pt x="581358" y="109347"/>
                </a:lnTo>
                <a:lnTo>
                  <a:pt x="586231" y="163068"/>
                </a:lnTo>
                <a:lnTo>
                  <a:pt x="584997" y="192192"/>
                </a:lnTo>
                <a:lnTo>
                  <a:pt x="575194" y="242345"/>
                </a:lnTo>
                <a:lnTo>
                  <a:pt x="555579" y="281475"/>
                </a:lnTo>
                <a:lnTo>
                  <a:pt x="525722" y="307867"/>
                </a:lnTo>
                <a:lnTo>
                  <a:pt x="506983" y="316230"/>
                </a:lnTo>
                <a:lnTo>
                  <a:pt x="511175" y="329565"/>
                </a:lnTo>
                <a:lnTo>
                  <a:pt x="556117" y="308498"/>
                </a:lnTo>
                <a:lnTo>
                  <a:pt x="589152" y="271907"/>
                </a:lnTo>
                <a:lnTo>
                  <a:pt x="609441" y="223043"/>
                </a:lnTo>
                <a:lnTo>
                  <a:pt x="616203" y="164846"/>
                </a:lnTo>
                <a:lnTo>
                  <a:pt x="614511" y="134651"/>
                </a:lnTo>
                <a:lnTo>
                  <a:pt x="600934" y="81121"/>
                </a:lnTo>
                <a:lnTo>
                  <a:pt x="574004" y="37468"/>
                </a:lnTo>
                <a:lnTo>
                  <a:pt x="535054" y="8600"/>
                </a:lnTo>
                <a:lnTo>
                  <a:pt x="511175" y="0"/>
                </a:lnTo>
                <a:close/>
              </a:path>
              <a:path w="616584" h="329564">
                <a:moveTo>
                  <a:pt x="105155" y="0"/>
                </a:moveTo>
                <a:lnTo>
                  <a:pt x="60261" y="21082"/>
                </a:lnTo>
                <a:lnTo>
                  <a:pt x="27177" y="57785"/>
                </a:lnTo>
                <a:lnTo>
                  <a:pt x="6778" y="106743"/>
                </a:lnTo>
                <a:lnTo>
                  <a:pt x="0" y="164846"/>
                </a:lnTo>
                <a:lnTo>
                  <a:pt x="1690" y="195111"/>
                </a:lnTo>
                <a:lnTo>
                  <a:pt x="15216" y="248642"/>
                </a:lnTo>
                <a:lnTo>
                  <a:pt x="42130" y="292149"/>
                </a:lnTo>
                <a:lnTo>
                  <a:pt x="81147" y="320966"/>
                </a:lnTo>
                <a:lnTo>
                  <a:pt x="105155" y="329565"/>
                </a:lnTo>
                <a:lnTo>
                  <a:pt x="109347" y="316230"/>
                </a:lnTo>
                <a:lnTo>
                  <a:pt x="90537" y="307867"/>
                </a:lnTo>
                <a:lnTo>
                  <a:pt x="74310" y="296291"/>
                </a:lnTo>
                <a:lnTo>
                  <a:pt x="49656" y="263398"/>
                </a:lnTo>
                <a:lnTo>
                  <a:pt x="34972" y="218614"/>
                </a:lnTo>
                <a:lnTo>
                  <a:pt x="30099" y="163068"/>
                </a:lnTo>
                <a:lnTo>
                  <a:pt x="31315" y="134969"/>
                </a:lnTo>
                <a:lnTo>
                  <a:pt x="41082" y="86201"/>
                </a:lnTo>
                <a:lnTo>
                  <a:pt x="60706" y="47696"/>
                </a:lnTo>
                <a:lnTo>
                  <a:pt x="90804" y="21597"/>
                </a:lnTo>
                <a:lnTo>
                  <a:pt x="109854" y="13335"/>
                </a:lnTo>
                <a:lnTo>
                  <a:pt x="105155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F1159E82-DECA-4741-8D36-3C28AAEF9025}"/>
              </a:ext>
            </a:extLst>
          </p:cNvPr>
          <p:cNvSpPr txBox="1"/>
          <p:nvPr/>
        </p:nvSpPr>
        <p:spPr>
          <a:xfrm>
            <a:off x="4185699" y="2806086"/>
            <a:ext cx="163448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799">
              <a:spcBef>
                <a:spcPts val="95"/>
              </a:spcBef>
              <a:tabLst>
                <a:tab pos="448934" algn="l"/>
                <a:tab pos="1301082" algn="l"/>
              </a:tabLst>
            </a:pPr>
            <a:r>
              <a:rPr sz="4800" spc="-187" baseline="8680" dirty="0">
                <a:solidFill>
                  <a:srgbClr val="3333CC"/>
                </a:solidFill>
                <a:latin typeface="Calibri"/>
                <a:cs typeface="Calibri"/>
              </a:rPr>
              <a:t>?	</a:t>
            </a:r>
            <a:r>
              <a:rPr sz="2400" spc="5" dirty="0">
                <a:latin typeface="Calibri"/>
                <a:cs typeface="Calibri"/>
              </a:rPr>
              <a:t>v7	v2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27BB595A-B591-4E7E-9870-637F1143DB59}"/>
              </a:ext>
            </a:extLst>
          </p:cNvPr>
          <p:cNvSpPr txBox="1"/>
          <p:nvPr/>
        </p:nvSpPr>
        <p:spPr>
          <a:xfrm>
            <a:off x="5474492" y="3636411"/>
            <a:ext cx="1916431" cy="1519648"/>
          </a:xfrm>
          <a:prstGeom prst="rect">
            <a:avLst/>
          </a:prstGeom>
        </p:spPr>
        <p:txBody>
          <a:bodyPr vert="horz" wrap="square" lIns="0" tIns="77471" rIns="0" bIns="0" rtlCol="0">
            <a:spAutoFit/>
          </a:bodyPr>
          <a:lstStyle/>
          <a:p>
            <a:pPr algn="ctr">
              <a:spcBef>
                <a:spcPts val="611"/>
              </a:spcBef>
              <a:tabLst>
                <a:tab pos="1595715" algn="l"/>
              </a:tabLst>
            </a:pPr>
            <a:r>
              <a:rPr sz="2400" spc="5" dirty="0">
                <a:latin typeface="Calibri"/>
                <a:cs typeface="Calibri"/>
              </a:rPr>
              <a:t>v3	v5</a:t>
            </a:r>
            <a:endParaRPr sz="2400">
              <a:latin typeface="Calibri"/>
              <a:cs typeface="Calibri"/>
            </a:endParaRPr>
          </a:p>
          <a:p>
            <a:pPr marL="11430" algn="ctr">
              <a:spcBef>
                <a:spcPts val="509"/>
              </a:spcBef>
            </a:pPr>
            <a:r>
              <a:rPr sz="2400" spc="5" dirty="0">
                <a:latin typeface="Calibri"/>
                <a:cs typeface="Calibri"/>
              </a:rPr>
              <a:t>v4</a:t>
            </a:r>
            <a:endParaRPr sz="2400">
              <a:latin typeface="Calibri"/>
              <a:cs typeface="Calibri"/>
            </a:endParaRPr>
          </a:p>
          <a:p>
            <a:pPr marL="44450">
              <a:spcBef>
                <a:spcPts val="2095"/>
              </a:spcBef>
            </a:pPr>
            <a:r>
              <a:rPr sz="2400" spc="31" dirty="0">
                <a:latin typeface="Calibri"/>
                <a:cs typeface="Calibri"/>
              </a:rPr>
              <a:t>Data </a:t>
            </a:r>
            <a:r>
              <a:rPr sz="2400" spc="25" dirty="0">
                <a:latin typeface="Calibri"/>
                <a:cs typeface="Calibri"/>
              </a:rPr>
              <a:t>Graph</a:t>
            </a:r>
            <a:r>
              <a:rPr sz="2400" spc="-211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𝐺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C43C7D8-021A-4628-B09E-4009F7C551B0}"/>
              </a:ext>
            </a:extLst>
          </p:cNvPr>
          <p:cNvSpPr/>
          <p:nvPr/>
        </p:nvSpPr>
        <p:spPr>
          <a:xfrm>
            <a:off x="4405786" y="6194257"/>
            <a:ext cx="344171" cy="259079"/>
          </a:xfrm>
          <a:custGeom>
            <a:avLst/>
            <a:gdLst/>
            <a:ahLst/>
            <a:cxnLst/>
            <a:rect l="l" t="t" r="r" b="b"/>
            <a:pathLst>
              <a:path w="344170" h="259079">
                <a:moveTo>
                  <a:pt x="261619" y="0"/>
                </a:moveTo>
                <a:lnTo>
                  <a:pt x="257937" y="10515"/>
                </a:lnTo>
                <a:lnTo>
                  <a:pt x="272911" y="17023"/>
                </a:lnTo>
                <a:lnTo>
                  <a:pt x="285813" y="26031"/>
                </a:lnTo>
                <a:lnTo>
                  <a:pt x="311975" y="67784"/>
                </a:lnTo>
                <a:lnTo>
                  <a:pt x="319595" y="106118"/>
                </a:lnTo>
                <a:lnTo>
                  <a:pt x="320548" y="128219"/>
                </a:lnTo>
                <a:lnTo>
                  <a:pt x="319595" y="151067"/>
                </a:lnTo>
                <a:lnTo>
                  <a:pt x="311975" y="190462"/>
                </a:lnTo>
                <a:lnTo>
                  <a:pt x="285861" y="232886"/>
                </a:lnTo>
                <a:lnTo>
                  <a:pt x="258317" y="248513"/>
                </a:lnTo>
                <a:lnTo>
                  <a:pt x="261619" y="259029"/>
                </a:lnTo>
                <a:lnTo>
                  <a:pt x="296957" y="242455"/>
                </a:lnTo>
                <a:lnTo>
                  <a:pt x="322961" y="213766"/>
                </a:lnTo>
                <a:lnTo>
                  <a:pt x="338899" y="175345"/>
                </a:lnTo>
                <a:lnTo>
                  <a:pt x="344169" y="129590"/>
                </a:lnTo>
                <a:lnTo>
                  <a:pt x="342836" y="105840"/>
                </a:lnTo>
                <a:lnTo>
                  <a:pt x="332168" y="63745"/>
                </a:lnTo>
                <a:lnTo>
                  <a:pt x="311001" y="29484"/>
                </a:lnTo>
                <a:lnTo>
                  <a:pt x="280382" y="6781"/>
                </a:lnTo>
                <a:lnTo>
                  <a:pt x="261619" y="0"/>
                </a:lnTo>
                <a:close/>
              </a:path>
              <a:path w="344170" h="259079">
                <a:moveTo>
                  <a:pt x="82550" y="0"/>
                </a:moveTo>
                <a:lnTo>
                  <a:pt x="47323" y="16610"/>
                </a:lnTo>
                <a:lnTo>
                  <a:pt x="21336" y="45402"/>
                </a:lnTo>
                <a:lnTo>
                  <a:pt x="5334" y="83891"/>
                </a:lnTo>
                <a:lnTo>
                  <a:pt x="0" y="129590"/>
                </a:lnTo>
                <a:lnTo>
                  <a:pt x="1331" y="153383"/>
                </a:lnTo>
                <a:lnTo>
                  <a:pt x="11947" y="195474"/>
                </a:lnTo>
                <a:lnTo>
                  <a:pt x="33043" y="229625"/>
                </a:lnTo>
                <a:lnTo>
                  <a:pt x="63714" y="252256"/>
                </a:lnTo>
                <a:lnTo>
                  <a:pt x="82550" y="259029"/>
                </a:lnTo>
                <a:lnTo>
                  <a:pt x="85851" y="248513"/>
                </a:lnTo>
                <a:lnTo>
                  <a:pt x="71064" y="241982"/>
                </a:lnTo>
                <a:lnTo>
                  <a:pt x="58324" y="232886"/>
                </a:lnTo>
                <a:lnTo>
                  <a:pt x="32248" y="190462"/>
                </a:lnTo>
                <a:lnTo>
                  <a:pt x="24576" y="151067"/>
                </a:lnTo>
                <a:lnTo>
                  <a:pt x="23622" y="128219"/>
                </a:lnTo>
                <a:lnTo>
                  <a:pt x="24576" y="106118"/>
                </a:lnTo>
                <a:lnTo>
                  <a:pt x="32248" y="67784"/>
                </a:lnTo>
                <a:lnTo>
                  <a:pt x="58420" y="26031"/>
                </a:lnTo>
                <a:lnTo>
                  <a:pt x="86233" y="10515"/>
                </a:lnTo>
                <a:lnTo>
                  <a:pt x="8255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540EF9A8-CAAB-457E-8AFA-FCD2AA1D555E}"/>
              </a:ext>
            </a:extLst>
          </p:cNvPr>
          <p:cNvSpPr txBox="1"/>
          <p:nvPr/>
        </p:nvSpPr>
        <p:spPr>
          <a:xfrm>
            <a:off x="612651" y="5695750"/>
            <a:ext cx="858837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498">
              <a:spcBef>
                <a:spcPts val="100"/>
              </a:spcBef>
              <a:tabLst>
                <a:tab pos="3831495" algn="l"/>
                <a:tab pos="4440444" algn="l"/>
                <a:tab pos="5111623" algn="l"/>
                <a:tab pos="5740891" algn="l"/>
              </a:tabLst>
            </a:pPr>
            <a:r>
              <a:rPr sz="2800" b="1" spc="95" dirty="0">
                <a:latin typeface="Calibri"/>
                <a:cs typeface="Calibri"/>
              </a:rPr>
              <a:t>Candidate </a:t>
            </a:r>
            <a:r>
              <a:rPr sz="2800" b="1" spc="85" dirty="0">
                <a:latin typeface="Calibri"/>
                <a:cs typeface="Calibri"/>
              </a:rPr>
              <a:t>set </a:t>
            </a:r>
            <a:r>
              <a:rPr sz="2800" b="1" spc="55" dirty="0">
                <a:latin typeface="Calibri"/>
                <a:cs typeface="Calibri"/>
              </a:rPr>
              <a:t>of </a:t>
            </a:r>
            <a:r>
              <a:rPr sz="2800" spc="-5" dirty="0">
                <a:latin typeface="Cambria Math"/>
                <a:cs typeface="Cambria Math"/>
              </a:rPr>
              <a:t>𝒖</a:t>
            </a:r>
            <a:r>
              <a:rPr sz="3075" spc="-7" baseline="-14905" dirty="0">
                <a:latin typeface="Cambria Math"/>
                <a:cs typeface="Cambria Math"/>
              </a:rPr>
              <a:t>𝟐</a:t>
            </a:r>
            <a:r>
              <a:rPr sz="3075" spc="-345" baseline="-14905" dirty="0">
                <a:latin typeface="Cambria Math"/>
                <a:cs typeface="Cambria Math"/>
              </a:rPr>
              <a:t> </a:t>
            </a:r>
            <a:r>
              <a:rPr sz="2800" b="1" spc="105" dirty="0">
                <a:latin typeface="Calibri"/>
                <a:cs typeface="Calibri"/>
              </a:rPr>
              <a:t>is</a:t>
            </a:r>
            <a:r>
              <a:rPr sz="2800" b="1" spc="-71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CC"/>
                </a:solidFill>
                <a:latin typeface="Cambria Math"/>
                <a:cs typeface="Cambria Math"/>
              </a:rPr>
              <a:t>𝚪	</a:t>
            </a:r>
            <a:r>
              <a:rPr sz="2800" spc="-11" dirty="0">
                <a:solidFill>
                  <a:srgbClr val="3333CC"/>
                </a:solidFill>
                <a:latin typeface="Cambria Math"/>
                <a:cs typeface="Cambria Math"/>
              </a:rPr>
              <a:t>𝒗</a:t>
            </a:r>
            <a:r>
              <a:rPr sz="3075" spc="-15" baseline="-14905" dirty="0">
                <a:solidFill>
                  <a:srgbClr val="3333CC"/>
                </a:solidFill>
                <a:latin typeface="Cambria Math"/>
                <a:cs typeface="Cambria Math"/>
              </a:rPr>
              <a:t>𝟏	</a:t>
            </a:r>
            <a:r>
              <a:rPr sz="2800" dirty="0">
                <a:solidFill>
                  <a:srgbClr val="3333CC"/>
                </a:solidFill>
                <a:latin typeface="Cambria Math"/>
                <a:cs typeface="Cambria Math"/>
              </a:rPr>
              <a:t>∩</a:t>
            </a:r>
            <a:r>
              <a:rPr sz="2800" spc="15" dirty="0">
                <a:solidFill>
                  <a:srgbClr val="3333CC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3333CC"/>
                </a:solidFill>
                <a:latin typeface="Cambria Math"/>
                <a:cs typeface="Cambria Math"/>
              </a:rPr>
              <a:t>𝚪	</a:t>
            </a:r>
            <a:r>
              <a:rPr sz="2800" spc="-5" dirty="0">
                <a:solidFill>
                  <a:srgbClr val="3333CC"/>
                </a:solidFill>
                <a:latin typeface="Cambria Math"/>
                <a:cs typeface="Cambria Math"/>
              </a:rPr>
              <a:t>𝒗</a:t>
            </a:r>
            <a:r>
              <a:rPr sz="3075" spc="-7" baseline="-14905" dirty="0">
                <a:solidFill>
                  <a:srgbClr val="3333CC"/>
                </a:solidFill>
                <a:latin typeface="Cambria Math"/>
                <a:cs typeface="Cambria Math"/>
              </a:rPr>
              <a:t>𝟑	</a:t>
            </a:r>
            <a:r>
              <a:rPr sz="2800" dirty="0">
                <a:solidFill>
                  <a:srgbClr val="3333CC"/>
                </a:solidFill>
                <a:latin typeface="Cambria Math"/>
                <a:cs typeface="Cambria Math"/>
              </a:rPr>
              <a:t>= </a:t>
            </a:r>
            <a:r>
              <a:rPr sz="2800" spc="25" dirty="0">
                <a:solidFill>
                  <a:srgbClr val="3333CC"/>
                </a:solidFill>
                <a:latin typeface="Cambria Math"/>
                <a:cs typeface="Cambria Math"/>
              </a:rPr>
              <a:t>{𝒗</a:t>
            </a:r>
            <a:r>
              <a:rPr sz="3075" spc="37" baseline="-14905" dirty="0">
                <a:solidFill>
                  <a:srgbClr val="3333CC"/>
                </a:solidFill>
                <a:latin typeface="Cambria Math"/>
                <a:cs typeface="Cambria Math"/>
              </a:rPr>
              <a:t>𝟐</a:t>
            </a:r>
            <a:r>
              <a:rPr sz="2800" spc="25" dirty="0">
                <a:solidFill>
                  <a:srgbClr val="3333CC"/>
                </a:solidFill>
                <a:latin typeface="Cambria Math"/>
                <a:cs typeface="Cambria Math"/>
              </a:rPr>
              <a:t>,</a:t>
            </a:r>
            <a:r>
              <a:rPr sz="2800" spc="-11" dirty="0">
                <a:solidFill>
                  <a:srgbClr val="3333CC"/>
                </a:solidFill>
                <a:latin typeface="Cambria Math"/>
                <a:cs typeface="Cambria Math"/>
              </a:rPr>
              <a:t> </a:t>
            </a:r>
            <a:r>
              <a:rPr sz="2800" spc="45" dirty="0">
                <a:solidFill>
                  <a:srgbClr val="3333CC"/>
                </a:solidFill>
                <a:latin typeface="Cambria Math"/>
                <a:cs typeface="Cambria Math"/>
              </a:rPr>
              <a:t>𝒗</a:t>
            </a:r>
            <a:r>
              <a:rPr sz="3075" spc="67" baseline="-14905" dirty="0">
                <a:solidFill>
                  <a:srgbClr val="3333CC"/>
                </a:solidFill>
                <a:latin typeface="Cambria Math"/>
                <a:cs typeface="Cambria Math"/>
              </a:rPr>
              <a:t>𝟒</a:t>
            </a:r>
            <a:r>
              <a:rPr sz="2800" spc="45" dirty="0">
                <a:solidFill>
                  <a:srgbClr val="3333CC"/>
                </a:solidFill>
                <a:latin typeface="Cambria Math"/>
                <a:cs typeface="Cambria Math"/>
              </a:rPr>
              <a:t>}</a:t>
            </a:r>
            <a:r>
              <a:rPr sz="2800" b="1" spc="45" dirty="0">
                <a:solidFill>
                  <a:srgbClr val="3333CC"/>
                </a:solidFill>
                <a:latin typeface="Calibri"/>
                <a:cs typeface="Calibri"/>
              </a:rPr>
              <a:t>.</a:t>
            </a:r>
            <a:endParaRPr sz="3751" dirty="0">
              <a:latin typeface="Times New Roman"/>
              <a:cs typeface="Times New Roman"/>
            </a:endParaRPr>
          </a:p>
          <a:p>
            <a:pPr marL="3453679"/>
            <a:r>
              <a:rPr sz="2200" b="1" dirty="0">
                <a:solidFill>
                  <a:srgbClr val="3333CC"/>
                </a:solidFill>
                <a:latin typeface="Georgia"/>
                <a:cs typeface="Georgia"/>
              </a:rPr>
              <a:t>* </a:t>
            </a:r>
            <a:r>
              <a:rPr sz="2200" dirty="0">
                <a:solidFill>
                  <a:srgbClr val="3333CC"/>
                </a:solidFill>
                <a:latin typeface="Cambria Math"/>
                <a:cs typeface="Cambria Math"/>
              </a:rPr>
              <a:t>𝚪 𝒙 </a:t>
            </a:r>
            <a:r>
              <a:rPr sz="2200" spc="-45" dirty="0">
                <a:latin typeface="Calibri"/>
                <a:cs typeface="Calibri"/>
              </a:rPr>
              <a:t>: </a:t>
            </a:r>
            <a:r>
              <a:rPr sz="2200" spc="31" dirty="0">
                <a:latin typeface="Calibri"/>
                <a:cs typeface="Calibri"/>
              </a:rPr>
              <a:t>Adjacency </a:t>
            </a:r>
            <a:r>
              <a:rPr sz="2200" spc="20" dirty="0">
                <a:latin typeface="Calibri"/>
                <a:cs typeface="Calibri"/>
              </a:rPr>
              <a:t>set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dirty="0">
                <a:latin typeface="Cambria Math"/>
                <a:cs typeface="Cambria Math"/>
              </a:rPr>
              <a:t>𝑥 </a:t>
            </a:r>
            <a:r>
              <a:rPr sz="2200" spc="40" dirty="0">
                <a:latin typeface="Calibri"/>
                <a:cs typeface="Calibri"/>
              </a:rPr>
              <a:t>in </a:t>
            </a:r>
            <a:r>
              <a:rPr sz="2200" spc="15" dirty="0">
                <a:latin typeface="Calibri"/>
                <a:cs typeface="Calibri"/>
              </a:rPr>
              <a:t>the </a:t>
            </a:r>
            <a:r>
              <a:rPr sz="2200" spc="45" dirty="0">
                <a:latin typeface="Calibri"/>
                <a:cs typeface="Calibri"/>
              </a:rPr>
              <a:t>data</a:t>
            </a:r>
            <a:r>
              <a:rPr sz="2200" spc="-204" dirty="0">
                <a:latin typeface="Calibri"/>
                <a:cs typeface="Calibri"/>
              </a:rPr>
              <a:t> </a:t>
            </a:r>
            <a:r>
              <a:rPr sz="2200" spc="35" dirty="0">
                <a:latin typeface="Calibri"/>
                <a:cs typeface="Calibri"/>
              </a:rPr>
              <a:t>graph.</a:t>
            </a:r>
            <a:endParaRPr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974983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>
            <a:extLst>
              <a:ext uri="{FF2B5EF4-FFF2-40B4-BE49-F238E27FC236}">
                <a16:creationId xmlns:a16="http://schemas.microsoft.com/office/drawing/2014/main" id="{8AD5A7AA-404E-480C-8944-D6070D5C3154}"/>
              </a:ext>
            </a:extLst>
          </p:cNvPr>
          <p:cNvSpPr txBox="1">
            <a:spLocks/>
          </p:cNvSpPr>
          <p:nvPr/>
        </p:nvSpPr>
        <p:spPr>
          <a:xfrm>
            <a:off x="601862" y="613522"/>
            <a:ext cx="5644515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pc="125" dirty="0"/>
              <a:t>Abstract </a:t>
            </a:r>
            <a:r>
              <a:rPr lang="en-US" spc="151" dirty="0"/>
              <a:t>Execution</a:t>
            </a:r>
            <a:r>
              <a:rPr lang="en-US" spc="-360" dirty="0"/>
              <a:t> </a:t>
            </a:r>
            <a:r>
              <a:rPr lang="en-US" spc="180" dirty="0"/>
              <a:t>Plan</a:t>
            </a:r>
            <a:endParaRPr lang="en-US" dirty="0"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B72888AF-114C-4E3D-AA2A-C9676BAD4870}"/>
              </a:ext>
            </a:extLst>
          </p:cNvPr>
          <p:cNvSpPr/>
          <p:nvPr/>
        </p:nvSpPr>
        <p:spPr>
          <a:xfrm>
            <a:off x="1390914" y="225234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52222" y="0"/>
                </a:moveTo>
                <a:lnTo>
                  <a:pt x="206879" y="4062"/>
                </a:lnTo>
                <a:lnTo>
                  <a:pt x="164205" y="15777"/>
                </a:lnTo>
                <a:lnTo>
                  <a:pt x="124911" y="34431"/>
                </a:lnTo>
                <a:lnTo>
                  <a:pt x="89710" y="59312"/>
                </a:lnTo>
                <a:lnTo>
                  <a:pt x="59312" y="89710"/>
                </a:lnTo>
                <a:lnTo>
                  <a:pt x="34431" y="124911"/>
                </a:lnTo>
                <a:lnTo>
                  <a:pt x="15777" y="164205"/>
                </a:lnTo>
                <a:lnTo>
                  <a:pt x="4062" y="206879"/>
                </a:lnTo>
                <a:lnTo>
                  <a:pt x="0" y="252222"/>
                </a:lnTo>
                <a:lnTo>
                  <a:pt x="4062" y="297564"/>
                </a:lnTo>
                <a:lnTo>
                  <a:pt x="15777" y="340238"/>
                </a:lnTo>
                <a:lnTo>
                  <a:pt x="34431" y="379532"/>
                </a:lnTo>
                <a:lnTo>
                  <a:pt x="59312" y="414733"/>
                </a:lnTo>
                <a:lnTo>
                  <a:pt x="89710" y="445131"/>
                </a:lnTo>
                <a:lnTo>
                  <a:pt x="124911" y="470012"/>
                </a:lnTo>
                <a:lnTo>
                  <a:pt x="164205" y="488666"/>
                </a:lnTo>
                <a:lnTo>
                  <a:pt x="206879" y="500381"/>
                </a:lnTo>
                <a:lnTo>
                  <a:pt x="252222" y="504444"/>
                </a:lnTo>
                <a:lnTo>
                  <a:pt x="297564" y="500381"/>
                </a:lnTo>
                <a:lnTo>
                  <a:pt x="340238" y="488666"/>
                </a:lnTo>
                <a:lnTo>
                  <a:pt x="379532" y="470012"/>
                </a:lnTo>
                <a:lnTo>
                  <a:pt x="414733" y="445131"/>
                </a:lnTo>
                <a:lnTo>
                  <a:pt x="445131" y="414733"/>
                </a:lnTo>
                <a:lnTo>
                  <a:pt x="470012" y="379532"/>
                </a:lnTo>
                <a:lnTo>
                  <a:pt x="488666" y="340238"/>
                </a:lnTo>
                <a:lnTo>
                  <a:pt x="500381" y="297564"/>
                </a:lnTo>
                <a:lnTo>
                  <a:pt x="504444" y="252222"/>
                </a:lnTo>
                <a:lnTo>
                  <a:pt x="500381" y="206879"/>
                </a:lnTo>
                <a:lnTo>
                  <a:pt x="488666" y="164205"/>
                </a:lnTo>
                <a:lnTo>
                  <a:pt x="470012" y="124911"/>
                </a:lnTo>
                <a:lnTo>
                  <a:pt x="445131" y="89710"/>
                </a:lnTo>
                <a:lnTo>
                  <a:pt x="414733" y="59312"/>
                </a:lnTo>
                <a:lnTo>
                  <a:pt x="379532" y="34431"/>
                </a:lnTo>
                <a:lnTo>
                  <a:pt x="340238" y="15777"/>
                </a:lnTo>
                <a:lnTo>
                  <a:pt x="297564" y="4062"/>
                </a:lnTo>
                <a:lnTo>
                  <a:pt x="25222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36C3D850-21C8-4630-90B9-80FD17A288ED}"/>
              </a:ext>
            </a:extLst>
          </p:cNvPr>
          <p:cNvSpPr/>
          <p:nvPr/>
        </p:nvSpPr>
        <p:spPr>
          <a:xfrm>
            <a:off x="1390914" y="225234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0" y="252222"/>
                </a:moveTo>
                <a:lnTo>
                  <a:pt x="4062" y="206879"/>
                </a:lnTo>
                <a:lnTo>
                  <a:pt x="15777" y="164205"/>
                </a:lnTo>
                <a:lnTo>
                  <a:pt x="34431" y="124911"/>
                </a:lnTo>
                <a:lnTo>
                  <a:pt x="59312" y="89710"/>
                </a:lnTo>
                <a:lnTo>
                  <a:pt x="89710" y="59312"/>
                </a:lnTo>
                <a:lnTo>
                  <a:pt x="124911" y="34431"/>
                </a:lnTo>
                <a:lnTo>
                  <a:pt x="164205" y="15777"/>
                </a:lnTo>
                <a:lnTo>
                  <a:pt x="206879" y="4062"/>
                </a:lnTo>
                <a:lnTo>
                  <a:pt x="252222" y="0"/>
                </a:lnTo>
                <a:lnTo>
                  <a:pt x="297564" y="4062"/>
                </a:lnTo>
                <a:lnTo>
                  <a:pt x="340238" y="15777"/>
                </a:lnTo>
                <a:lnTo>
                  <a:pt x="379532" y="34431"/>
                </a:lnTo>
                <a:lnTo>
                  <a:pt x="414733" y="59312"/>
                </a:lnTo>
                <a:lnTo>
                  <a:pt x="445131" y="89710"/>
                </a:lnTo>
                <a:lnTo>
                  <a:pt x="470012" y="124911"/>
                </a:lnTo>
                <a:lnTo>
                  <a:pt x="488666" y="164205"/>
                </a:lnTo>
                <a:lnTo>
                  <a:pt x="500381" y="206879"/>
                </a:lnTo>
                <a:lnTo>
                  <a:pt x="504444" y="252222"/>
                </a:lnTo>
                <a:lnTo>
                  <a:pt x="500381" y="297564"/>
                </a:lnTo>
                <a:lnTo>
                  <a:pt x="488666" y="340238"/>
                </a:lnTo>
                <a:lnTo>
                  <a:pt x="470012" y="379532"/>
                </a:lnTo>
                <a:lnTo>
                  <a:pt x="445131" y="414733"/>
                </a:lnTo>
                <a:lnTo>
                  <a:pt x="414733" y="445131"/>
                </a:lnTo>
                <a:lnTo>
                  <a:pt x="379532" y="470012"/>
                </a:lnTo>
                <a:lnTo>
                  <a:pt x="340238" y="488666"/>
                </a:lnTo>
                <a:lnTo>
                  <a:pt x="297564" y="500381"/>
                </a:lnTo>
                <a:lnTo>
                  <a:pt x="252222" y="504444"/>
                </a:lnTo>
                <a:lnTo>
                  <a:pt x="206879" y="500381"/>
                </a:lnTo>
                <a:lnTo>
                  <a:pt x="164205" y="488666"/>
                </a:lnTo>
                <a:lnTo>
                  <a:pt x="124911" y="470012"/>
                </a:lnTo>
                <a:lnTo>
                  <a:pt x="89710" y="445131"/>
                </a:lnTo>
                <a:lnTo>
                  <a:pt x="59312" y="414733"/>
                </a:lnTo>
                <a:lnTo>
                  <a:pt x="34431" y="379532"/>
                </a:lnTo>
                <a:lnTo>
                  <a:pt x="15777" y="340238"/>
                </a:lnTo>
                <a:lnTo>
                  <a:pt x="4062" y="297564"/>
                </a:lnTo>
                <a:lnTo>
                  <a:pt x="0" y="25222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38731CF2-0D56-4505-A084-1B86036B1AD7}"/>
              </a:ext>
            </a:extLst>
          </p:cNvPr>
          <p:cNvSpPr txBox="1"/>
          <p:nvPr/>
        </p:nvSpPr>
        <p:spPr>
          <a:xfrm>
            <a:off x="1472322" y="2281683"/>
            <a:ext cx="3435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1" dirty="0">
                <a:latin typeface="Calibri"/>
                <a:cs typeface="Calibri"/>
              </a:rPr>
              <a:t>u1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E6EF193E-8EA7-46D5-AD83-F79F626FF129}"/>
              </a:ext>
            </a:extLst>
          </p:cNvPr>
          <p:cNvSpPr/>
          <p:nvPr/>
        </p:nvSpPr>
        <p:spPr>
          <a:xfrm>
            <a:off x="1390914" y="4124582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52222" y="0"/>
                </a:moveTo>
                <a:lnTo>
                  <a:pt x="206879" y="4062"/>
                </a:lnTo>
                <a:lnTo>
                  <a:pt x="164205" y="15777"/>
                </a:lnTo>
                <a:lnTo>
                  <a:pt x="124911" y="34431"/>
                </a:lnTo>
                <a:lnTo>
                  <a:pt x="89710" y="59312"/>
                </a:lnTo>
                <a:lnTo>
                  <a:pt x="59312" y="89710"/>
                </a:lnTo>
                <a:lnTo>
                  <a:pt x="34431" y="124911"/>
                </a:lnTo>
                <a:lnTo>
                  <a:pt x="15777" y="164205"/>
                </a:lnTo>
                <a:lnTo>
                  <a:pt x="4062" y="206879"/>
                </a:lnTo>
                <a:lnTo>
                  <a:pt x="0" y="252222"/>
                </a:lnTo>
                <a:lnTo>
                  <a:pt x="4062" y="297564"/>
                </a:lnTo>
                <a:lnTo>
                  <a:pt x="15777" y="340238"/>
                </a:lnTo>
                <a:lnTo>
                  <a:pt x="34431" y="379532"/>
                </a:lnTo>
                <a:lnTo>
                  <a:pt x="59312" y="414733"/>
                </a:lnTo>
                <a:lnTo>
                  <a:pt x="89710" y="445131"/>
                </a:lnTo>
                <a:lnTo>
                  <a:pt x="124911" y="470012"/>
                </a:lnTo>
                <a:lnTo>
                  <a:pt x="164205" y="488666"/>
                </a:lnTo>
                <a:lnTo>
                  <a:pt x="206879" y="500381"/>
                </a:lnTo>
                <a:lnTo>
                  <a:pt x="252222" y="504444"/>
                </a:lnTo>
                <a:lnTo>
                  <a:pt x="297564" y="500381"/>
                </a:lnTo>
                <a:lnTo>
                  <a:pt x="340238" y="488666"/>
                </a:lnTo>
                <a:lnTo>
                  <a:pt x="379532" y="470012"/>
                </a:lnTo>
                <a:lnTo>
                  <a:pt x="414733" y="445131"/>
                </a:lnTo>
                <a:lnTo>
                  <a:pt x="445131" y="414733"/>
                </a:lnTo>
                <a:lnTo>
                  <a:pt x="470012" y="379532"/>
                </a:lnTo>
                <a:lnTo>
                  <a:pt x="488666" y="340238"/>
                </a:lnTo>
                <a:lnTo>
                  <a:pt x="500381" y="297564"/>
                </a:lnTo>
                <a:lnTo>
                  <a:pt x="504444" y="252222"/>
                </a:lnTo>
                <a:lnTo>
                  <a:pt x="500381" y="206879"/>
                </a:lnTo>
                <a:lnTo>
                  <a:pt x="488666" y="164205"/>
                </a:lnTo>
                <a:lnTo>
                  <a:pt x="470012" y="124911"/>
                </a:lnTo>
                <a:lnTo>
                  <a:pt x="445131" y="89710"/>
                </a:lnTo>
                <a:lnTo>
                  <a:pt x="414733" y="59312"/>
                </a:lnTo>
                <a:lnTo>
                  <a:pt x="379532" y="34431"/>
                </a:lnTo>
                <a:lnTo>
                  <a:pt x="340238" y="15777"/>
                </a:lnTo>
                <a:lnTo>
                  <a:pt x="297564" y="4062"/>
                </a:lnTo>
                <a:lnTo>
                  <a:pt x="25222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68C745BC-287F-49EF-A45B-8A94778D06EC}"/>
              </a:ext>
            </a:extLst>
          </p:cNvPr>
          <p:cNvSpPr/>
          <p:nvPr/>
        </p:nvSpPr>
        <p:spPr>
          <a:xfrm>
            <a:off x="1390914" y="4124582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0" y="252222"/>
                </a:moveTo>
                <a:lnTo>
                  <a:pt x="4062" y="206879"/>
                </a:lnTo>
                <a:lnTo>
                  <a:pt x="15777" y="164205"/>
                </a:lnTo>
                <a:lnTo>
                  <a:pt x="34431" y="124911"/>
                </a:lnTo>
                <a:lnTo>
                  <a:pt x="59312" y="89710"/>
                </a:lnTo>
                <a:lnTo>
                  <a:pt x="89710" y="59312"/>
                </a:lnTo>
                <a:lnTo>
                  <a:pt x="124911" y="34431"/>
                </a:lnTo>
                <a:lnTo>
                  <a:pt x="164205" y="15777"/>
                </a:lnTo>
                <a:lnTo>
                  <a:pt x="206879" y="4062"/>
                </a:lnTo>
                <a:lnTo>
                  <a:pt x="252222" y="0"/>
                </a:lnTo>
                <a:lnTo>
                  <a:pt x="297564" y="4062"/>
                </a:lnTo>
                <a:lnTo>
                  <a:pt x="340238" y="15777"/>
                </a:lnTo>
                <a:lnTo>
                  <a:pt x="379532" y="34431"/>
                </a:lnTo>
                <a:lnTo>
                  <a:pt x="414733" y="59312"/>
                </a:lnTo>
                <a:lnTo>
                  <a:pt x="445131" y="89710"/>
                </a:lnTo>
                <a:lnTo>
                  <a:pt x="470012" y="124911"/>
                </a:lnTo>
                <a:lnTo>
                  <a:pt x="488666" y="164205"/>
                </a:lnTo>
                <a:lnTo>
                  <a:pt x="500381" y="206879"/>
                </a:lnTo>
                <a:lnTo>
                  <a:pt x="504444" y="252222"/>
                </a:lnTo>
                <a:lnTo>
                  <a:pt x="500381" y="297564"/>
                </a:lnTo>
                <a:lnTo>
                  <a:pt x="488666" y="340238"/>
                </a:lnTo>
                <a:lnTo>
                  <a:pt x="470012" y="379532"/>
                </a:lnTo>
                <a:lnTo>
                  <a:pt x="445131" y="414733"/>
                </a:lnTo>
                <a:lnTo>
                  <a:pt x="414733" y="445131"/>
                </a:lnTo>
                <a:lnTo>
                  <a:pt x="379532" y="470012"/>
                </a:lnTo>
                <a:lnTo>
                  <a:pt x="340238" y="488666"/>
                </a:lnTo>
                <a:lnTo>
                  <a:pt x="297564" y="500381"/>
                </a:lnTo>
                <a:lnTo>
                  <a:pt x="252222" y="504444"/>
                </a:lnTo>
                <a:lnTo>
                  <a:pt x="206879" y="500381"/>
                </a:lnTo>
                <a:lnTo>
                  <a:pt x="164205" y="488666"/>
                </a:lnTo>
                <a:lnTo>
                  <a:pt x="124911" y="470012"/>
                </a:lnTo>
                <a:lnTo>
                  <a:pt x="89710" y="445131"/>
                </a:lnTo>
                <a:lnTo>
                  <a:pt x="59312" y="414733"/>
                </a:lnTo>
                <a:lnTo>
                  <a:pt x="34431" y="379532"/>
                </a:lnTo>
                <a:lnTo>
                  <a:pt x="15777" y="340238"/>
                </a:lnTo>
                <a:lnTo>
                  <a:pt x="4062" y="297564"/>
                </a:lnTo>
                <a:lnTo>
                  <a:pt x="0" y="252222"/>
                </a:lnTo>
                <a:close/>
              </a:path>
            </a:pathLst>
          </a:custGeom>
          <a:ln w="12953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BE3936D0-30A6-4E18-9073-EB6B332035DB}"/>
              </a:ext>
            </a:extLst>
          </p:cNvPr>
          <p:cNvSpPr/>
          <p:nvPr/>
        </p:nvSpPr>
        <p:spPr>
          <a:xfrm>
            <a:off x="587003" y="3694812"/>
            <a:ext cx="504825" cy="504191"/>
          </a:xfrm>
          <a:custGeom>
            <a:avLst/>
            <a:gdLst/>
            <a:ahLst/>
            <a:cxnLst/>
            <a:rect l="l" t="t" r="r" b="b"/>
            <a:pathLst>
              <a:path w="504825" h="504189">
                <a:moveTo>
                  <a:pt x="252222" y="0"/>
                </a:moveTo>
                <a:lnTo>
                  <a:pt x="206886" y="4058"/>
                </a:lnTo>
                <a:lnTo>
                  <a:pt x="164215" y="15758"/>
                </a:lnTo>
                <a:lnTo>
                  <a:pt x="124922" y="34388"/>
                </a:lnTo>
                <a:lnTo>
                  <a:pt x="89720" y="59237"/>
                </a:lnTo>
                <a:lnTo>
                  <a:pt x="59321" y="89592"/>
                </a:lnTo>
                <a:lnTo>
                  <a:pt x="34436" y="124742"/>
                </a:lnTo>
                <a:lnTo>
                  <a:pt x="15780" y="163974"/>
                </a:lnTo>
                <a:lnTo>
                  <a:pt x="4063" y="206578"/>
                </a:lnTo>
                <a:lnTo>
                  <a:pt x="0" y="251840"/>
                </a:lnTo>
                <a:lnTo>
                  <a:pt x="4063" y="297103"/>
                </a:lnTo>
                <a:lnTo>
                  <a:pt x="15780" y="339707"/>
                </a:lnTo>
                <a:lnTo>
                  <a:pt x="34436" y="378939"/>
                </a:lnTo>
                <a:lnTo>
                  <a:pt x="59321" y="414089"/>
                </a:lnTo>
                <a:lnTo>
                  <a:pt x="89720" y="444444"/>
                </a:lnTo>
                <a:lnTo>
                  <a:pt x="124922" y="469293"/>
                </a:lnTo>
                <a:lnTo>
                  <a:pt x="164215" y="487923"/>
                </a:lnTo>
                <a:lnTo>
                  <a:pt x="206886" y="499623"/>
                </a:lnTo>
                <a:lnTo>
                  <a:pt x="252222" y="503681"/>
                </a:lnTo>
                <a:lnTo>
                  <a:pt x="297557" y="499623"/>
                </a:lnTo>
                <a:lnTo>
                  <a:pt x="340228" y="487923"/>
                </a:lnTo>
                <a:lnTo>
                  <a:pt x="379521" y="469293"/>
                </a:lnTo>
                <a:lnTo>
                  <a:pt x="414723" y="444444"/>
                </a:lnTo>
                <a:lnTo>
                  <a:pt x="445122" y="414089"/>
                </a:lnTo>
                <a:lnTo>
                  <a:pt x="470007" y="378939"/>
                </a:lnTo>
                <a:lnTo>
                  <a:pt x="488663" y="339707"/>
                </a:lnTo>
                <a:lnTo>
                  <a:pt x="500380" y="297103"/>
                </a:lnTo>
                <a:lnTo>
                  <a:pt x="504444" y="251840"/>
                </a:lnTo>
                <a:lnTo>
                  <a:pt x="500380" y="206578"/>
                </a:lnTo>
                <a:lnTo>
                  <a:pt x="488663" y="163974"/>
                </a:lnTo>
                <a:lnTo>
                  <a:pt x="470007" y="124742"/>
                </a:lnTo>
                <a:lnTo>
                  <a:pt x="445122" y="89592"/>
                </a:lnTo>
                <a:lnTo>
                  <a:pt x="414723" y="59237"/>
                </a:lnTo>
                <a:lnTo>
                  <a:pt x="379521" y="34388"/>
                </a:lnTo>
                <a:lnTo>
                  <a:pt x="340228" y="15758"/>
                </a:lnTo>
                <a:lnTo>
                  <a:pt x="297557" y="4058"/>
                </a:lnTo>
                <a:lnTo>
                  <a:pt x="25222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4FB2C243-2FE6-47C9-9AAD-0F7DA1749736}"/>
              </a:ext>
            </a:extLst>
          </p:cNvPr>
          <p:cNvSpPr/>
          <p:nvPr/>
        </p:nvSpPr>
        <p:spPr>
          <a:xfrm>
            <a:off x="587003" y="3694812"/>
            <a:ext cx="504825" cy="504191"/>
          </a:xfrm>
          <a:custGeom>
            <a:avLst/>
            <a:gdLst/>
            <a:ahLst/>
            <a:cxnLst/>
            <a:rect l="l" t="t" r="r" b="b"/>
            <a:pathLst>
              <a:path w="504825" h="504189">
                <a:moveTo>
                  <a:pt x="0" y="251840"/>
                </a:moveTo>
                <a:lnTo>
                  <a:pt x="4063" y="206578"/>
                </a:lnTo>
                <a:lnTo>
                  <a:pt x="15780" y="163974"/>
                </a:lnTo>
                <a:lnTo>
                  <a:pt x="34436" y="124742"/>
                </a:lnTo>
                <a:lnTo>
                  <a:pt x="59321" y="89592"/>
                </a:lnTo>
                <a:lnTo>
                  <a:pt x="89720" y="59237"/>
                </a:lnTo>
                <a:lnTo>
                  <a:pt x="124922" y="34388"/>
                </a:lnTo>
                <a:lnTo>
                  <a:pt x="164215" y="15758"/>
                </a:lnTo>
                <a:lnTo>
                  <a:pt x="206886" y="4058"/>
                </a:lnTo>
                <a:lnTo>
                  <a:pt x="252222" y="0"/>
                </a:lnTo>
                <a:lnTo>
                  <a:pt x="297557" y="4058"/>
                </a:lnTo>
                <a:lnTo>
                  <a:pt x="340228" y="15758"/>
                </a:lnTo>
                <a:lnTo>
                  <a:pt x="379521" y="34388"/>
                </a:lnTo>
                <a:lnTo>
                  <a:pt x="414723" y="59237"/>
                </a:lnTo>
                <a:lnTo>
                  <a:pt x="445122" y="89592"/>
                </a:lnTo>
                <a:lnTo>
                  <a:pt x="470007" y="124742"/>
                </a:lnTo>
                <a:lnTo>
                  <a:pt x="488663" y="163974"/>
                </a:lnTo>
                <a:lnTo>
                  <a:pt x="500380" y="206578"/>
                </a:lnTo>
                <a:lnTo>
                  <a:pt x="504444" y="251840"/>
                </a:lnTo>
                <a:lnTo>
                  <a:pt x="500380" y="297103"/>
                </a:lnTo>
                <a:lnTo>
                  <a:pt x="488663" y="339707"/>
                </a:lnTo>
                <a:lnTo>
                  <a:pt x="470007" y="378939"/>
                </a:lnTo>
                <a:lnTo>
                  <a:pt x="445122" y="414089"/>
                </a:lnTo>
                <a:lnTo>
                  <a:pt x="414723" y="444444"/>
                </a:lnTo>
                <a:lnTo>
                  <a:pt x="379521" y="469293"/>
                </a:lnTo>
                <a:lnTo>
                  <a:pt x="340228" y="487923"/>
                </a:lnTo>
                <a:lnTo>
                  <a:pt x="297557" y="499623"/>
                </a:lnTo>
                <a:lnTo>
                  <a:pt x="252222" y="503681"/>
                </a:lnTo>
                <a:lnTo>
                  <a:pt x="206886" y="499623"/>
                </a:lnTo>
                <a:lnTo>
                  <a:pt x="164215" y="487923"/>
                </a:lnTo>
                <a:lnTo>
                  <a:pt x="124922" y="469293"/>
                </a:lnTo>
                <a:lnTo>
                  <a:pt x="89720" y="444444"/>
                </a:lnTo>
                <a:lnTo>
                  <a:pt x="59321" y="414089"/>
                </a:lnTo>
                <a:lnTo>
                  <a:pt x="34436" y="378939"/>
                </a:lnTo>
                <a:lnTo>
                  <a:pt x="15780" y="339707"/>
                </a:lnTo>
                <a:lnTo>
                  <a:pt x="4063" y="297103"/>
                </a:lnTo>
                <a:lnTo>
                  <a:pt x="0" y="251840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C33AF0AB-FCF0-4874-8027-44A850368678}"/>
              </a:ext>
            </a:extLst>
          </p:cNvPr>
          <p:cNvSpPr/>
          <p:nvPr/>
        </p:nvSpPr>
        <p:spPr>
          <a:xfrm>
            <a:off x="587003" y="2900808"/>
            <a:ext cx="504825" cy="504191"/>
          </a:xfrm>
          <a:custGeom>
            <a:avLst/>
            <a:gdLst/>
            <a:ahLst/>
            <a:cxnLst/>
            <a:rect l="l" t="t" r="r" b="b"/>
            <a:pathLst>
              <a:path w="504825" h="504189">
                <a:moveTo>
                  <a:pt x="252222" y="0"/>
                </a:moveTo>
                <a:lnTo>
                  <a:pt x="206886" y="4058"/>
                </a:lnTo>
                <a:lnTo>
                  <a:pt x="164215" y="15758"/>
                </a:lnTo>
                <a:lnTo>
                  <a:pt x="124922" y="34388"/>
                </a:lnTo>
                <a:lnTo>
                  <a:pt x="89720" y="59237"/>
                </a:lnTo>
                <a:lnTo>
                  <a:pt x="59321" y="89592"/>
                </a:lnTo>
                <a:lnTo>
                  <a:pt x="34436" y="124742"/>
                </a:lnTo>
                <a:lnTo>
                  <a:pt x="15780" y="163974"/>
                </a:lnTo>
                <a:lnTo>
                  <a:pt x="4063" y="206578"/>
                </a:lnTo>
                <a:lnTo>
                  <a:pt x="0" y="251841"/>
                </a:lnTo>
                <a:lnTo>
                  <a:pt x="4063" y="297103"/>
                </a:lnTo>
                <a:lnTo>
                  <a:pt x="15780" y="339707"/>
                </a:lnTo>
                <a:lnTo>
                  <a:pt x="34436" y="378939"/>
                </a:lnTo>
                <a:lnTo>
                  <a:pt x="59321" y="414089"/>
                </a:lnTo>
                <a:lnTo>
                  <a:pt x="89720" y="444444"/>
                </a:lnTo>
                <a:lnTo>
                  <a:pt x="124922" y="469293"/>
                </a:lnTo>
                <a:lnTo>
                  <a:pt x="164215" y="487923"/>
                </a:lnTo>
                <a:lnTo>
                  <a:pt x="206886" y="499623"/>
                </a:lnTo>
                <a:lnTo>
                  <a:pt x="252222" y="503682"/>
                </a:lnTo>
                <a:lnTo>
                  <a:pt x="297557" y="499623"/>
                </a:lnTo>
                <a:lnTo>
                  <a:pt x="340228" y="487923"/>
                </a:lnTo>
                <a:lnTo>
                  <a:pt x="379521" y="469293"/>
                </a:lnTo>
                <a:lnTo>
                  <a:pt x="414723" y="444444"/>
                </a:lnTo>
                <a:lnTo>
                  <a:pt x="445122" y="414089"/>
                </a:lnTo>
                <a:lnTo>
                  <a:pt x="470007" y="378939"/>
                </a:lnTo>
                <a:lnTo>
                  <a:pt x="488663" y="339707"/>
                </a:lnTo>
                <a:lnTo>
                  <a:pt x="500380" y="297103"/>
                </a:lnTo>
                <a:lnTo>
                  <a:pt x="504444" y="251841"/>
                </a:lnTo>
                <a:lnTo>
                  <a:pt x="500380" y="206578"/>
                </a:lnTo>
                <a:lnTo>
                  <a:pt x="488663" y="163974"/>
                </a:lnTo>
                <a:lnTo>
                  <a:pt x="470007" y="124742"/>
                </a:lnTo>
                <a:lnTo>
                  <a:pt x="445122" y="89592"/>
                </a:lnTo>
                <a:lnTo>
                  <a:pt x="414723" y="59237"/>
                </a:lnTo>
                <a:lnTo>
                  <a:pt x="379521" y="34388"/>
                </a:lnTo>
                <a:lnTo>
                  <a:pt x="340228" y="15758"/>
                </a:lnTo>
                <a:lnTo>
                  <a:pt x="297557" y="4058"/>
                </a:lnTo>
                <a:lnTo>
                  <a:pt x="252222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8F20D98A-2B49-4615-8324-438A1887CFE6}"/>
              </a:ext>
            </a:extLst>
          </p:cNvPr>
          <p:cNvSpPr/>
          <p:nvPr/>
        </p:nvSpPr>
        <p:spPr>
          <a:xfrm>
            <a:off x="587003" y="2900808"/>
            <a:ext cx="504825" cy="504191"/>
          </a:xfrm>
          <a:custGeom>
            <a:avLst/>
            <a:gdLst/>
            <a:ahLst/>
            <a:cxnLst/>
            <a:rect l="l" t="t" r="r" b="b"/>
            <a:pathLst>
              <a:path w="504825" h="504189">
                <a:moveTo>
                  <a:pt x="0" y="251841"/>
                </a:moveTo>
                <a:lnTo>
                  <a:pt x="4063" y="206578"/>
                </a:lnTo>
                <a:lnTo>
                  <a:pt x="15780" y="163974"/>
                </a:lnTo>
                <a:lnTo>
                  <a:pt x="34436" y="124742"/>
                </a:lnTo>
                <a:lnTo>
                  <a:pt x="59321" y="89592"/>
                </a:lnTo>
                <a:lnTo>
                  <a:pt x="89720" y="59237"/>
                </a:lnTo>
                <a:lnTo>
                  <a:pt x="124922" y="34388"/>
                </a:lnTo>
                <a:lnTo>
                  <a:pt x="164215" y="15758"/>
                </a:lnTo>
                <a:lnTo>
                  <a:pt x="206886" y="4058"/>
                </a:lnTo>
                <a:lnTo>
                  <a:pt x="252222" y="0"/>
                </a:lnTo>
                <a:lnTo>
                  <a:pt x="297557" y="4058"/>
                </a:lnTo>
                <a:lnTo>
                  <a:pt x="340228" y="15758"/>
                </a:lnTo>
                <a:lnTo>
                  <a:pt x="379521" y="34388"/>
                </a:lnTo>
                <a:lnTo>
                  <a:pt x="414723" y="59237"/>
                </a:lnTo>
                <a:lnTo>
                  <a:pt x="445122" y="89592"/>
                </a:lnTo>
                <a:lnTo>
                  <a:pt x="470007" y="124742"/>
                </a:lnTo>
                <a:lnTo>
                  <a:pt x="488663" y="163974"/>
                </a:lnTo>
                <a:lnTo>
                  <a:pt x="500380" y="206578"/>
                </a:lnTo>
                <a:lnTo>
                  <a:pt x="504444" y="251841"/>
                </a:lnTo>
                <a:lnTo>
                  <a:pt x="500380" y="297103"/>
                </a:lnTo>
                <a:lnTo>
                  <a:pt x="488663" y="339707"/>
                </a:lnTo>
                <a:lnTo>
                  <a:pt x="470007" y="378939"/>
                </a:lnTo>
                <a:lnTo>
                  <a:pt x="445122" y="414089"/>
                </a:lnTo>
                <a:lnTo>
                  <a:pt x="414723" y="444444"/>
                </a:lnTo>
                <a:lnTo>
                  <a:pt x="379521" y="469293"/>
                </a:lnTo>
                <a:lnTo>
                  <a:pt x="340228" y="487923"/>
                </a:lnTo>
                <a:lnTo>
                  <a:pt x="297557" y="499623"/>
                </a:lnTo>
                <a:lnTo>
                  <a:pt x="252222" y="503682"/>
                </a:lnTo>
                <a:lnTo>
                  <a:pt x="206886" y="499623"/>
                </a:lnTo>
                <a:lnTo>
                  <a:pt x="164215" y="487923"/>
                </a:lnTo>
                <a:lnTo>
                  <a:pt x="124922" y="469293"/>
                </a:lnTo>
                <a:lnTo>
                  <a:pt x="89720" y="444444"/>
                </a:lnTo>
                <a:lnTo>
                  <a:pt x="59321" y="414089"/>
                </a:lnTo>
                <a:lnTo>
                  <a:pt x="34436" y="378939"/>
                </a:lnTo>
                <a:lnTo>
                  <a:pt x="15780" y="339707"/>
                </a:lnTo>
                <a:lnTo>
                  <a:pt x="4063" y="297103"/>
                </a:lnTo>
                <a:lnTo>
                  <a:pt x="0" y="251841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EA04F78D-C5FE-4FA5-8C1D-CF4A1DF3C477}"/>
              </a:ext>
            </a:extLst>
          </p:cNvPr>
          <p:cNvSpPr txBox="1"/>
          <p:nvPr/>
        </p:nvSpPr>
        <p:spPr>
          <a:xfrm>
            <a:off x="668158" y="2929638"/>
            <a:ext cx="3435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1" dirty="0">
                <a:latin typeface="Calibri"/>
                <a:cs typeface="Calibri"/>
              </a:rPr>
              <a:t>u2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3331663B-87CE-4A6F-BA0A-00034E4F7FDB}"/>
              </a:ext>
            </a:extLst>
          </p:cNvPr>
          <p:cNvSpPr/>
          <p:nvPr/>
        </p:nvSpPr>
        <p:spPr>
          <a:xfrm>
            <a:off x="2183391" y="2900808"/>
            <a:ext cx="504191" cy="504191"/>
          </a:xfrm>
          <a:custGeom>
            <a:avLst/>
            <a:gdLst/>
            <a:ahLst/>
            <a:cxnLst/>
            <a:rect l="l" t="t" r="r" b="b"/>
            <a:pathLst>
              <a:path w="504189" h="504189">
                <a:moveTo>
                  <a:pt x="251841" y="0"/>
                </a:moveTo>
                <a:lnTo>
                  <a:pt x="206578" y="4058"/>
                </a:lnTo>
                <a:lnTo>
                  <a:pt x="163974" y="15758"/>
                </a:lnTo>
                <a:lnTo>
                  <a:pt x="124742" y="34388"/>
                </a:lnTo>
                <a:lnTo>
                  <a:pt x="89592" y="59237"/>
                </a:lnTo>
                <a:lnTo>
                  <a:pt x="59237" y="89592"/>
                </a:lnTo>
                <a:lnTo>
                  <a:pt x="34388" y="124742"/>
                </a:lnTo>
                <a:lnTo>
                  <a:pt x="15758" y="163974"/>
                </a:lnTo>
                <a:lnTo>
                  <a:pt x="4058" y="206578"/>
                </a:lnTo>
                <a:lnTo>
                  <a:pt x="0" y="251841"/>
                </a:lnTo>
                <a:lnTo>
                  <a:pt x="4058" y="297103"/>
                </a:lnTo>
                <a:lnTo>
                  <a:pt x="15758" y="339707"/>
                </a:lnTo>
                <a:lnTo>
                  <a:pt x="34388" y="378939"/>
                </a:lnTo>
                <a:lnTo>
                  <a:pt x="59237" y="414089"/>
                </a:lnTo>
                <a:lnTo>
                  <a:pt x="89592" y="444444"/>
                </a:lnTo>
                <a:lnTo>
                  <a:pt x="124742" y="469293"/>
                </a:lnTo>
                <a:lnTo>
                  <a:pt x="163974" y="487923"/>
                </a:lnTo>
                <a:lnTo>
                  <a:pt x="206578" y="499623"/>
                </a:lnTo>
                <a:lnTo>
                  <a:pt x="251841" y="503682"/>
                </a:lnTo>
                <a:lnTo>
                  <a:pt x="297103" y="499623"/>
                </a:lnTo>
                <a:lnTo>
                  <a:pt x="339707" y="487923"/>
                </a:lnTo>
                <a:lnTo>
                  <a:pt x="378939" y="469293"/>
                </a:lnTo>
                <a:lnTo>
                  <a:pt x="414089" y="444444"/>
                </a:lnTo>
                <a:lnTo>
                  <a:pt x="444444" y="414089"/>
                </a:lnTo>
                <a:lnTo>
                  <a:pt x="469293" y="378939"/>
                </a:lnTo>
                <a:lnTo>
                  <a:pt x="487923" y="339707"/>
                </a:lnTo>
                <a:lnTo>
                  <a:pt x="499623" y="297103"/>
                </a:lnTo>
                <a:lnTo>
                  <a:pt x="503682" y="251841"/>
                </a:lnTo>
                <a:lnTo>
                  <a:pt x="499623" y="206578"/>
                </a:lnTo>
                <a:lnTo>
                  <a:pt x="487923" y="163974"/>
                </a:lnTo>
                <a:lnTo>
                  <a:pt x="469293" y="124742"/>
                </a:lnTo>
                <a:lnTo>
                  <a:pt x="444444" y="89592"/>
                </a:lnTo>
                <a:lnTo>
                  <a:pt x="414089" y="59237"/>
                </a:lnTo>
                <a:lnTo>
                  <a:pt x="378939" y="34388"/>
                </a:lnTo>
                <a:lnTo>
                  <a:pt x="339707" y="15758"/>
                </a:lnTo>
                <a:lnTo>
                  <a:pt x="297103" y="4058"/>
                </a:lnTo>
                <a:lnTo>
                  <a:pt x="25184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237AFD37-9442-496C-82C7-DC7C4A90D041}"/>
              </a:ext>
            </a:extLst>
          </p:cNvPr>
          <p:cNvSpPr/>
          <p:nvPr/>
        </p:nvSpPr>
        <p:spPr>
          <a:xfrm>
            <a:off x="2183391" y="2900808"/>
            <a:ext cx="504191" cy="504191"/>
          </a:xfrm>
          <a:custGeom>
            <a:avLst/>
            <a:gdLst/>
            <a:ahLst/>
            <a:cxnLst/>
            <a:rect l="l" t="t" r="r" b="b"/>
            <a:pathLst>
              <a:path w="504189" h="504189">
                <a:moveTo>
                  <a:pt x="0" y="251841"/>
                </a:moveTo>
                <a:lnTo>
                  <a:pt x="4058" y="206578"/>
                </a:lnTo>
                <a:lnTo>
                  <a:pt x="15758" y="163974"/>
                </a:lnTo>
                <a:lnTo>
                  <a:pt x="34388" y="124742"/>
                </a:lnTo>
                <a:lnTo>
                  <a:pt x="59237" y="89592"/>
                </a:lnTo>
                <a:lnTo>
                  <a:pt x="89592" y="59237"/>
                </a:lnTo>
                <a:lnTo>
                  <a:pt x="124742" y="34388"/>
                </a:lnTo>
                <a:lnTo>
                  <a:pt x="163974" y="15758"/>
                </a:lnTo>
                <a:lnTo>
                  <a:pt x="206578" y="4058"/>
                </a:lnTo>
                <a:lnTo>
                  <a:pt x="251841" y="0"/>
                </a:lnTo>
                <a:lnTo>
                  <a:pt x="297103" y="4058"/>
                </a:lnTo>
                <a:lnTo>
                  <a:pt x="339707" y="15758"/>
                </a:lnTo>
                <a:lnTo>
                  <a:pt x="378939" y="34388"/>
                </a:lnTo>
                <a:lnTo>
                  <a:pt x="414089" y="59237"/>
                </a:lnTo>
                <a:lnTo>
                  <a:pt x="444444" y="89592"/>
                </a:lnTo>
                <a:lnTo>
                  <a:pt x="469293" y="124742"/>
                </a:lnTo>
                <a:lnTo>
                  <a:pt x="487923" y="163974"/>
                </a:lnTo>
                <a:lnTo>
                  <a:pt x="499623" y="206578"/>
                </a:lnTo>
                <a:lnTo>
                  <a:pt x="503682" y="251841"/>
                </a:lnTo>
                <a:lnTo>
                  <a:pt x="499623" y="297103"/>
                </a:lnTo>
                <a:lnTo>
                  <a:pt x="487923" y="339707"/>
                </a:lnTo>
                <a:lnTo>
                  <a:pt x="469293" y="378939"/>
                </a:lnTo>
                <a:lnTo>
                  <a:pt x="444444" y="414089"/>
                </a:lnTo>
                <a:lnTo>
                  <a:pt x="414089" y="444444"/>
                </a:lnTo>
                <a:lnTo>
                  <a:pt x="378939" y="469293"/>
                </a:lnTo>
                <a:lnTo>
                  <a:pt x="339707" y="487923"/>
                </a:lnTo>
                <a:lnTo>
                  <a:pt x="297103" y="499623"/>
                </a:lnTo>
                <a:lnTo>
                  <a:pt x="251841" y="503682"/>
                </a:lnTo>
                <a:lnTo>
                  <a:pt x="206578" y="499623"/>
                </a:lnTo>
                <a:lnTo>
                  <a:pt x="163974" y="487923"/>
                </a:lnTo>
                <a:lnTo>
                  <a:pt x="124742" y="469293"/>
                </a:lnTo>
                <a:lnTo>
                  <a:pt x="89592" y="444444"/>
                </a:lnTo>
                <a:lnTo>
                  <a:pt x="59237" y="414089"/>
                </a:lnTo>
                <a:lnTo>
                  <a:pt x="34388" y="378939"/>
                </a:lnTo>
                <a:lnTo>
                  <a:pt x="15758" y="339707"/>
                </a:lnTo>
                <a:lnTo>
                  <a:pt x="4058" y="297103"/>
                </a:lnTo>
                <a:lnTo>
                  <a:pt x="0" y="251841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5">
            <a:extLst>
              <a:ext uri="{FF2B5EF4-FFF2-40B4-BE49-F238E27FC236}">
                <a16:creationId xmlns:a16="http://schemas.microsoft.com/office/drawing/2014/main" id="{A882B6B9-896C-440E-8747-DB7C94E6B155}"/>
              </a:ext>
            </a:extLst>
          </p:cNvPr>
          <p:cNvSpPr txBox="1"/>
          <p:nvPr/>
        </p:nvSpPr>
        <p:spPr>
          <a:xfrm>
            <a:off x="2264547" y="2929638"/>
            <a:ext cx="3435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1" dirty="0">
                <a:latin typeface="Calibri"/>
                <a:cs typeface="Calibri"/>
              </a:rPr>
              <a:t>u6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B1F82D7D-1550-4E49-8809-AD82492D8C7E}"/>
              </a:ext>
            </a:extLst>
          </p:cNvPr>
          <p:cNvSpPr/>
          <p:nvPr/>
        </p:nvSpPr>
        <p:spPr>
          <a:xfrm>
            <a:off x="2183391" y="3694812"/>
            <a:ext cx="504191" cy="504191"/>
          </a:xfrm>
          <a:custGeom>
            <a:avLst/>
            <a:gdLst/>
            <a:ahLst/>
            <a:cxnLst/>
            <a:rect l="l" t="t" r="r" b="b"/>
            <a:pathLst>
              <a:path w="504189" h="504189">
                <a:moveTo>
                  <a:pt x="251841" y="0"/>
                </a:moveTo>
                <a:lnTo>
                  <a:pt x="206578" y="4058"/>
                </a:lnTo>
                <a:lnTo>
                  <a:pt x="163974" y="15758"/>
                </a:lnTo>
                <a:lnTo>
                  <a:pt x="124742" y="34388"/>
                </a:lnTo>
                <a:lnTo>
                  <a:pt x="89592" y="59237"/>
                </a:lnTo>
                <a:lnTo>
                  <a:pt x="59237" y="89592"/>
                </a:lnTo>
                <a:lnTo>
                  <a:pt x="34388" y="124742"/>
                </a:lnTo>
                <a:lnTo>
                  <a:pt x="15758" y="163974"/>
                </a:lnTo>
                <a:lnTo>
                  <a:pt x="4058" y="206578"/>
                </a:lnTo>
                <a:lnTo>
                  <a:pt x="0" y="251840"/>
                </a:lnTo>
                <a:lnTo>
                  <a:pt x="4058" y="297103"/>
                </a:lnTo>
                <a:lnTo>
                  <a:pt x="15758" y="339707"/>
                </a:lnTo>
                <a:lnTo>
                  <a:pt x="34388" y="378939"/>
                </a:lnTo>
                <a:lnTo>
                  <a:pt x="59237" y="414089"/>
                </a:lnTo>
                <a:lnTo>
                  <a:pt x="89592" y="444444"/>
                </a:lnTo>
                <a:lnTo>
                  <a:pt x="124742" y="469293"/>
                </a:lnTo>
                <a:lnTo>
                  <a:pt x="163974" y="487923"/>
                </a:lnTo>
                <a:lnTo>
                  <a:pt x="206578" y="499623"/>
                </a:lnTo>
                <a:lnTo>
                  <a:pt x="251841" y="503681"/>
                </a:lnTo>
                <a:lnTo>
                  <a:pt x="297103" y="499623"/>
                </a:lnTo>
                <a:lnTo>
                  <a:pt x="339707" y="487923"/>
                </a:lnTo>
                <a:lnTo>
                  <a:pt x="378939" y="469293"/>
                </a:lnTo>
                <a:lnTo>
                  <a:pt x="414089" y="444444"/>
                </a:lnTo>
                <a:lnTo>
                  <a:pt x="444444" y="414089"/>
                </a:lnTo>
                <a:lnTo>
                  <a:pt x="469293" y="378939"/>
                </a:lnTo>
                <a:lnTo>
                  <a:pt x="487923" y="339707"/>
                </a:lnTo>
                <a:lnTo>
                  <a:pt x="499623" y="297103"/>
                </a:lnTo>
                <a:lnTo>
                  <a:pt x="503682" y="251840"/>
                </a:lnTo>
                <a:lnTo>
                  <a:pt x="499623" y="206578"/>
                </a:lnTo>
                <a:lnTo>
                  <a:pt x="487923" y="163974"/>
                </a:lnTo>
                <a:lnTo>
                  <a:pt x="469293" y="124742"/>
                </a:lnTo>
                <a:lnTo>
                  <a:pt x="444444" y="89592"/>
                </a:lnTo>
                <a:lnTo>
                  <a:pt x="414089" y="59237"/>
                </a:lnTo>
                <a:lnTo>
                  <a:pt x="378939" y="34388"/>
                </a:lnTo>
                <a:lnTo>
                  <a:pt x="339707" y="15758"/>
                </a:lnTo>
                <a:lnTo>
                  <a:pt x="297103" y="4058"/>
                </a:lnTo>
                <a:lnTo>
                  <a:pt x="25184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924320D1-07B7-41A5-A702-BBB6EC43FDDC}"/>
              </a:ext>
            </a:extLst>
          </p:cNvPr>
          <p:cNvSpPr/>
          <p:nvPr/>
        </p:nvSpPr>
        <p:spPr>
          <a:xfrm>
            <a:off x="2183391" y="3694812"/>
            <a:ext cx="504191" cy="504191"/>
          </a:xfrm>
          <a:custGeom>
            <a:avLst/>
            <a:gdLst/>
            <a:ahLst/>
            <a:cxnLst/>
            <a:rect l="l" t="t" r="r" b="b"/>
            <a:pathLst>
              <a:path w="504189" h="504189">
                <a:moveTo>
                  <a:pt x="0" y="251840"/>
                </a:moveTo>
                <a:lnTo>
                  <a:pt x="4058" y="206578"/>
                </a:lnTo>
                <a:lnTo>
                  <a:pt x="15758" y="163974"/>
                </a:lnTo>
                <a:lnTo>
                  <a:pt x="34388" y="124742"/>
                </a:lnTo>
                <a:lnTo>
                  <a:pt x="59237" y="89592"/>
                </a:lnTo>
                <a:lnTo>
                  <a:pt x="89592" y="59237"/>
                </a:lnTo>
                <a:lnTo>
                  <a:pt x="124742" y="34388"/>
                </a:lnTo>
                <a:lnTo>
                  <a:pt x="163974" y="15758"/>
                </a:lnTo>
                <a:lnTo>
                  <a:pt x="206578" y="4058"/>
                </a:lnTo>
                <a:lnTo>
                  <a:pt x="251841" y="0"/>
                </a:lnTo>
                <a:lnTo>
                  <a:pt x="297103" y="4058"/>
                </a:lnTo>
                <a:lnTo>
                  <a:pt x="339707" y="15758"/>
                </a:lnTo>
                <a:lnTo>
                  <a:pt x="378939" y="34388"/>
                </a:lnTo>
                <a:lnTo>
                  <a:pt x="414089" y="59237"/>
                </a:lnTo>
                <a:lnTo>
                  <a:pt x="444444" y="89592"/>
                </a:lnTo>
                <a:lnTo>
                  <a:pt x="469293" y="124742"/>
                </a:lnTo>
                <a:lnTo>
                  <a:pt x="487923" y="163974"/>
                </a:lnTo>
                <a:lnTo>
                  <a:pt x="499623" y="206578"/>
                </a:lnTo>
                <a:lnTo>
                  <a:pt x="503682" y="251840"/>
                </a:lnTo>
                <a:lnTo>
                  <a:pt x="499623" y="297103"/>
                </a:lnTo>
                <a:lnTo>
                  <a:pt x="487923" y="339707"/>
                </a:lnTo>
                <a:lnTo>
                  <a:pt x="469293" y="378939"/>
                </a:lnTo>
                <a:lnTo>
                  <a:pt x="444444" y="414089"/>
                </a:lnTo>
                <a:lnTo>
                  <a:pt x="414089" y="444444"/>
                </a:lnTo>
                <a:lnTo>
                  <a:pt x="378939" y="469293"/>
                </a:lnTo>
                <a:lnTo>
                  <a:pt x="339707" y="487923"/>
                </a:lnTo>
                <a:lnTo>
                  <a:pt x="297103" y="499623"/>
                </a:lnTo>
                <a:lnTo>
                  <a:pt x="251841" y="503681"/>
                </a:lnTo>
                <a:lnTo>
                  <a:pt x="206578" y="499623"/>
                </a:lnTo>
                <a:lnTo>
                  <a:pt x="163974" y="487923"/>
                </a:lnTo>
                <a:lnTo>
                  <a:pt x="124742" y="469293"/>
                </a:lnTo>
                <a:lnTo>
                  <a:pt x="89592" y="444444"/>
                </a:lnTo>
                <a:lnTo>
                  <a:pt x="59237" y="414089"/>
                </a:lnTo>
                <a:lnTo>
                  <a:pt x="34388" y="378939"/>
                </a:lnTo>
                <a:lnTo>
                  <a:pt x="15758" y="339707"/>
                </a:lnTo>
                <a:lnTo>
                  <a:pt x="4058" y="297103"/>
                </a:lnTo>
                <a:lnTo>
                  <a:pt x="0" y="251840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91C4A561-98A7-4E42-B0BE-8CF9A4E4CFC4}"/>
              </a:ext>
            </a:extLst>
          </p:cNvPr>
          <p:cNvSpPr/>
          <p:nvPr/>
        </p:nvSpPr>
        <p:spPr>
          <a:xfrm>
            <a:off x="1017152" y="2682495"/>
            <a:ext cx="447675" cy="292100"/>
          </a:xfrm>
          <a:custGeom>
            <a:avLst/>
            <a:gdLst/>
            <a:ahLst/>
            <a:cxnLst/>
            <a:rect l="l" t="t" r="r" b="b"/>
            <a:pathLst>
              <a:path w="447675" h="292100">
                <a:moveTo>
                  <a:pt x="447675" y="0"/>
                </a:moveTo>
                <a:lnTo>
                  <a:pt x="0" y="29159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5F419C16-FB76-4D50-84DC-223DBB91EC07}"/>
              </a:ext>
            </a:extLst>
          </p:cNvPr>
          <p:cNvSpPr/>
          <p:nvPr/>
        </p:nvSpPr>
        <p:spPr>
          <a:xfrm>
            <a:off x="838843" y="3404110"/>
            <a:ext cx="0" cy="290195"/>
          </a:xfrm>
          <a:custGeom>
            <a:avLst/>
            <a:gdLst/>
            <a:ahLst/>
            <a:cxnLst/>
            <a:rect l="l" t="t" r="r" b="b"/>
            <a:pathLst>
              <a:path h="290195">
                <a:moveTo>
                  <a:pt x="0" y="0"/>
                </a:moveTo>
                <a:lnTo>
                  <a:pt x="0" y="28968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0F4FC07D-D1BE-495A-975B-F631242CACA5}"/>
              </a:ext>
            </a:extLst>
          </p:cNvPr>
          <p:cNvSpPr/>
          <p:nvPr/>
        </p:nvSpPr>
        <p:spPr>
          <a:xfrm>
            <a:off x="1017152" y="4124202"/>
            <a:ext cx="374015" cy="252729"/>
          </a:xfrm>
          <a:custGeom>
            <a:avLst/>
            <a:gdLst/>
            <a:ahLst/>
            <a:cxnLst/>
            <a:rect l="l" t="t" r="r" b="b"/>
            <a:pathLst>
              <a:path w="374015" h="252729">
                <a:moveTo>
                  <a:pt x="0" y="0"/>
                </a:moveTo>
                <a:lnTo>
                  <a:pt x="373888" y="25222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D42BBFA1-1A64-416B-A707-498538AA39E0}"/>
              </a:ext>
            </a:extLst>
          </p:cNvPr>
          <p:cNvSpPr/>
          <p:nvPr/>
        </p:nvSpPr>
        <p:spPr>
          <a:xfrm>
            <a:off x="1894975" y="4124202"/>
            <a:ext cx="361951" cy="252729"/>
          </a:xfrm>
          <a:custGeom>
            <a:avLst/>
            <a:gdLst/>
            <a:ahLst/>
            <a:cxnLst/>
            <a:rect l="l" t="t" r="r" b="b"/>
            <a:pathLst>
              <a:path w="361950" h="252729">
                <a:moveTo>
                  <a:pt x="361822" y="0"/>
                </a:moveTo>
                <a:lnTo>
                  <a:pt x="0" y="25222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22">
            <a:extLst>
              <a:ext uri="{FF2B5EF4-FFF2-40B4-BE49-F238E27FC236}">
                <a16:creationId xmlns:a16="http://schemas.microsoft.com/office/drawing/2014/main" id="{5B456E9D-10F0-4117-BC50-E75A8221B031}"/>
              </a:ext>
            </a:extLst>
          </p:cNvPr>
          <p:cNvSpPr/>
          <p:nvPr/>
        </p:nvSpPr>
        <p:spPr>
          <a:xfrm>
            <a:off x="1821063" y="2682495"/>
            <a:ext cx="435609" cy="292100"/>
          </a:xfrm>
          <a:custGeom>
            <a:avLst/>
            <a:gdLst/>
            <a:ahLst/>
            <a:cxnLst/>
            <a:rect l="l" t="t" r="r" b="b"/>
            <a:pathLst>
              <a:path w="435610" h="292100">
                <a:moveTo>
                  <a:pt x="0" y="0"/>
                </a:moveTo>
                <a:lnTo>
                  <a:pt x="435609" y="29159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3">
            <a:extLst>
              <a:ext uri="{FF2B5EF4-FFF2-40B4-BE49-F238E27FC236}">
                <a16:creationId xmlns:a16="http://schemas.microsoft.com/office/drawing/2014/main" id="{97B66FC9-484B-4D3D-8F9E-8DA03BB9226E}"/>
              </a:ext>
            </a:extLst>
          </p:cNvPr>
          <p:cNvSpPr/>
          <p:nvPr/>
        </p:nvSpPr>
        <p:spPr>
          <a:xfrm>
            <a:off x="2435232" y="3404110"/>
            <a:ext cx="0" cy="290195"/>
          </a:xfrm>
          <a:custGeom>
            <a:avLst/>
            <a:gdLst/>
            <a:ahLst/>
            <a:cxnLst/>
            <a:rect l="l" t="t" r="r" b="b"/>
            <a:pathLst>
              <a:path h="290195">
                <a:moveTo>
                  <a:pt x="0" y="0"/>
                </a:moveTo>
                <a:lnTo>
                  <a:pt x="0" y="28968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24">
            <a:extLst>
              <a:ext uri="{FF2B5EF4-FFF2-40B4-BE49-F238E27FC236}">
                <a16:creationId xmlns:a16="http://schemas.microsoft.com/office/drawing/2014/main" id="{135B772B-BDBA-4847-B2BA-71622080358F}"/>
              </a:ext>
            </a:extLst>
          </p:cNvPr>
          <p:cNvSpPr/>
          <p:nvPr/>
        </p:nvSpPr>
        <p:spPr>
          <a:xfrm>
            <a:off x="1642751" y="2756411"/>
            <a:ext cx="0" cy="1368425"/>
          </a:xfrm>
          <a:custGeom>
            <a:avLst/>
            <a:gdLst/>
            <a:ahLst/>
            <a:cxnLst/>
            <a:rect l="l" t="t" r="r" b="b"/>
            <a:pathLst>
              <a:path h="1368425">
                <a:moveTo>
                  <a:pt x="0" y="0"/>
                </a:moveTo>
                <a:lnTo>
                  <a:pt x="0" y="136817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5">
            <a:extLst>
              <a:ext uri="{FF2B5EF4-FFF2-40B4-BE49-F238E27FC236}">
                <a16:creationId xmlns:a16="http://schemas.microsoft.com/office/drawing/2014/main" id="{5FE7F3E8-223A-4BC8-8379-9F403A80016A}"/>
              </a:ext>
            </a:extLst>
          </p:cNvPr>
          <p:cNvSpPr/>
          <p:nvPr/>
        </p:nvSpPr>
        <p:spPr>
          <a:xfrm>
            <a:off x="1017151" y="2756410"/>
            <a:ext cx="626111" cy="1011555"/>
          </a:xfrm>
          <a:custGeom>
            <a:avLst/>
            <a:gdLst/>
            <a:ahLst/>
            <a:cxnLst/>
            <a:rect l="l" t="t" r="r" b="b"/>
            <a:pathLst>
              <a:path w="626110" h="1011554">
                <a:moveTo>
                  <a:pt x="625856" y="0"/>
                </a:moveTo>
                <a:lnTo>
                  <a:pt x="0" y="101155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6">
            <a:extLst>
              <a:ext uri="{FF2B5EF4-FFF2-40B4-BE49-F238E27FC236}">
                <a16:creationId xmlns:a16="http://schemas.microsoft.com/office/drawing/2014/main" id="{19089644-243A-41AF-BF67-BB2319779553}"/>
              </a:ext>
            </a:extLst>
          </p:cNvPr>
          <p:cNvSpPr/>
          <p:nvPr/>
        </p:nvSpPr>
        <p:spPr>
          <a:xfrm>
            <a:off x="1642753" y="2756410"/>
            <a:ext cx="614045" cy="1011555"/>
          </a:xfrm>
          <a:custGeom>
            <a:avLst/>
            <a:gdLst/>
            <a:ahLst/>
            <a:cxnLst/>
            <a:rect l="l" t="t" r="r" b="b"/>
            <a:pathLst>
              <a:path w="614044" h="1011554">
                <a:moveTo>
                  <a:pt x="0" y="0"/>
                </a:moveTo>
                <a:lnTo>
                  <a:pt x="613918" y="101155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7">
            <a:extLst>
              <a:ext uri="{FF2B5EF4-FFF2-40B4-BE49-F238E27FC236}">
                <a16:creationId xmlns:a16="http://schemas.microsoft.com/office/drawing/2014/main" id="{BFB7A9CD-B8ED-4FDC-9200-7AFBEFE4C75E}"/>
              </a:ext>
            </a:extLst>
          </p:cNvPr>
          <p:cNvSpPr txBox="1"/>
          <p:nvPr/>
        </p:nvSpPr>
        <p:spPr>
          <a:xfrm>
            <a:off x="601862" y="3658360"/>
            <a:ext cx="2075815" cy="1532472"/>
          </a:xfrm>
          <a:prstGeom prst="rect">
            <a:avLst/>
          </a:prstGeom>
        </p:spPr>
        <p:txBody>
          <a:bodyPr vert="horz" wrap="square" lIns="0" tIns="77471" rIns="0" bIns="0" rtlCol="0">
            <a:spAutoFit/>
          </a:bodyPr>
          <a:lstStyle/>
          <a:p>
            <a:pPr algn="ctr">
              <a:spcBef>
                <a:spcPts val="611"/>
              </a:spcBef>
              <a:tabLst>
                <a:tab pos="1595715" algn="l"/>
              </a:tabLst>
            </a:pPr>
            <a:r>
              <a:rPr sz="2400" spc="11" dirty="0">
                <a:latin typeface="Calibri"/>
                <a:cs typeface="Calibri"/>
              </a:rPr>
              <a:t>u3	u5</a:t>
            </a:r>
            <a:endParaRPr sz="2400">
              <a:latin typeface="Calibri"/>
              <a:cs typeface="Calibri"/>
            </a:endParaRPr>
          </a:p>
          <a:p>
            <a:pPr marL="8890" algn="ctr">
              <a:spcBef>
                <a:spcPts val="509"/>
              </a:spcBef>
            </a:pPr>
            <a:r>
              <a:rPr sz="2400" spc="11" dirty="0">
                <a:latin typeface="Calibri"/>
                <a:cs typeface="Calibri"/>
              </a:rPr>
              <a:t>u4</a:t>
            </a:r>
            <a:endParaRPr sz="2400">
              <a:latin typeface="Calibri"/>
              <a:cs typeface="Calibri"/>
            </a:endParaRPr>
          </a:p>
          <a:p>
            <a:pPr algn="ctr">
              <a:spcBef>
                <a:spcPts val="2231"/>
              </a:spcBef>
            </a:pPr>
            <a:r>
              <a:rPr sz="2400" spc="31" dirty="0">
                <a:latin typeface="Calibri"/>
                <a:cs typeface="Calibri"/>
              </a:rPr>
              <a:t>Pattern </a:t>
            </a:r>
            <a:r>
              <a:rPr sz="2400" spc="25" dirty="0">
                <a:latin typeface="Calibri"/>
                <a:cs typeface="Calibri"/>
              </a:rPr>
              <a:t>Graph</a:t>
            </a:r>
            <a:r>
              <a:rPr sz="2400" spc="-211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𝑃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28">
            <a:extLst>
              <a:ext uri="{FF2B5EF4-FFF2-40B4-BE49-F238E27FC236}">
                <a16:creationId xmlns:a16="http://schemas.microsoft.com/office/drawing/2014/main" id="{421E413C-A2C4-4CBE-BECB-AD4D5368BB38}"/>
              </a:ext>
            </a:extLst>
          </p:cNvPr>
          <p:cNvSpPr txBox="1"/>
          <p:nvPr/>
        </p:nvSpPr>
        <p:spPr>
          <a:xfrm>
            <a:off x="1884815" y="6290311"/>
            <a:ext cx="626491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5" dirty="0">
                <a:latin typeface="Calibri"/>
                <a:cs typeface="Calibri"/>
              </a:rPr>
              <a:t>Matching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Order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i="1" spc="-55" dirty="0">
                <a:solidFill>
                  <a:srgbClr val="3333CC"/>
                </a:solidFill>
                <a:latin typeface="Calibri"/>
                <a:cs typeface="Calibri"/>
              </a:rPr>
              <a:t>O</a:t>
            </a:r>
            <a:r>
              <a:rPr sz="2400" spc="-55" dirty="0">
                <a:solidFill>
                  <a:srgbClr val="3333CC"/>
                </a:solidFill>
                <a:latin typeface="Calibri"/>
                <a:cs typeface="Calibri"/>
              </a:rPr>
              <a:t>:</a:t>
            </a:r>
            <a:r>
              <a:rPr sz="2400" spc="-7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spc="11" dirty="0">
                <a:solidFill>
                  <a:srgbClr val="3333CC"/>
                </a:solidFill>
                <a:latin typeface="Calibri"/>
                <a:cs typeface="Calibri"/>
              </a:rPr>
              <a:t>u1</a:t>
            </a:r>
            <a:r>
              <a:rPr sz="2400" spc="-8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CC"/>
                </a:solidFill>
                <a:latin typeface="Wingdings"/>
                <a:cs typeface="Wingdings"/>
              </a:rPr>
              <a:t></a:t>
            </a:r>
            <a:r>
              <a:rPr sz="2400" spc="-1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11" dirty="0">
                <a:solidFill>
                  <a:srgbClr val="3333CC"/>
                </a:solidFill>
                <a:latin typeface="Calibri"/>
                <a:cs typeface="Calibri"/>
              </a:rPr>
              <a:t>u3</a:t>
            </a:r>
            <a:r>
              <a:rPr sz="2400" spc="-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CC"/>
                </a:solidFill>
                <a:latin typeface="Wingdings"/>
                <a:cs typeface="Wingdings"/>
              </a:rPr>
              <a:t></a:t>
            </a:r>
            <a:r>
              <a:rPr sz="2400" spc="-1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11" dirty="0">
                <a:solidFill>
                  <a:srgbClr val="3333CC"/>
                </a:solidFill>
                <a:latin typeface="Calibri"/>
                <a:cs typeface="Calibri"/>
              </a:rPr>
              <a:t>u5</a:t>
            </a:r>
            <a:r>
              <a:rPr sz="2400" spc="-8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CC"/>
                </a:solidFill>
                <a:latin typeface="Wingdings"/>
                <a:cs typeface="Wingdings"/>
              </a:rPr>
              <a:t></a:t>
            </a:r>
            <a:r>
              <a:rPr sz="2400" spc="-13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11" dirty="0">
                <a:solidFill>
                  <a:srgbClr val="3333CC"/>
                </a:solidFill>
                <a:latin typeface="Calibri"/>
                <a:cs typeface="Calibri"/>
              </a:rPr>
              <a:t>u2</a:t>
            </a:r>
            <a:r>
              <a:rPr sz="2400" spc="-8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CC"/>
                </a:solidFill>
                <a:latin typeface="Wingdings"/>
                <a:cs typeface="Wingdings"/>
              </a:rPr>
              <a:t></a:t>
            </a:r>
            <a:r>
              <a:rPr sz="2400" spc="-131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3333CC"/>
                </a:solidFill>
                <a:latin typeface="Calibri"/>
                <a:cs typeface="Calibri"/>
              </a:rPr>
              <a:t>u6</a:t>
            </a:r>
            <a:r>
              <a:rPr sz="2400" spc="5" dirty="0">
                <a:solidFill>
                  <a:srgbClr val="3333CC"/>
                </a:solidFill>
                <a:latin typeface="Wingdings"/>
                <a:cs typeface="Wingdings"/>
              </a:rPr>
              <a:t></a:t>
            </a:r>
            <a:r>
              <a:rPr sz="2400" spc="5" dirty="0">
                <a:solidFill>
                  <a:srgbClr val="3333CC"/>
                </a:solidFill>
                <a:latin typeface="Calibri"/>
                <a:cs typeface="Calibri"/>
              </a:rPr>
              <a:t>u4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29">
            <a:extLst>
              <a:ext uri="{FF2B5EF4-FFF2-40B4-BE49-F238E27FC236}">
                <a16:creationId xmlns:a16="http://schemas.microsoft.com/office/drawing/2014/main" id="{C64B4C09-9766-4D38-914E-AB9CA42A1A43}"/>
              </a:ext>
            </a:extLst>
          </p:cNvPr>
          <p:cNvSpPr txBox="1"/>
          <p:nvPr/>
        </p:nvSpPr>
        <p:spPr>
          <a:xfrm>
            <a:off x="6737235" y="3579340"/>
            <a:ext cx="29768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80" dirty="0">
                <a:solidFill>
                  <a:srgbClr val="3333CC"/>
                </a:solidFill>
                <a:latin typeface="Calibri"/>
                <a:cs typeface="Calibri"/>
              </a:rPr>
              <a:t>Candidate</a:t>
            </a:r>
            <a:r>
              <a:rPr b="1" spc="-12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b="1" spc="60" dirty="0">
                <a:solidFill>
                  <a:srgbClr val="3333CC"/>
                </a:solidFill>
                <a:latin typeface="Calibri"/>
                <a:cs typeface="Calibri"/>
              </a:rPr>
              <a:t>Generation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6" name="object 30">
            <a:extLst>
              <a:ext uri="{FF2B5EF4-FFF2-40B4-BE49-F238E27FC236}">
                <a16:creationId xmlns:a16="http://schemas.microsoft.com/office/drawing/2014/main" id="{59A4891B-89C8-4A7C-B359-8836D2FBD175}"/>
              </a:ext>
            </a:extLst>
          </p:cNvPr>
          <p:cNvSpPr/>
          <p:nvPr/>
        </p:nvSpPr>
        <p:spPr>
          <a:xfrm>
            <a:off x="3107698" y="1676276"/>
            <a:ext cx="4745991" cy="4093845"/>
          </a:xfrm>
          <a:custGeom>
            <a:avLst/>
            <a:gdLst/>
            <a:ahLst/>
            <a:cxnLst/>
            <a:rect l="l" t="t" r="r" b="b"/>
            <a:pathLst>
              <a:path w="4745990" h="4093845">
                <a:moveTo>
                  <a:pt x="0" y="4093463"/>
                </a:moveTo>
                <a:lnTo>
                  <a:pt x="4745736" y="4093463"/>
                </a:lnTo>
                <a:lnTo>
                  <a:pt x="4745736" y="0"/>
                </a:lnTo>
                <a:lnTo>
                  <a:pt x="0" y="0"/>
                </a:lnTo>
                <a:lnTo>
                  <a:pt x="0" y="4093463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1">
            <a:extLst>
              <a:ext uri="{FF2B5EF4-FFF2-40B4-BE49-F238E27FC236}">
                <a16:creationId xmlns:a16="http://schemas.microsoft.com/office/drawing/2014/main" id="{3EACC310-124D-4E2F-A424-F0A945E90A65}"/>
              </a:ext>
            </a:extLst>
          </p:cNvPr>
          <p:cNvSpPr/>
          <p:nvPr/>
        </p:nvSpPr>
        <p:spPr>
          <a:xfrm>
            <a:off x="3198755" y="1671829"/>
            <a:ext cx="3156204" cy="367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2">
            <a:extLst>
              <a:ext uri="{FF2B5EF4-FFF2-40B4-BE49-F238E27FC236}">
                <a16:creationId xmlns:a16="http://schemas.microsoft.com/office/drawing/2014/main" id="{108A3026-9C1E-4056-A886-436C7B664A3B}"/>
              </a:ext>
            </a:extLst>
          </p:cNvPr>
          <p:cNvSpPr txBox="1"/>
          <p:nvPr/>
        </p:nvSpPr>
        <p:spPr>
          <a:xfrm>
            <a:off x="3186059" y="2005841"/>
            <a:ext cx="3472815" cy="37055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6234" indent="-424169">
              <a:spcBef>
                <a:spcPts val="95"/>
              </a:spcBef>
              <a:buClr>
                <a:srgbClr val="3333CC"/>
              </a:buClr>
              <a:buAutoNum type="arabicPeriod"/>
              <a:tabLst>
                <a:tab pos="436234" algn="l"/>
                <a:tab pos="436869" algn="l"/>
              </a:tabLst>
            </a:pPr>
            <a:r>
              <a:rPr sz="2000" spc="-5" dirty="0">
                <a:latin typeface="Times New Roman"/>
                <a:cs typeface="Times New Roman"/>
              </a:rPr>
              <a:t>f1:=start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vertex</a:t>
            </a:r>
            <a:endParaRPr sz="2000">
              <a:latin typeface="Times New Roman"/>
              <a:cs typeface="Times New Roman"/>
            </a:endParaRPr>
          </a:p>
          <a:p>
            <a:pPr marL="436234" indent="-424169">
              <a:buClr>
                <a:srgbClr val="3333CC"/>
              </a:buClr>
              <a:buAutoNum type="arabicPeriod"/>
              <a:tabLst>
                <a:tab pos="436234" algn="l"/>
                <a:tab pos="436869" algn="l"/>
              </a:tabLst>
            </a:pPr>
            <a:r>
              <a:rPr sz="2000" spc="-5" dirty="0">
                <a:latin typeface="Times New Roman"/>
                <a:cs typeface="Times New Roman"/>
              </a:rPr>
              <a:t>C3:=Filter(Γ(f1))</a:t>
            </a:r>
            <a:endParaRPr sz="2000">
              <a:latin typeface="Times New Roman"/>
              <a:cs typeface="Times New Roman"/>
            </a:endParaRPr>
          </a:p>
          <a:p>
            <a:pPr marL="436234" indent="-424169">
              <a:buAutoNum type="arabicPeriod"/>
              <a:tabLst>
                <a:tab pos="436234" algn="l"/>
                <a:tab pos="436869" algn="l"/>
              </a:tabLst>
            </a:pPr>
            <a:r>
              <a:rPr sz="2000" b="1" dirty="0">
                <a:solidFill>
                  <a:srgbClr val="3333CC"/>
                </a:solidFill>
                <a:latin typeface="Times New Roman"/>
                <a:cs typeface="Times New Roman"/>
              </a:rPr>
              <a:t>for f3 </a:t>
            </a:r>
            <a:r>
              <a:rPr sz="20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in C3</a:t>
            </a:r>
            <a:r>
              <a:rPr sz="2000" b="1" spc="-6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do</a:t>
            </a:r>
            <a:endParaRPr sz="2000">
              <a:latin typeface="Times New Roman"/>
              <a:cs typeface="Times New Roman"/>
            </a:endParaRPr>
          </a:p>
          <a:p>
            <a:pPr marL="580376" indent="-567676">
              <a:spcBef>
                <a:spcPts val="5"/>
              </a:spcBef>
              <a:buClr>
                <a:srgbClr val="3333CC"/>
              </a:buClr>
              <a:buAutoNum type="arabicPeriod"/>
              <a:tabLst>
                <a:tab pos="579740" algn="l"/>
                <a:tab pos="580376" algn="l"/>
              </a:tabLst>
            </a:pPr>
            <a:r>
              <a:rPr sz="2000" spc="-5" dirty="0">
                <a:latin typeface="Times New Roman"/>
                <a:cs typeface="Times New Roman"/>
              </a:rPr>
              <a:t>C5:=Filter(Γ(f1))</a:t>
            </a:r>
            <a:endParaRPr sz="2000">
              <a:latin typeface="Times New Roman"/>
              <a:cs typeface="Times New Roman"/>
            </a:endParaRPr>
          </a:p>
          <a:p>
            <a:pPr marL="580376" indent="-567676">
              <a:buClr>
                <a:srgbClr val="3333CC"/>
              </a:buClr>
              <a:buFont typeface="Times New Roman"/>
              <a:buAutoNum type="arabicPeriod"/>
              <a:tabLst>
                <a:tab pos="579740" algn="l"/>
                <a:tab pos="580376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f5 in </a:t>
            </a:r>
            <a:r>
              <a:rPr sz="2000" spc="-11" dirty="0">
                <a:latin typeface="Times New Roman"/>
                <a:cs typeface="Times New Roman"/>
              </a:rPr>
              <a:t>C5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</a:t>
            </a:r>
            <a:endParaRPr sz="2000">
              <a:latin typeface="Times New Roman"/>
              <a:cs typeface="Times New Roman"/>
            </a:endParaRPr>
          </a:p>
          <a:p>
            <a:pPr marL="12700">
              <a:tabLst>
                <a:tab pos="723247" algn="l"/>
              </a:tabLst>
            </a:pPr>
            <a:r>
              <a:rPr sz="2000" spc="-5" dirty="0">
                <a:solidFill>
                  <a:srgbClr val="3333CC"/>
                </a:solidFill>
                <a:latin typeface="Times New Roman"/>
                <a:cs typeface="Times New Roman"/>
              </a:rPr>
              <a:t>6.	</a:t>
            </a:r>
            <a:r>
              <a:rPr sz="20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C2:=Filter(Γ(f1) ∩</a:t>
            </a:r>
            <a:r>
              <a:rPr sz="2000" b="1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Γ(f3))</a:t>
            </a:r>
            <a:endParaRPr sz="2000">
              <a:latin typeface="Times New Roman"/>
              <a:cs typeface="Times New Roman"/>
            </a:endParaRPr>
          </a:p>
          <a:p>
            <a:pPr marL="12700">
              <a:tabLst>
                <a:tab pos="723247" algn="l"/>
              </a:tabLst>
            </a:pPr>
            <a:r>
              <a:rPr sz="2000" spc="-5" dirty="0">
                <a:solidFill>
                  <a:srgbClr val="3333CC"/>
                </a:solidFill>
                <a:latin typeface="Times New Roman"/>
                <a:cs typeface="Times New Roman"/>
              </a:rPr>
              <a:t>7.	</a:t>
            </a:r>
            <a:r>
              <a:rPr sz="2000" b="1" spc="-5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f2 in </a:t>
            </a:r>
            <a:r>
              <a:rPr sz="2000" spc="-11" dirty="0">
                <a:latin typeface="Times New Roman"/>
                <a:cs typeface="Times New Roman"/>
              </a:rPr>
              <a:t>C2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</a:t>
            </a:r>
            <a:endParaRPr sz="2000">
              <a:latin typeface="Times New Roman"/>
              <a:cs typeface="Times New Roman"/>
            </a:endParaRPr>
          </a:p>
          <a:p>
            <a:pPr marL="12700">
              <a:tabLst>
                <a:tab pos="867389" algn="l"/>
              </a:tabLst>
            </a:pPr>
            <a:r>
              <a:rPr sz="2000" spc="-5" dirty="0">
                <a:solidFill>
                  <a:srgbClr val="3333CC"/>
                </a:solidFill>
                <a:latin typeface="Times New Roman"/>
                <a:cs typeface="Times New Roman"/>
              </a:rPr>
              <a:t>8.	</a:t>
            </a:r>
            <a:r>
              <a:rPr sz="2000" spc="-5" dirty="0">
                <a:latin typeface="Times New Roman"/>
                <a:cs typeface="Times New Roman"/>
              </a:rPr>
              <a:t>C6:=Filter(Γ(f1) ∩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Γ(f5))</a:t>
            </a:r>
            <a:endParaRPr sz="2000">
              <a:latin typeface="Times New Roman"/>
              <a:cs typeface="Times New Roman"/>
            </a:endParaRPr>
          </a:p>
          <a:p>
            <a:pPr marL="12700" marR="1059788">
              <a:tabLst>
                <a:tab pos="867389" algn="l"/>
              </a:tabLst>
            </a:pPr>
            <a:r>
              <a:rPr sz="2000" spc="-5" dirty="0">
                <a:solidFill>
                  <a:srgbClr val="3333CC"/>
                </a:solidFill>
                <a:latin typeface="Times New Roman"/>
                <a:cs typeface="Times New Roman"/>
              </a:rPr>
              <a:t>9.	</a:t>
            </a:r>
            <a:r>
              <a:rPr sz="2000" b="1" spc="-5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f6 in </a:t>
            </a:r>
            <a:r>
              <a:rPr sz="2000" spc="-11" dirty="0">
                <a:latin typeface="Times New Roman"/>
                <a:cs typeface="Times New Roman"/>
              </a:rPr>
              <a:t>C6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 </a:t>
            </a:r>
            <a:r>
              <a:rPr sz="2000" spc="-5" dirty="0">
                <a:solidFill>
                  <a:srgbClr val="3333CC"/>
                </a:solidFill>
                <a:latin typeface="Times New Roman"/>
                <a:cs typeface="Times New Roman"/>
              </a:rPr>
              <a:t> 10.</a:t>
            </a:r>
            <a:endParaRPr sz="2000">
              <a:latin typeface="Times New Roman"/>
              <a:cs typeface="Times New Roman"/>
            </a:endParaRPr>
          </a:p>
          <a:p>
            <a:pPr marL="12700"/>
            <a:r>
              <a:rPr sz="2000" dirty="0">
                <a:solidFill>
                  <a:srgbClr val="3333CC"/>
                </a:solidFill>
                <a:latin typeface="Times New Roman"/>
                <a:cs typeface="Times New Roman"/>
              </a:rPr>
              <a:t>11.</a:t>
            </a:r>
            <a:endParaRPr sz="2000">
              <a:latin typeface="Times New Roman"/>
              <a:cs typeface="Times New Roman"/>
            </a:endParaRPr>
          </a:p>
          <a:p>
            <a:pPr marL="12700"/>
            <a:r>
              <a:rPr sz="2000" spc="-5" dirty="0">
                <a:solidFill>
                  <a:srgbClr val="3333CC"/>
                </a:solidFill>
                <a:latin typeface="Times New Roman"/>
                <a:cs typeface="Times New Roman"/>
              </a:rPr>
              <a:t>12.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9" name="object 33">
            <a:extLst>
              <a:ext uri="{FF2B5EF4-FFF2-40B4-BE49-F238E27FC236}">
                <a16:creationId xmlns:a16="http://schemas.microsoft.com/office/drawing/2014/main" id="{6BC4F1AE-4DB5-4F34-A74C-8C55AA2F4CBA}"/>
              </a:ext>
            </a:extLst>
          </p:cNvPr>
          <p:cNvSpPr txBox="1"/>
          <p:nvPr/>
        </p:nvSpPr>
        <p:spPr>
          <a:xfrm>
            <a:off x="4185039" y="4749293"/>
            <a:ext cx="3547111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spc="-5" dirty="0">
                <a:latin typeface="Times New Roman"/>
                <a:cs typeface="Times New Roman"/>
              </a:rPr>
              <a:t>C4:=Filter(Γ(f1) ∩ Γ(f3) ∩</a:t>
            </a:r>
            <a:r>
              <a:rPr sz="2000" spc="-11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Γ(f5))</a:t>
            </a:r>
            <a:endParaRPr sz="2000">
              <a:latin typeface="Times New Roman"/>
              <a:cs typeface="Times New Roman"/>
            </a:endParaRPr>
          </a:p>
          <a:p>
            <a:pPr marL="12700"/>
            <a:r>
              <a:rPr sz="2000" b="1" dirty="0">
                <a:latin typeface="Times New Roman"/>
                <a:cs typeface="Times New Roman"/>
              </a:rPr>
              <a:t>for </a:t>
            </a:r>
            <a:r>
              <a:rPr sz="2000" dirty="0">
                <a:latin typeface="Times New Roman"/>
                <a:cs typeface="Times New Roman"/>
              </a:rPr>
              <a:t>f4 in C4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</a:t>
            </a:r>
            <a:endParaRPr sz="2000">
              <a:latin typeface="Times New Roman"/>
              <a:cs typeface="Times New Roman"/>
            </a:endParaRPr>
          </a:p>
          <a:p>
            <a:pPr marL="156841"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output </a:t>
            </a:r>
            <a:r>
              <a:rPr sz="2000" spc="-5" dirty="0">
                <a:latin typeface="Times New Roman"/>
                <a:cs typeface="Times New Roman"/>
              </a:rPr>
              <a:t>match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f=(f1,f2,f3,f4,f5,f6)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0" name="object 34">
            <a:extLst>
              <a:ext uri="{FF2B5EF4-FFF2-40B4-BE49-F238E27FC236}">
                <a16:creationId xmlns:a16="http://schemas.microsoft.com/office/drawing/2014/main" id="{989927C4-1CCC-4857-BEC8-4CAB25191A7A}"/>
              </a:ext>
            </a:extLst>
          </p:cNvPr>
          <p:cNvSpPr txBox="1"/>
          <p:nvPr/>
        </p:nvSpPr>
        <p:spPr>
          <a:xfrm>
            <a:off x="7020442" y="2614423"/>
            <a:ext cx="9512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111" dirty="0">
                <a:solidFill>
                  <a:srgbClr val="3333CC"/>
                </a:solidFill>
                <a:latin typeface="Calibri"/>
                <a:cs typeface="Calibri"/>
              </a:rPr>
              <a:t>Sea</a:t>
            </a:r>
            <a:r>
              <a:rPr sz="2400" b="1" spc="71" dirty="0">
                <a:solidFill>
                  <a:srgbClr val="3333CC"/>
                </a:solidFill>
                <a:latin typeface="Calibri"/>
                <a:cs typeface="Calibri"/>
              </a:rPr>
              <a:t>r</a:t>
            </a:r>
            <a:r>
              <a:rPr sz="2400" b="1" spc="100" dirty="0">
                <a:solidFill>
                  <a:srgbClr val="3333CC"/>
                </a:solidFill>
                <a:latin typeface="Calibri"/>
                <a:cs typeface="Calibri"/>
              </a:rPr>
              <a:t>ch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610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Existing Work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245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/>
              <a:t>Ullmann’s algorithm [J.ACM’76]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/>
              <a:t>Iteratively maps query vertices one by one to data vertices, </a:t>
            </a:r>
            <a:r>
              <a:rPr lang="en-US" altLang="zh-CN" dirty="0">
                <a:solidFill>
                  <a:srgbClr val="0070C0"/>
                </a:solidFill>
              </a:rPr>
              <a:t>following the input order of query vertices.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/>
              <a:t>Cartesian Products</a:t>
            </a:r>
            <a:r>
              <a:rPr lang="en-US" altLang="zh-CN" dirty="0"/>
              <a:t> between vertices’ candidates.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/>
              <a:t>Prevent generating unpromising immediate results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/>
              <a:t>VF2 [IEEE Trans’04] and Turbo</a:t>
            </a:r>
            <a:r>
              <a:rPr lang="en-US" altLang="zh-CN" baseline="-25000" dirty="0"/>
              <a:t>ISO</a:t>
            </a:r>
            <a:r>
              <a:rPr lang="en-US" altLang="zh-CN" dirty="0"/>
              <a:t> [SIGMOD’13]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/>
              <a:t>Generating an effective matching order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 err="1"/>
              <a:t>QuickSI</a:t>
            </a:r>
            <a:r>
              <a:rPr lang="en-US" altLang="zh-CN" dirty="0"/>
              <a:t> [VLDB’08]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4C6696F-790C-48C8-B891-C7F332ACE909}"/>
              </a:ext>
            </a:extLst>
          </p:cNvPr>
          <p:cNvSpPr/>
          <p:nvPr/>
        </p:nvSpPr>
        <p:spPr>
          <a:xfrm>
            <a:off x="6100811" y="5330799"/>
            <a:ext cx="2378344" cy="1273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F7599879-126D-494F-83EB-CC316A4BCDA7}"/>
              </a:ext>
            </a:extLst>
          </p:cNvPr>
          <p:cNvSpPr/>
          <p:nvPr/>
        </p:nvSpPr>
        <p:spPr>
          <a:xfrm>
            <a:off x="7275086" y="5744806"/>
            <a:ext cx="468691" cy="445681"/>
          </a:xfrm>
          <a:custGeom>
            <a:avLst/>
            <a:gdLst/>
            <a:ahLst/>
            <a:cxnLst/>
            <a:rect l="l" t="t" r="r" b="b"/>
            <a:pathLst>
              <a:path w="564515" h="485139">
                <a:moveTo>
                  <a:pt x="0" y="121157"/>
                </a:moveTo>
                <a:lnTo>
                  <a:pt x="322040" y="121157"/>
                </a:lnTo>
                <a:lnTo>
                  <a:pt x="322040" y="0"/>
                </a:lnTo>
                <a:lnTo>
                  <a:pt x="564356" y="242315"/>
                </a:lnTo>
                <a:lnTo>
                  <a:pt x="322040" y="484631"/>
                </a:lnTo>
                <a:lnTo>
                  <a:pt x="322040" y="363473"/>
                </a:lnTo>
                <a:lnTo>
                  <a:pt x="0" y="363473"/>
                </a:lnTo>
                <a:lnTo>
                  <a:pt x="0" y="121157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80783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5233" y="619477"/>
            <a:ext cx="7423151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69" dirty="0"/>
              <a:t>Types </a:t>
            </a:r>
            <a:r>
              <a:rPr spc="85" dirty="0"/>
              <a:t>of </a:t>
            </a:r>
            <a:r>
              <a:rPr spc="151" dirty="0"/>
              <a:t>Execution</a:t>
            </a:r>
            <a:r>
              <a:rPr spc="-615" dirty="0"/>
              <a:t> </a:t>
            </a:r>
            <a:r>
              <a:rPr spc="151" dirty="0"/>
              <a:t>Instructions</a:t>
            </a:r>
            <a:endParaRPr dirty="0"/>
          </a:p>
        </p:txBody>
      </p:sp>
      <p:sp>
        <p:nvSpPr>
          <p:cNvPr id="52" name="object 3">
            <a:extLst>
              <a:ext uri="{FF2B5EF4-FFF2-40B4-BE49-F238E27FC236}">
                <a16:creationId xmlns:a16="http://schemas.microsoft.com/office/drawing/2014/main" id="{F25C7D65-E685-41FE-B61E-6D63BA9AE126}"/>
              </a:ext>
            </a:extLst>
          </p:cNvPr>
          <p:cNvSpPr/>
          <p:nvPr/>
        </p:nvSpPr>
        <p:spPr>
          <a:xfrm>
            <a:off x="914783" y="3956687"/>
            <a:ext cx="423545" cy="2018031"/>
          </a:xfrm>
          <a:custGeom>
            <a:avLst/>
            <a:gdLst/>
            <a:ahLst/>
            <a:cxnLst/>
            <a:rect l="l" t="t" r="r" b="b"/>
            <a:pathLst>
              <a:path w="423544" h="2018029">
                <a:moveTo>
                  <a:pt x="0" y="0"/>
                </a:moveTo>
                <a:lnTo>
                  <a:pt x="211772" y="0"/>
                </a:lnTo>
                <a:lnTo>
                  <a:pt x="211772" y="2017648"/>
                </a:lnTo>
                <a:lnTo>
                  <a:pt x="423544" y="2017648"/>
                </a:lnTo>
              </a:path>
            </a:pathLst>
          </a:custGeom>
          <a:ln w="12954">
            <a:solidFill>
              <a:srgbClr val="4D04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">
            <a:extLst>
              <a:ext uri="{FF2B5EF4-FFF2-40B4-BE49-F238E27FC236}">
                <a16:creationId xmlns:a16="http://schemas.microsoft.com/office/drawing/2014/main" id="{43BD38B9-9C06-487C-89AF-15382266FD61}"/>
              </a:ext>
            </a:extLst>
          </p:cNvPr>
          <p:cNvSpPr/>
          <p:nvPr/>
        </p:nvSpPr>
        <p:spPr>
          <a:xfrm>
            <a:off x="914783" y="3956689"/>
            <a:ext cx="423545" cy="1210945"/>
          </a:xfrm>
          <a:custGeom>
            <a:avLst/>
            <a:gdLst/>
            <a:ahLst/>
            <a:cxnLst/>
            <a:rect l="l" t="t" r="r" b="b"/>
            <a:pathLst>
              <a:path w="423544" h="1210945">
                <a:moveTo>
                  <a:pt x="0" y="0"/>
                </a:moveTo>
                <a:lnTo>
                  <a:pt x="211772" y="0"/>
                </a:lnTo>
                <a:lnTo>
                  <a:pt x="211772" y="1210564"/>
                </a:lnTo>
                <a:lnTo>
                  <a:pt x="423544" y="1210564"/>
                </a:lnTo>
              </a:path>
            </a:pathLst>
          </a:custGeom>
          <a:ln w="12954">
            <a:solidFill>
              <a:srgbClr val="4D04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">
            <a:extLst>
              <a:ext uri="{FF2B5EF4-FFF2-40B4-BE49-F238E27FC236}">
                <a16:creationId xmlns:a16="http://schemas.microsoft.com/office/drawing/2014/main" id="{6E38A0BF-97DB-4832-BE51-E3D55360F2B1}"/>
              </a:ext>
            </a:extLst>
          </p:cNvPr>
          <p:cNvSpPr/>
          <p:nvPr/>
        </p:nvSpPr>
        <p:spPr>
          <a:xfrm>
            <a:off x="914783" y="3956686"/>
            <a:ext cx="423545" cy="403860"/>
          </a:xfrm>
          <a:custGeom>
            <a:avLst/>
            <a:gdLst/>
            <a:ahLst/>
            <a:cxnLst/>
            <a:rect l="l" t="t" r="r" b="b"/>
            <a:pathLst>
              <a:path w="423544" h="403860">
                <a:moveTo>
                  <a:pt x="0" y="0"/>
                </a:moveTo>
                <a:lnTo>
                  <a:pt x="211772" y="0"/>
                </a:lnTo>
                <a:lnTo>
                  <a:pt x="211772" y="403478"/>
                </a:lnTo>
                <a:lnTo>
                  <a:pt x="423544" y="403478"/>
                </a:lnTo>
              </a:path>
            </a:pathLst>
          </a:custGeom>
          <a:ln w="12954">
            <a:solidFill>
              <a:srgbClr val="4D04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8E502186-C817-407E-9BED-48E77D84D521}"/>
              </a:ext>
            </a:extLst>
          </p:cNvPr>
          <p:cNvSpPr/>
          <p:nvPr/>
        </p:nvSpPr>
        <p:spPr>
          <a:xfrm>
            <a:off x="914783" y="3552826"/>
            <a:ext cx="423545" cy="403860"/>
          </a:xfrm>
          <a:custGeom>
            <a:avLst/>
            <a:gdLst/>
            <a:ahLst/>
            <a:cxnLst/>
            <a:rect l="l" t="t" r="r" b="b"/>
            <a:pathLst>
              <a:path w="423544" h="403860">
                <a:moveTo>
                  <a:pt x="0" y="403478"/>
                </a:moveTo>
                <a:lnTo>
                  <a:pt x="211772" y="403478"/>
                </a:lnTo>
                <a:lnTo>
                  <a:pt x="211772" y="0"/>
                </a:lnTo>
                <a:lnTo>
                  <a:pt x="423544" y="0"/>
                </a:lnTo>
              </a:path>
            </a:pathLst>
          </a:custGeom>
          <a:ln w="12954">
            <a:solidFill>
              <a:srgbClr val="4D04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7">
            <a:extLst>
              <a:ext uri="{FF2B5EF4-FFF2-40B4-BE49-F238E27FC236}">
                <a16:creationId xmlns:a16="http://schemas.microsoft.com/office/drawing/2014/main" id="{87B36F29-9611-4797-A094-6F8551D17ED1}"/>
              </a:ext>
            </a:extLst>
          </p:cNvPr>
          <p:cNvSpPr/>
          <p:nvPr/>
        </p:nvSpPr>
        <p:spPr>
          <a:xfrm>
            <a:off x="914783" y="2745870"/>
            <a:ext cx="423545" cy="1210945"/>
          </a:xfrm>
          <a:custGeom>
            <a:avLst/>
            <a:gdLst/>
            <a:ahLst/>
            <a:cxnLst/>
            <a:rect l="l" t="t" r="r" b="b"/>
            <a:pathLst>
              <a:path w="423544" h="1210945">
                <a:moveTo>
                  <a:pt x="0" y="1210564"/>
                </a:moveTo>
                <a:lnTo>
                  <a:pt x="211772" y="1210564"/>
                </a:lnTo>
                <a:lnTo>
                  <a:pt x="211772" y="0"/>
                </a:lnTo>
                <a:lnTo>
                  <a:pt x="423544" y="0"/>
                </a:lnTo>
              </a:path>
            </a:pathLst>
          </a:custGeom>
          <a:ln w="12954">
            <a:solidFill>
              <a:srgbClr val="4D04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8">
            <a:extLst>
              <a:ext uri="{FF2B5EF4-FFF2-40B4-BE49-F238E27FC236}">
                <a16:creationId xmlns:a16="http://schemas.microsoft.com/office/drawing/2014/main" id="{CAAC1F42-81B1-4626-9804-9DC021C5B80F}"/>
              </a:ext>
            </a:extLst>
          </p:cNvPr>
          <p:cNvSpPr/>
          <p:nvPr/>
        </p:nvSpPr>
        <p:spPr>
          <a:xfrm>
            <a:off x="914783" y="1938911"/>
            <a:ext cx="423545" cy="2018031"/>
          </a:xfrm>
          <a:custGeom>
            <a:avLst/>
            <a:gdLst/>
            <a:ahLst/>
            <a:cxnLst/>
            <a:rect l="l" t="t" r="r" b="b"/>
            <a:pathLst>
              <a:path w="423544" h="2018029">
                <a:moveTo>
                  <a:pt x="0" y="2017648"/>
                </a:moveTo>
                <a:lnTo>
                  <a:pt x="211772" y="2017648"/>
                </a:lnTo>
                <a:lnTo>
                  <a:pt x="211772" y="0"/>
                </a:lnTo>
                <a:lnTo>
                  <a:pt x="423544" y="0"/>
                </a:lnTo>
              </a:path>
            </a:pathLst>
          </a:custGeom>
          <a:ln w="12954">
            <a:solidFill>
              <a:srgbClr val="4D04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9">
            <a:extLst>
              <a:ext uri="{FF2B5EF4-FFF2-40B4-BE49-F238E27FC236}">
                <a16:creationId xmlns:a16="http://schemas.microsoft.com/office/drawing/2014/main" id="{0549051A-AA8D-4A32-92ED-8B978C039F98}"/>
              </a:ext>
            </a:extLst>
          </p:cNvPr>
          <p:cNvSpPr/>
          <p:nvPr/>
        </p:nvSpPr>
        <p:spPr>
          <a:xfrm>
            <a:off x="269369" y="2257425"/>
            <a:ext cx="645795" cy="3398520"/>
          </a:xfrm>
          <a:custGeom>
            <a:avLst/>
            <a:gdLst/>
            <a:ahLst/>
            <a:cxnLst/>
            <a:rect l="l" t="t" r="r" b="b"/>
            <a:pathLst>
              <a:path w="645794" h="3398520">
                <a:moveTo>
                  <a:pt x="0" y="3398520"/>
                </a:moveTo>
                <a:lnTo>
                  <a:pt x="645414" y="3398520"/>
                </a:lnTo>
                <a:lnTo>
                  <a:pt x="645414" y="0"/>
                </a:lnTo>
                <a:lnTo>
                  <a:pt x="0" y="0"/>
                </a:lnTo>
                <a:lnTo>
                  <a:pt x="0" y="3398520"/>
                </a:lnTo>
                <a:close/>
              </a:path>
            </a:pathLst>
          </a:custGeom>
          <a:solidFill>
            <a:srgbClr val="620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0">
            <a:extLst>
              <a:ext uri="{FF2B5EF4-FFF2-40B4-BE49-F238E27FC236}">
                <a16:creationId xmlns:a16="http://schemas.microsoft.com/office/drawing/2014/main" id="{063FC76D-DB27-48DC-AD66-60D6531F3DFB}"/>
              </a:ext>
            </a:extLst>
          </p:cNvPr>
          <p:cNvSpPr/>
          <p:nvPr/>
        </p:nvSpPr>
        <p:spPr>
          <a:xfrm>
            <a:off x="269369" y="2257425"/>
            <a:ext cx="645795" cy="3398520"/>
          </a:xfrm>
          <a:custGeom>
            <a:avLst/>
            <a:gdLst/>
            <a:ahLst/>
            <a:cxnLst/>
            <a:rect l="l" t="t" r="r" b="b"/>
            <a:pathLst>
              <a:path w="645794" h="3398520">
                <a:moveTo>
                  <a:pt x="0" y="3398520"/>
                </a:moveTo>
                <a:lnTo>
                  <a:pt x="645414" y="3398520"/>
                </a:lnTo>
                <a:lnTo>
                  <a:pt x="645414" y="0"/>
                </a:lnTo>
                <a:lnTo>
                  <a:pt x="0" y="0"/>
                </a:lnTo>
                <a:lnTo>
                  <a:pt x="0" y="3398520"/>
                </a:lnTo>
                <a:close/>
              </a:path>
            </a:pathLst>
          </a:custGeom>
          <a:ln w="129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1">
            <a:extLst>
              <a:ext uri="{FF2B5EF4-FFF2-40B4-BE49-F238E27FC236}">
                <a16:creationId xmlns:a16="http://schemas.microsoft.com/office/drawing/2014/main" id="{863AF88D-7CC2-4BA3-97CD-2606E28EF9BC}"/>
              </a:ext>
            </a:extLst>
          </p:cNvPr>
          <p:cNvSpPr txBox="1"/>
          <p:nvPr/>
        </p:nvSpPr>
        <p:spPr>
          <a:xfrm>
            <a:off x="333105" y="2355179"/>
            <a:ext cx="430887" cy="3202940"/>
          </a:xfrm>
          <a:prstGeom prst="rect">
            <a:avLst/>
          </a:prstGeom>
        </p:spPr>
        <p:txBody>
          <a:bodyPr vert="vert270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2800" spc="51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spc="-1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Instruction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1" name="object 12">
            <a:extLst>
              <a:ext uri="{FF2B5EF4-FFF2-40B4-BE49-F238E27FC236}">
                <a16:creationId xmlns:a16="http://schemas.microsoft.com/office/drawing/2014/main" id="{7FAF601F-B77E-471C-B0FE-5087E412C188}"/>
              </a:ext>
            </a:extLst>
          </p:cNvPr>
          <p:cNvSpPr/>
          <p:nvPr/>
        </p:nvSpPr>
        <p:spPr>
          <a:xfrm>
            <a:off x="1338454" y="1615823"/>
            <a:ext cx="5039995" cy="646431"/>
          </a:xfrm>
          <a:custGeom>
            <a:avLst/>
            <a:gdLst/>
            <a:ahLst/>
            <a:cxnLst/>
            <a:rect l="l" t="t" r="r" b="b"/>
            <a:pathLst>
              <a:path w="5039995" h="646430">
                <a:moveTo>
                  <a:pt x="0" y="646176"/>
                </a:moveTo>
                <a:lnTo>
                  <a:pt x="5039868" y="646176"/>
                </a:lnTo>
                <a:lnTo>
                  <a:pt x="5039868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620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3">
            <a:extLst>
              <a:ext uri="{FF2B5EF4-FFF2-40B4-BE49-F238E27FC236}">
                <a16:creationId xmlns:a16="http://schemas.microsoft.com/office/drawing/2014/main" id="{57A1C314-21F9-4F4E-BF37-E90D9DFBB318}"/>
              </a:ext>
            </a:extLst>
          </p:cNvPr>
          <p:cNvSpPr/>
          <p:nvPr/>
        </p:nvSpPr>
        <p:spPr>
          <a:xfrm>
            <a:off x="1338454" y="1615823"/>
            <a:ext cx="5039995" cy="646431"/>
          </a:xfrm>
          <a:custGeom>
            <a:avLst/>
            <a:gdLst/>
            <a:ahLst/>
            <a:cxnLst/>
            <a:rect l="l" t="t" r="r" b="b"/>
            <a:pathLst>
              <a:path w="5039995" h="646430">
                <a:moveTo>
                  <a:pt x="0" y="646176"/>
                </a:moveTo>
                <a:lnTo>
                  <a:pt x="5039868" y="646176"/>
                </a:lnTo>
                <a:lnTo>
                  <a:pt x="5039868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ln w="129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4">
            <a:extLst>
              <a:ext uri="{FF2B5EF4-FFF2-40B4-BE49-F238E27FC236}">
                <a16:creationId xmlns:a16="http://schemas.microsoft.com/office/drawing/2014/main" id="{91DD771E-3329-416B-BE37-09470DD74BF3}"/>
              </a:ext>
            </a:extLst>
          </p:cNvPr>
          <p:cNvSpPr txBox="1"/>
          <p:nvPr/>
        </p:nvSpPr>
        <p:spPr>
          <a:xfrm>
            <a:off x="2316227" y="1710183"/>
            <a:ext cx="30835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40" dirty="0">
                <a:solidFill>
                  <a:srgbClr val="FFFFFF"/>
                </a:solidFill>
                <a:latin typeface="Calibri"/>
                <a:cs typeface="Calibri"/>
              </a:rPr>
              <a:t>Initialization</a:t>
            </a:r>
            <a:r>
              <a:rPr sz="2400" spc="-1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Calibri"/>
                <a:cs typeface="Calibri"/>
              </a:rPr>
              <a:t>Instruction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4" name="object 15">
            <a:extLst>
              <a:ext uri="{FF2B5EF4-FFF2-40B4-BE49-F238E27FC236}">
                <a16:creationId xmlns:a16="http://schemas.microsoft.com/office/drawing/2014/main" id="{EED81F45-6C67-4407-B2B5-DEB7CDB1FB24}"/>
              </a:ext>
            </a:extLst>
          </p:cNvPr>
          <p:cNvSpPr/>
          <p:nvPr/>
        </p:nvSpPr>
        <p:spPr>
          <a:xfrm>
            <a:off x="1338454" y="2422780"/>
            <a:ext cx="5039995" cy="646431"/>
          </a:xfrm>
          <a:custGeom>
            <a:avLst/>
            <a:gdLst/>
            <a:ahLst/>
            <a:cxnLst/>
            <a:rect l="l" t="t" r="r" b="b"/>
            <a:pathLst>
              <a:path w="5039995" h="646430">
                <a:moveTo>
                  <a:pt x="0" y="646176"/>
                </a:moveTo>
                <a:lnTo>
                  <a:pt x="5039868" y="646176"/>
                </a:lnTo>
                <a:lnTo>
                  <a:pt x="5039868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620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6">
            <a:extLst>
              <a:ext uri="{FF2B5EF4-FFF2-40B4-BE49-F238E27FC236}">
                <a16:creationId xmlns:a16="http://schemas.microsoft.com/office/drawing/2014/main" id="{BE0D909B-156E-49CB-A596-325247ADD623}"/>
              </a:ext>
            </a:extLst>
          </p:cNvPr>
          <p:cNvSpPr/>
          <p:nvPr/>
        </p:nvSpPr>
        <p:spPr>
          <a:xfrm>
            <a:off x="1338454" y="2422780"/>
            <a:ext cx="5039995" cy="646431"/>
          </a:xfrm>
          <a:custGeom>
            <a:avLst/>
            <a:gdLst/>
            <a:ahLst/>
            <a:cxnLst/>
            <a:rect l="l" t="t" r="r" b="b"/>
            <a:pathLst>
              <a:path w="5039995" h="646430">
                <a:moveTo>
                  <a:pt x="0" y="646176"/>
                </a:moveTo>
                <a:lnTo>
                  <a:pt x="5039868" y="646176"/>
                </a:lnTo>
                <a:lnTo>
                  <a:pt x="5039868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ln w="129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7">
            <a:extLst>
              <a:ext uri="{FF2B5EF4-FFF2-40B4-BE49-F238E27FC236}">
                <a16:creationId xmlns:a16="http://schemas.microsoft.com/office/drawing/2014/main" id="{689799DF-8531-4D0E-9F76-DB3D761BF97A}"/>
              </a:ext>
            </a:extLst>
          </p:cNvPr>
          <p:cNvSpPr txBox="1"/>
          <p:nvPr/>
        </p:nvSpPr>
        <p:spPr>
          <a:xfrm>
            <a:off x="1904746" y="2517395"/>
            <a:ext cx="39071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Calibri"/>
                <a:cs typeface="Calibri"/>
              </a:rPr>
              <a:t>Database 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Querying</a:t>
            </a:r>
            <a:r>
              <a:rPr sz="2400" spc="-19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Calibri"/>
                <a:cs typeface="Calibri"/>
              </a:rPr>
              <a:t>Instruction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7" name="object 18">
            <a:extLst>
              <a:ext uri="{FF2B5EF4-FFF2-40B4-BE49-F238E27FC236}">
                <a16:creationId xmlns:a16="http://schemas.microsoft.com/office/drawing/2014/main" id="{E198C079-9FDA-4859-8D0D-B5902F2E3A8C}"/>
              </a:ext>
            </a:extLst>
          </p:cNvPr>
          <p:cNvSpPr/>
          <p:nvPr/>
        </p:nvSpPr>
        <p:spPr>
          <a:xfrm>
            <a:off x="1338454" y="3230502"/>
            <a:ext cx="5030471" cy="645795"/>
          </a:xfrm>
          <a:custGeom>
            <a:avLst/>
            <a:gdLst/>
            <a:ahLst/>
            <a:cxnLst/>
            <a:rect l="l" t="t" r="r" b="b"/>
            <a:pathLst>
              <a:path w="5030470" h="645795">
                <a:moveTo>
                  <a:pt x="0" y="645413"/>
                </a:moveTo>
                <a:lnTo>
                  <a:pt x="5029962" y="645413"/>
                </a:lnTo>
                <a:lnTo>
                  <a:pt x="5029962" y="0"/>
                </a:lnTo>
                <a:lnTo>
                  <a:pt x="0" y="0"/>
                </a:lnTo>
                <a:lnTo>
                  <a:pt x="0" y="645413"/>
                </a:lnTo>
                <a:close/>
              </a:path>
            </a:pathLst>
          </a:custGeom>
          <a:solidFill>
            <a:srgbClr val="620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9">
            <a:extLst>
              <a:ext uri="{FF2B5EF4-FFF2-40B4-BE49-F238E27FC236}">
                <a16:creationId xmlns:a16="http://schemas.microsoft.com/office/drawing/2014/main" id="{4B01CBFB-D12A-44A9-9129-6B6AAD6A235F}"/>
              </a:ext>
            </a:extLst>
          </p:cNvPr>
          <p:cNvSpPr/>
          <p:nvPr/>
        </p:nvSpPr>
        <p:spPr>
          <a:xfrm>
            <a:off x="1338454" y="3230502"/>
            <a:ext cx="5030471" cy="645795"/>
          </a:xfrm>
          <a:custGeom>
            <a:avLst/>
            <a:gdLst/>
            <a:ahLst/>
            <a:cxnLst/>
            <a:rect l="l" t="t" r="r" b="b"/>
            <a:pathLst>
              <a:path w="5030470" h="645795">
                <a:moveTo>
                  <a:pt x="0" y="645413"/>
                </a:moveTo>
                <a:lnTo>
                  <a:pt x="5029962" y="645413"/>
                </a:lnTo>
                <a:lnTo>
                  <a:pt x="5029962" y="0"/>
                </a:lnTo>
                <a:lnTo>
                  <a:pt x="0" y="0"/>
                </a:lnTo>
                <a:lnTo>
                  <a:pt x="0" y="645413"/>
                </a:lnTo>
                <a:close/>
              </a:path>
            </a:pathLst>
          </a:custGeom>
          <a:ln w="129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0">
            <a:extLst>
              <a:ext uri="{FF2B5EF4-FFF2-40B4-BE49-F238E27FC236}">
                <a16:creationId xmlns:a16="http://schemas.microsoft.com/office/drawing/2014/main" id="{73B12DC4-570C-4C19-B1BC-89C01C8205DE}"/>
              </a:ext>
            </a:extLst>
          </p:cNvPr>
          <p:cNvSpPr txBox="1"/>
          <p:nvPr/>
        </p:nvSpPr>
        <p:spPr>
          <a:xfrm>
            <a:off x="2104393" y="3324606"/>
            <a:ext cx="34969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400" spc="25" dirty="0">
                <a:solidFill>
                  <a:srgbClr val="FFFFFF"/>
                </a:solidFill>
                <a:latin typeface="Calibri"/>
                <a:cs typeface="Calibri"/>
              </a:rPr>
              <a:t>Intersection</a:t>
            </a:r>
            <a:r>
              <a:rPr sz="24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Calibri"/>
                <a:cs typeface="Calibri"/>
              </a:rPr>
              <a:t>Instruction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0" name="object 21">
            <a:extLst>
              <a:ext uri="{FF2B5EF4-FFF2-40B4-BE49-F238E27FC236}">
                <a16:creationId xmlns:a16="http://schemas.microsoft.com/office/drawing/2014/main" id="{1738C601-7D98-4880-A855-6E73083C6523}"/>
              </a:ext>
            </a:extLst>
          </p:cNvPr>
          <p:cNvSpPr/>
          <p:nvPr/>
        </p:nvSpPr>
        <p:spPr>
          <a:xfrm>
            <a:off x="1338454" y="4037460"/>
            <a:ext cx="5030471" cy="645795"/>
          </a:xfrm>
          <a:custGeom>
            <a:avLst/>
            <a:gdLst/>
            <a:ahLst/>
            <a:cxnLst/>
            <a:rect l="l" t="t" r="r" b="b"/>
            <a:pathLst>
              <a:path w="5030470" h="645795">
                <a:moveTo>
                  <a:pt x="0" y="645414"/>
                </a:moveTo>
                <a:lnTo>
                  <a:pt x="5029962" y="645414"/>
                </a:lnTo>
                <a:lnTo>
                  <a:pt x="5029962" y="0"/>
                </a:lnTo>
                <a:lnTo>
                  <a:pt x="0" y="0"/>
                </a:lnTo>
                <a:lnTo>
                  <a:pt x="0" y="645414"/>
                </a:lnTo>
                <a:close/>
              </a:path>
            </a:pathLst>
          </a:custGeom>
          <a:solidFill>
            <a:srgbClr val="620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2">
            <a:extLst>
              <a:ext uri="{FF2B5EF4-FFF2-40B4-BE49-F238E27FC236}">
                <a16:creationId xmlns:a16="http://schemas.microsoft.com/office/drawing/2014/main" id="{A2850F92-EC43-466C-BD9A-5687A684B01D}"/>
              </a:ext>
            </a:extLst>
          </p:cNvPr>
          <p:cNvSpPr/>
          <p:nvPr/>
        </p:nvSpPr>
        <p:spPr>
          <a:xfrm>
            <a:off x="1338454" y="4037460"/>
            <a:ext cx="5030471" cy="645795"/>
          </a:xfrm>
          <a:custGeom>
            <a:avLst/>
            <a:gdLst/>
            <a:ahLst/>
            <a:cxnLst/>
            <a:rect l="l" t="t" r="r" b="b"/>
            <a:pathLst>
              <a:path w="5030470" h="645795">
                <a:moveTo>
                  <a:pt x="0" y="645414"/>
                </a:moveTo>
                <a:lnTo>
                  <a:pt x="5029962" y="645414"/>
                </a:lnTo>
                <a:lnTo>
                  <a:pt x="5029962" y="0"/>
                </a:lnTo>
                <a:lnTo>
                  <a:pt x="0" y="0"/>
                </a:lnTo>
                <a:lnTo>
                  <a:pt x="0" y="645414"/>
                </a:lnTo>
                <a:close/>
              </a:path>
            </a:pathLst>
          </a:custGeom>
          <a:ln w="129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23">
            <a:extLst>
              <a:ext uri="{FF2B5EF4-FFF2-40B4-BE49-F238E27FC236}">
                <a16:creationId xmlns:a16="http://schemas.microsoft.com/office/drawing/2014/main" id="{21BF8FF3-E2B7-4803-A0BD-E5911E0CFE65}"/>
              </a:ext>
            </a:extLst>
          </p:cNvPr>
          <p:cNvSpPr txBox="1"/>
          <p:nvPr/>
        </p:nvSpPr>
        <p:spPr>
          <a:xfrm>
            <a:off x="2277366" y="4131566"/>
            <a:ext cx="315087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40" dirty="0">
                <a:solidFill>
                  <a:srgbClr val="FFFFFF"/>
                </a:solidFill>
                <a:latin typeface="Calibri"/>
                <a:cs typeface="Calibri"/>
              </a:rPr>
              <a:t>Enumeration</a:t>
            </a:r>
            <a:r>
              <a:rPr sz="2400" spc="-1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Calibri"/>
                <a:cs typeface="Calibri"/>
              </a:rPr>
              <a:t>Instruction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3" name="object 24">
            <a:extLst>
              <a:ext uri="{FF2B5EF4-FFF2-40B4-BE49-F238E27FC236}">
                <a16:creationId xmlns:a16="http://schemas.microsoft.com/office/drawing/2014/main" id="{4B8E29C8-4AA4-49C0-BA56-81387D062AA8}"/>
              </a:ext>
            </a:extLst>
          </p:cNvPr>
          <p:cNvSpPr/>
          <p:nvPr/>
        </p:nvSpPr>
        <p:spPr>
          <a:xfrm>
            <a:off x="1338454" y="4844418"/>
            <a:ext cx="5030471" cy="645795"/>
          </a:xfrm>
          <a:custGeom>
            <a:avLst/>
            <a:gdLst/>
            <a:ahLst/>
            <a:cxnLst/>
            <a:rect l="l" t="t" r="r" b="b"/>
            <a:pathLst>
              <a:path w="5030470" h="645795">
                <a:moveTo>
                  <a:pt x="0" y="645413"/>
                </a:moveTo>
                <a:lnTo>
                  <a:pt x="5029962" y="645413"/>
                </a:lnTo>
                <a:lnTo>
                  <a:pt x="5029962" y="0"/>
                </a:lnTo>
                <a:lnTo>
                  <a:pt x="0" y="0"/>
                </a:lnTo>
                <a:lnTo>
                  <a:pt x="0" y="645413"/>
                </a:lnTo>
                <a:close/>
              </a:path>
            </a:pathLst>
          </a:custGeom>
          <a:solidFill>
            <a:srgbClr val="620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5">
            <a:extLst>
              <a:ext uri="{FF2B5EF4-FFF2-40B4-BE49-F238E27FC236}">
                <a16:creationId xmlns:a16="http://schemas.microsoft.com/office/drawing/2014/main" id="{62C7CC83-0A95-4364-A366-17330C481715}"/>
              </a:ext>
            </a:extLst>
          </p:cNvPr>
          <p:cNvSpPr/>
          <p:nvPr/>
        </p:nvSpPr>
        <p:spPr>
          <a:xfrm>
            <a:off x="1338454" y="4844418"/>
            <a:ext cx="5030471" cy="645795"/>
          </a:xfrm>
          <a:custGeom>
            <a:avLst/>
            <a:gdLst/>
            <a:ahLst/>
            <a:cxnLst/>
            <a:rect l="l" t="t" r="r" b="b"/>
            <a:pathLst>
              <a:path w="5030470" h="645795">
                <a:moveTo>
                  <a:pt x="0" y="645413"/>
                </a:moveTo>
                <a:lnTo>
                  <a:pt x="5029962" y="645413"/>
                </a:lnTo>
                <a:lnTo>
                  <a:pt x="5029962" y="0"/>
                </a:lnTo>
                <a:lnTo>
                  <a:pt x="0" y="0"/>
                </a:lnTo>
                <a:lnTo>
                  <a:pt x="0" y="645413"/>
                </a:lnTo>
                <a:close/>
              </a:path>
            </a:pathLst>
          </a:custGeom>
          <a:ln w="129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6">
            <a:extLst>
              <a:ext uri="{FF2B5EF4-FFF2-40B4-BE49-F238E27FC236}">
                <a16:creationId xmlns:a16="http://schemas.microsoft.com/office/drawing/2014/main" id="{D507BE4F-4F3C-421C-B639-D0081D10D99F}"/>
              </a:ext>
            </a:extLst>
          </p:cNvPr>
          <p:cNvSpPr txBox="1"/>
          <p:nvPr/>
        </p:nvSpPr>
        <p:spPr>
          <a:xfrm>
            <a:off x="2042668" y="4938778"/>
            <a:ext cx="362077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51" dirty="0">
                <a:solidFill>
                  <a:srgbClr val="FFFFFF"/>
                </a:solidFill>
                <a:latin typeface="Calibri"/>
                <a:cs typeface="Calibri"/>
              </a:rPr>
              <a:t>Triangle </a:t>
            </a:r>
            <a:r>
              <a:rPr sz="2400" spc="60" dirty="0">
                <a:solidFill>
                  <a:srgbClr val="FFFFFF"/>
                </a:solidFill>
                <a:latin typeface="Calibri"/>
                <a:cs typeface="Calibri"/>
              </a:rPr>
              <a:t>Caching</a:t>
            </a:r>
            <a:r>
              <a:rPr sz="240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Calibri"/>
                <a:cs typeface="Calibri"/>
              </a:rPr>
              <a:t>Instruction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27">
            <a:extLst>
              <a:ext uri="{FF2B5EF4-FFF2-40B4-BE49-F238E27FC236}">
                <a16:creationId xmlns:a16="http://schemas.microsoft.com/office/drawing/2014/main" id="{7225280F-FF42-4A87-8E62-770410B62045}"/>
              </a:ext>
            </a:extLst>
          </p:cNvPr>
          <p:cNvSpPr/>
          <p:nvPr/>
        </p:nvSpPr>
        <p:spPr>
          <a:xfrm>
            <a:off x="1338454" y="5651376"/>
            <a:ext cx="5030471" cy="645795"/>
          </a:xfrm>
          <a:custGeom>
            <a:avLst/>
            <a:gdLst/>
            <a:ahLst/>
            <a:cxnLst/>
            <a:rect l="l" t="t" r="r" b="b"/>
            <a:pathLst>
              <a:path w="5030470" h="645795">
                <a:moveTo>
                  <a:pt x="0" y="645413"/>
                </a:moveTo>
                <a:lnTo>
                  <a:pt x="5029962" y="645413"/>
                </a:lnTo>
                <a:lnTo>
                  <a:pt x="5029962" y="0"/>
                </a:lnTo>
                <a:lnTo>
                  <a:pt x="0" y="0"/>
                </a:lnTo>
                <a:lnTo>
                  <a:pt x="0" y="645413"/>
                </a:lnTo>
                <a:close/>
              </a:path>
            </a:pathLst>
          </a:custGeom>
          <a:solidFill>
            <a:srgbClr val="620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8">
            <a:extLst>
              <a:ext uri="{FF2B5EF4-FFF2-40B4-BE49-F238E27FC236}">
                <a16:creationId xmlns:a16="http://schemas.microsoft.com/office/drawing/2014/main" id="{3A4ECE1A-9690-4188-9072-C4E5F2159E55}"/>
              </a:ext>
            </a:extLst>
          </p:cNvPr>
          <p:cNvSpPr/>
          <p:nvPr/>
        </p:nvSpPr>
        <p:spPr>
          <a:xfrm>
            <a:off x="1338454" y="5651376"/>
            <a:ext cx="5030471" cy="645795"/>
          </a:xfrm>
          <a:custGeom>
            <a:avLst/>
            <a:gdLst/>
            <a:ahLst/>
            <a:cxnLst/>
            <a:rect l="l" t="t" r="r" b="b"/>
            <a:pathLst>
              <a:path w="5030470" h="645795">
                <a:moveTo>
                  <a:pt x="0" y="645413"/>
                </a:moveTo>
                <a:lnTo>
                  <a:pt x="5029962" y="645413"/>
                </a:lnTo>
                <a:lnTo>
                  <a:pt x="5029962" y="0"/>
                </a:lnTo>
                <a:lnTo>
                  <a:pt x="0" y="0"/>
                </a:lnTo>
                <a:lnTo>
                  <a:pt x="0" y="645413"/>
                </a:lnTo>
                <a:close/>
              </a:path>
            </a:pathLst>
          </a:custGeom>
          <a:ln w="129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9">
            <a:extLst>
              <a:ext uri="{FF2B5EF4-FFF2-40B4-BE49-F238E27FC236}">
                <a16:creationId xmlns:a16="http://schemas.microsoft.com/office/drawing/2014/main" id="{011F1C7E-7AF8-4F4A-8D25-E2355AB50A7A}"/>
              </a:ext>
            </a:extLst>
          </p:cNvPr>
          <p:cNvSpPr txBox="1"/>
          <p:nvPr/>
        </p:nvSpPr>
        <p:spPr>
          <a:xfrm>
            <a:off x="2049529" y="5745990"/>
            <a:ext cx="36074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35" dirty="0">
                <a:solidFill>
                  <a:srgbClr val="FFFFFF"/>
                </a:solidFill>
                <a:latin typeface="Calibri"/>
                <a:cs typeface="Calibri"/>
              </a:rPr>
              <a:t>Result Reporting</a:t>
            </a:r>
            <a:r>
              <a:rPr sz="2400" spc="-19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Calibri"/>
                <a:cs typeface="Calibri"/>
              </a:rPr>
              <a:t>Instruction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9" name="object 30">
            <a:extLst>
              <a:ext uri="{FF2B5EF4-FFF2-40B4-BE49-F238E27FC236}">
                <a16:creationId xmlns:a16="http://schemas.microsoft.com/office/drawing/2014/main" id="{57525F83-3E7D-4849-852D-03A7E22A4D27}"/>
              </a:ext>
            </a:extLst>
          </p:cNvPr>
          <p:cNvSpPr txBox="1"/>
          <p:nvPr/>
        </p:nvSpPr>
        <p:spPr>
          <a:xfrm>
            <a:off x="6460213" y="6500625"/>
            <a:ext cx="271462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000" spc="-15" dirty="0">
                <a:solidFill>
                  <a:srgbClr val="3333CC"/>
                </a:solidFill>
                <a:latin typeface="Calibri"/>
                <a:cs typeface="Calibri"/>
              </a:rPr>
              <a:t>X </a:t>
            </a:r>
            <a:r>
              <a:rPr sz="2000" spc="-25" dirty="0">
                <a:solidFill>
                  <a:srgbClr val="3333CC"/>
                </a:solidFill>
                <a:latin typeface="Calibri"/>
                <a:cs typeface="Calibri"/>
              </a:rPr>
              <a:t>:=</a:t>
            </a:r>
            <a:r>
              <a:rPr sz="2000" spc="-9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3333CC"/>
                </a:solidFill>
                <a:latin typeface="Calibri"/>
                <a:cs typeface="Calibri"/>
              </a:rPr>
              <a:t>Operation(Operands)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0" name="object 31">
            <a:extLst>
              <a:ext uri="{FF2B5EF4-FFF2-40B4-BE49-F238E27FC236}">
                <a16:creationId xmlns:a16="http://schemas.microsoft.com/office/drawing/2014/main" id="{9A653CAD-CEFB-4899-A11E-0FACF3931987}"/>
              </a:ext>
            </a:extLst>
          </p:cNvPr>
          <p:cNvSpPr txBox="1"/>
          <p:nvPr/>
        </p:nvSpPr>
        <p:spPr>
          <a:xfrm>
            <a:off x="6444208" y="1710693"/>
            <a:ext cx="148717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99"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f</a:t>
            </a:r>
            <a:r>
              <a:rPr sz="1951" baseline="-21367" dirty="0">
                <a:latin typeface="Calibri"/>
                <a:cs typeface="Calibri"/>
              </a:rPr>
              <a:t>i </a:t>
            </a:r>
            <a:r>
              <a:rPr sz="2000" spc="-20" dirty="0">
                <a:latin typeface="Calibri"/>
                <a:cs typeface="Calibri"/>
              </a:rPr>
              <a:t>:=</a:t>
            </a:r>
            <a:r>
              <a:rPr sz="2000" spc="-265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Init(start)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1" name="object 32">
            <a:extLst>
              <a:ext uri="{FF2B5EF4-FFF2-40B4-BE49-F238E27FC236}">
                <a16:creationId xmlns:a16="http://schemas.microsoft.com/office/drawing/2014/main" id="{323BF5BA-524E-47CC-B0FE-D2F337BAE4F6}"/>
              </a:ext>
            </a:extLst>
          </p:cNvPr>
          <p:cNvSpPr txBox="1"/>
          <p:nvPr/>
        </p:nvSpPr>
        <p:spPr>
          <a:xfrm>
            <a:off x="6444208" y="4983737"/>
            <a:ext cx="2305051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99">
              <a:spcBef>
                <a:spcPts val="95"/>
              </a:spcBef>
            </a:pPr>
            <a:r>
              <a:rPr sz="2000" spc="60" dirty="0">
                <a:latin typeface="Calibri"/>
                <a:cs typeface="Calibri"/>
              </a:rPr>
              <a:t>T</a:t>
            </a:r>
            <a:r>
              <a:rPr sz="1951" spc="89" baseline="-21367" dirty="0">
                <a:latin typeface="Calibri"/>
                <a:cs typeface="Calibri"/>
              </a:rPr>
              <a:t>x </a:t>
            </a:r>
            <a:r>
              <a:rPr sz="2000" spc="-25" dirty="0">
                <a:latin typeface="Calibri"/>
                <a:cs typeface="Calibri"/>
              </a:rPr>
              <a:t>:=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TCache(f</a:t>
            </a:r>
            <a:r>
              <a:rPr sz="1951" spc="7" baseline="-21367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,f</a:t>
            </a:r>
            <a:r>
              <a:rPr sz="1951" spc="7" baseline="-21367" dirty="0">
                <a:latin typeface="Calibri"/>
                <a:cs typeface="Calibri"/>
              </a:rPr>
              <a:t>j</a:t>
            </a:r>
            <a:r>
              <a:rPr sz="2000" spc="5" dirty="0">
                <a:latin typeface="Calibri"/>
                <a:cs typeface="Calibri"/>
              </a:rPr>
              <a:t>,A</a:t>
            </a:r>
            <a:r>
              <a:rPr sz="1951" spc="7" baseline="-21367" dirty="0">
                <a:latin typeface="Calibri"/>
                <a:cs typeface="Calibri"/>
              </a:rPr>
              <a:t>i</a:t>
            </a:r>
            <a:r>
              <a:rPr sz="2000" spc="5" dirty="0">
                <a:latin typeface="Calibri"/>
                <a:cs typeface="Calibri"/>
              </a:rPr>
              <a:t>,A</a:t>
            </a:r>
            <a:r>
              <a:rPr sz="1951" spc="7" baseline="-21367" dirty="0">
                <a:latin typeface="Calibri"/>
                <a:cs typeface="Calibri"/>
              </a:rPr>
              <a:t>j</a:t>
            </a:r>
            <a:r>
              <a:rPr sz="2000" spc="5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2" name="object 33">
            <a:extLst>
              <a:ext uri="{FF2B5EF4-FFF2-40B4-BE49-F238E27FC236}">
                <a16:creationId xmlns:a16="http://schemas.microsoft.com/office/drawing/2014/main" id="{1ED3659A-445A-41C4-AB58-65A29A66257F}"/>
              </a:ext>
            </a:extLst>
          </p:cNvPr>
          <p:cNvSpPr txBox="1"/>
          <p:nvPr/>
        </p:nvSpPr>
        <p:spPr>
          <a:xfrm>
            <a:off x="6444210" y="5842257"/>
            <a:ext cx="270827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99">
              <a:spcBef>
                <a:spcPts val="95"/>
              </a:spcBef>
            </a:pPr>
            <a:r>
              <a:rPr sz="2000" spc="-31" dirty="0">
                <a:latin typeface="Calibri"/>
                <a:cs typeface="Calibri"/>
              </a:rPr>
              <a:t>f </a:t>
            </a:r>
            <a:r>
              <a:rPr sz="2000" spc="-25" dirty="0">
                <a:latin typeface="Calibri"/>
                <a:cs typeface="Calibri"/>
              </a:rPr>
              <a:t>:= </a:t>
            </a:r>
            <a:r>
              <a:rPr sz="2000" dirty="0">
                <a:latin typeface="Calibri"/>
                <a:cs typeface="Calibri"/>
              </a:rPr>
              <a:t>ReportMatch(f</a:t>
            </a:r>
            <a:r>
              <a:rPr sz="1951" baseline="-21367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, </a:t>
            </a:r>
            <a:r>
              <a:rPr sz="2000" spc="-15" dirty="0">
                <a:latin typeface="Calibri"/>
                <a:cs typeface="Calibri"/>
              </a:rPr>
              <a:t>f</a:t>
            </a:r>
            <a:r>
              <a:rPr sz="1951" spc="-23" baseline="-21367" dirty="0">
                <a:latin typeface="Calibri"/>
                <a:cs typeface="Calibri"/>
              </a:rPr>
              <a:t>2</a:t>
            </a:r>
            <a:r>
              <a:rPr sz="2000" spc="-15" dirty="0">
                <a:latin typeface="Calibri"/>
                <a:cs typeface="Calibri"/>
              </a:rPr>
              <a:t>,</a:t>
            </a:r>
            <a:r>
              <a:rPr sz="2000" spc="-175" dirty="0">
                <a:latin typeface="Calibri"/>
                <a:cs typeface="Calibri"/>
              </a:rPr>
              <a:t> </a:t>
            </a:r>
            <a:r>
              <a:rPr sz="2000" spc="-11" dirty="0">
                <a:latin typeface="Calibri"/>
                <a:cs typeface="Calibri"/>
              </a:rPr>
              <a:t>...)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3" name="object 34">
            <a:extLst>
              <a:ext uri="{FF2B5EF4-FFF2-40B4-BE49-F238E27FC236}">
                <a16:creationId xmlns:a16="http://schemas.microsoft.com/office/drawing/2014/main" id="{C93302EE-A485-4334-94DA-0DB5D9D684BE}"/>
              </a:ext>
            </a:extLst>
          </p:cNvPr>
          <p:cNvSpPr txBox="1"/>
          <p:nvPr/>
        </p:nvSpPr>
        <p:spPr>
          <a:xfrm>
            <a:off x="6444211" y="2582673"/>
            <a:ext cx="2406015" cy="19410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99">
              <a:spcBef>
                <a:spcPts val="95"/>
              </a:spcBef>
            </a:pPr>
            <a:r>
              <a:rPr sz="2000" spc="-25" dirty="0">
                <a:latin typeface="Calibri"/>
                <a:cs typeface="Calibri"/>
              </a:rPr>
              <a:t>A</a:t>
            </a:r>
            <a:r>
              <a:rPr sz="1951" spc="-37" baseline="-21367" dirty="0">
                <a:latin typeface="Calibri"/>
                <a:cs typeface="Calibri"/>
              </a:rPr>
              <a:t>i </a:t>
            </a:r>
            <a:r>
              <a:rPr sz="2000" spc="-25" dirty="0">
                <a:latin typeface="Calibri"/>
                <a:cs typeface="Calibri"/>
              </a:rPr>
              <a:t>:=</a:t>
            </a:r>
            <a:r>
              <a:rPr sz="2000" spc="-2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GetAdj(f</a:t>
            </a:r>
            <a:r>
              <a:rPr sz="1951" spc="-7" baseline="-21367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25"/>
              </a:spcBef>
            </a:pPr>
            <a:endParaRPr sz="2251" dirty="0">
              <a:latin typeface="Times New Roman"/>
              <a:cs typeface="Times New Roman"/>
            </a:endParaRPr>
          </a:p>
          <a:p>
            <a:pPr marL="38099"/>
            <a:r>
              <a:rPr sz="2000" spc="60" dirty="0">
                <a:latin typeface="Calibri"/>
                <a:cs typeface="Calibri"/>
              </a:rPr>
              <a:t>T</a:t>
            </a:r>
            <a:r>
              <a:rPr sz="1951" spc="89" baseline="-21367" dirty="0">
                <a:latin typeface="Calibri"/>
                <a:cs typeface="Calibri"/>
              </a:rPr>
              <a:t>i </a:t>
            </a:r>
            <a:r>
              <a:rPr sz="2000" spc="-25" dirty="0">
                <a:latin typeface="Calibri"/>
                <a:cs typeface="Calibri"/>
              </a:rPr>
              <a:t>:=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5" dirty="0">
                <a:latin typeface="Calibri"/>
                <a:cs typeface="Calibri"/>
              </a:rPr>
              <a:t>Intersect(…)</a:t>
            </a:r>
            <a:endParaRPr sz="2000" dirty="0">
              <a:latin typeface="Calibri"/>
              <a:cs typeface="Calibri"/>
            </a:endParaRPr>
          </a:p>
          <a:p>
            <a:pPr marL="38099">
              <a:spcBef>
                <a:spcPts val="145"/>
              </a:spcBef>
            </a:pPr>
            <a:r>
              <a:rPr sz="2000" spc="51" dirty="0">
                <a:latin typeface="Calibri"/>
                <a:cs typeface="Calibri"/>
              </a:rPr>
              <a:t>C</a:t>
            </a:r>
            <a:r>
              <a:rPr sz="1951" spc="75" baseline="-21367" dirty="0">
                <a:latin typeface="Calibri"/>
                <a:cs typeface="Calibri"/>
              </a:rPr>
              <a:t>i </a:t>
            </a:r>
            <a:r>
              <a:rPr sz="2000" spc="-25" dirty="0">
                <a:latin typeface="Calibri"/>
                <a:cs typeface="Calibri"/>
              </a:rPr>
              <a:t>:= </a:t>
            </a:r>
            <a:r>
              <a:rPr sz="2000" spc="25" dirty="0">
                <a:latin typeface="Calibri"/>
                <a:cs typeface="Calibri"/>
              </a:rPr>
              <a:t>Intersect(T</a:t>
            </a:r>
            <a:r>
              <a:rPr sz="1951" spc="37" baseline="-21367" dirty="0">
                <a:latin typeface="Calibri"/>
                <a:cs typeface="Calibri"/>
              </a:rPr>
              <a:t>i</a:t>
            </a:r>
            <a:r>
              <a:rPr sz="1951" spc="89" baseline="-21367" dirty="0">
                <a:latin typeface="Calibri"/>
                <a:cs typeface="Calibri"/>
              </a:rPr>
              <a:t> </a:t>
            </a:r>
            <a:r>
              <a:rPr sz="2000" spc="31" dirty="0">
                <a:latin typeface="Calibri"/>
                <a:cs typeface="Calibri"/>
              </a:rPr>
              <a:t>)[FCs]</a:t>
            </a:r>
            <a:endParaRPr sz="2000" dirty="0">
              <a:latin typeface="Calibri"/>
              <a:cs typeface="Calibri"/>
            </a:endParaRPr>
          </a:p>
          <a:p>
            <a:pPr>
              <a:spcBef>
                <a:spcPts val="31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57784"/>
            <a:r>
              <a:rPr sz="2000" spc="-5" dirty="0">
                <a:latin typeface="Calibri"/>
                <a:cs typeface="Calibri"/>
              </a:rPr>
              <a:t>f</a:t>
            </a:r>
            <a:r>
              <a:rPr sz="1951" spc="-7" baseline="-21367" dirty="0">
                <a:latin typeface="Calibri"/>
                <a:cs typeface="Calibri"/>
              </a:rPr>
              <a:t>i </a:t>
            </a:r>
            <a:r>
              <a:rPr sz="2000" spc="-25" dirty="0">
                <a:latin typeface="Calibri"/>
                <a:cs typeface="Calibri"/>
              </a:rPr>
              <a:t>:= </a:t>
            </a:r>
            <a:r>
              <a:rPr sz="2000" spc="31" dirty="0">
                <a:latin typeface="Calibri"/>
                <a:cs typeface="Calibri"/>
              </a:rPr>
              <a:t>Foreach(C</a:t>
            </a:r>
            <a:r>
              <a:rPr sz="1951" spc="44" baseline="-21367" dirty="0">
                <a:latin typeface="Calibri"/>
                <a:cs typeface="Calibri"/>
              </a:rPr>
              <a:t>i</a:t>
            </a:r>
            <a:r>
              <a:rPr sz="1951" spc="-143" baseline="-21367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97859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560" y="620688"/>
            <a:ext cx="7423151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69" dirty="0"/>
              <a:t>Types </a:t>
            </a:r>
            <a:r>
              <a:rPr spc="85" dirty="0"/>
              <a:t>of </a:t>
            </a:r>
            <a:r>
              <a:rPr spc="151" dirty="0"/>
              <a:t>Execution</a:t>
            </a:r>
            <a:r>
              <a:rPr spc="-615" dirty="0"/>
              <a:t> </a:t>
            </a:r>
            <a:r>
              <a:rPr spc="151" dirty="0"/>
              <a:t>Instructions</a:t>
            </a:r>
            <a:endParaRPr dirty="0"/>
          </a:p>
        </p:txBody>
      </p:sp>
      <p:sp>
        <p:nvSpPr>
          <p:cNvPr id="62" name="object 13">
            <a:extLst>
              <a:ext uri="{FF2B5EF4-FFF2-40B4-BE49-F238E27FC236}">
                <a16:creationId xmlns:a16="http://schemas.microsoft.com/office/drawing/2014/main" id="{57A1C314-21F9-4F4E-BF37-E90D9DFBB318}"/>
              </a:ext>
            </a:extLst>
          </p:cNvPr>
          <p:cNvSpPr/>
          <p:nvPr/>
        </p:nvSpPr>
        <p:spPr>
          <a:xfrm>
            <a:off x="1338454" y="1615823"/>
            <a:ext cx="5039995" cy="646431"/>
          </a:xfrm>
          <a:custGeom>
            <a:avLst/>
            <a:gdLst/>
            <a:ahLst/>
            <a:cxnLst/>
            <a:rect l="l" t="t" r="r" b="b"/>
            <a:pathLst>
              <a:path w="5039995" h="646430">
                <a:moveTo>
                  <a:pt x="0" y="646176"/>
                </a:moveTo>
                <a:lnTo>
                  <a:pt x="5039868" y="646176"/>
                </a:lnTo>
                <a:lnTo>
                  <a:pt x="5039868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ln w="129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7A8F7F-CA45-4A01-AC85-F2D516A11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0" y="1844826"/>
            <a:ext cx="7423151" cy="45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134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560" y="548680"/>
            <a:ext cx="10767480" cy="574901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2800" b="1" spc="145" dirty="0">
                <a:solidFill>
                  <a:srgbClr val="053A64"/>
                </a:solidFill>
                <a:cs typeface="Calibri"/>
              </a:rPr>
              <a:t>OPt1</a:t>
            </a:r>
            <a:r>
              <a:rPr lang="zh-CN" altLang="en-US" sz="2800" b="1" spc="145" dirty="0">
                <a:solidFill>
                  <a:srgbClr val="053A64"/>
                </a:solidFill>
                <a:cs typeface="Calibri"/>
              </a:rPr>
              <a:t>：</a:t>
            </a:r>
            <a:r>
              <a:rPr lang="en-US" altLang="zh-CN" sz="2800" b="1" spc="145" dirty="0">
                <a:solidFill>
                  <a:srgbClr val="053A64"/>
                </a:solidFill>
                <a:cs typeface="Calibri"/>
              </a:rPr>
              <a:t>Common</a:t>
            </a:r>
            <a:r>
              <a:rPr lang="en-US" altLang="zh-CN" sz="2800" b="1" spc="-160" dirty="0">
                <a:solidFill>
                  <a:srgbClr val="053A64"/>
                </a:solidFill>
                <a:cs typeface="Calibri"/>
              </a:rPr>
              <a:t> </a:t>
            </a:r>
            <a:r>
              <a:rPr lang="en-US" altLang="zh-CN" sz="2800" b="1" spc="155" dirty="0">
                <a:solidFill>
                  <a:srgbClr val="053A64"/>
                </a:solidFill>
                <a:cs typeface="Calibri"/>
              </a:rPr>
              <a:t>Subexpression  </a:t>
            </a:r>
            <a:r>
              <a:rPr lang="en-US" altLang="zh-CN" sz="2800" b="1" spc="151" dirty="0">
                <a:solidFill>
                  <a:srgbClr val="053A64"/>
                </a:solidFill>
                <a:cs typeface="Calibri"/>
              </a:rPr>
              <a:t>Elimination</a:t>
            </a:r>
            <a:endParaRPr lang="en-US" altLang="zh-CN" sz="2800" dirty="0">
              <a:cs typeface="Calibri"/>
            </a:endParaRP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C2537F68-0501-4FC3-A5CF-DDC97E5D71EF}"/>
              </a:ext>
            </a:extLst>
          </p:cNvPr>
          <p:cNvSpPr txBox="1"/>
          <p:nvPr/>
        </p:nvSpPr>
        <p:spPr>
          <a:xfrm>
            <a:off x="524512" y="5327653"/>
            <a:ext cx="37826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95" dirty="0">
                <a:solidFill>
                  <a:srgbClr val="3333CC"/>
                </a:solidFill>
                <a:latin typeface="Calibri"/>
                <a:cs typeface="Calibri"/>
              </a:rPr>
              <a:t>Common</a:t>
            </a:r>
            <a:r>
              <a:rPr sz="2800" b="1" spc="-11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spc="91" dirty="0">
                <a:solidFill>
                  <a:srgbClr val="3333CC"/>
                </a:solidFill>
                <a:latin typeface="Calibri"/>
                <a:cs typeface="Calibri"/>
              </a:rPr>
              <a:t>subexpression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24C165A0-ACDF-404C-B886-B40601DB61F2}"/>
              </a:ext>
            </a:extLst>
          </p:cNvPr>
          <p:cNvSpPr/>
          <p:nvPr/>
        </p:nvSpPr>
        <p:spPr>
          <a:xfrm>
            <a:off x="4491229" y="3017520"/>
            <a:ext cx="1165860" cy="57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9CB2EC30-6DB5-4951-BFF4-9D5A9DA0F5EA}"/>
              </a:ext>
            </a:extLst>
          </p:cNvPr>
          <p:cNvSpPr/>
          <p:nvPr/>
        </p:nvSpPr>
        <p:spPr>
          <a:xfrm>
            <a:off x="4491229" y="3017521"/>
            <a:ext cx="1165860" cy="576580"/>
          </a:xfrm>
          <a:custGeom>
            <a:avLst/>
            <a:gdLst/>
            <a:ahLst/>
            <a:cxnLst/>
            <a:rect l="l" t="t" r="r" b="b"/>
            <a:pathLst>
              <a:path w="1165860" h="576579">
                <a:moveTo>
                  <a:pt x="0" y="144018"/>
                </a:moveTo>
                <a:lnTo>
                  <a:pt x="877824" y="144018"/>
                </a:lnTo>
                <a:lnTo>
                  <a:pt x="877824" y="0"/>
                </a:lnTo>
                <a:lnTo>
                  <a:pt x="1165860" y="288036"/>
                </a:lnTo>
                <a:lnTo>
                  <a:pt x="877824" y="576072"/>
                </a:lnTo>
                <a:lnTo>
                  <a:pt x="877824" y="432054"/>
                </a:lnTo>
                <a:lnTo>
                  <a:pt x="0" y="432054"/>
                </a:lnTo>
                <a:lnTo>
                  <a:pt x="0" y="144018"/>
                </a:lnTo>
                <a:close/>
              </a:path>
            </a:pathLst>
          </a:custGeom>
          <a:ln w="6096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044FEE79-179D-42F1-96BE-BAD1F08E98B6}"/>
              </a:ext>
            </a:extLst>
          </p:cNvPr>
          <p:cNvSpPr txBox="1"/>
          <p:nvPr/>
        </p:nvSpPr>
        <p:spPr>
          <a:xfrm>
            <a:off x="6748272" y="5327653"/>
            <a:ext cx="196215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0" dirty="0">
                <a:solidFill>
                  <a:srgbClr val="3333CC"/>
                </a:solidFill>
                <a:latin typeface="Calibri"/>
                <a:cs typeface="Calibri"/>
              </a:rPr>
              <a:t>Eliminate</a:t>
            </a:r>
            <a:r>
              <a:rPr sz="2800" b="1" spc="-14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spc="75" dirty="0">
                <a:solidFill>
                  <a:srgbClr val="3333CC"/>
                </a:solidFill>
                <a:latin typeface="Calibri"/>
                <a:cs typeface="Calibri"/>
              </a:rPr>
              <a:t>it!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F84BC469-DC03-42D5-A96D-DA8BC262178E}"/>
              </a:ext>
            </a:extLst>
          </p:cNvPr>
          <p:cNvSpPr txBox="1"/>
          <p:nvPr/>
        </p:nvSpPr>
        <p:spPr>
          <a:xfrm>
            <a:off x="866775" y="2051687"/>
            <a:ext cx="3096260" cy="2800126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0803" marR="248279">
              <a:spcBef>
                <a:spcPts val="235"/>
              </a:spcBef>
            </a:pPr>
            <a:r>
              <a:rPr sz="2000" spc="11" dirty="0">
                <a:latin typeface="Calibri"/>
                <a:cs typeface="Calibri"/>
              </a:rPr>
              <a:t>T2:=Intersect(</a:t>
            </a:r>
            <a:r>
              <a:rPr sz="2000" b="1" spc="11" dirty="0">
                <a:solidFill>
                  <a:srgbClr val="3333CC"/>
                </a:solidFill>
                <a:latin typeface="Calibri"/>
                <a:cs typeface="Calibri"/>
              </a:rPr>
              <a:t>A1,A3</a:t>
            </a:r>
            <a:r>
              <a:rPr sz="2000" spc="11" dirty="0">
                <a:latin typeface="Calibri"/>
                <a:cs typeface="Calibri"/>
              </a:rPr>
              <a:t>)  </a:t>
            </a:r>
            <a:r>
              <a:rPr sz="2000" spc="15" dirty="0">
                <a:latin typeface="Calibri"/>
                <a:cs typeface="Calibri"/>
              </a:rPr>
              <a:t>C2:=Intersect(T2) </a:t>
            </a:r>
            <a:r>
              <a:rPr sz="2000" spc="-440" dirty="0">
                <a:latin typeface="Calibri"/>
                <a:cs typeface="Calibri"/>
              </a:rPr>
              <a:t>| </a:t>
            </a:r>
            <a:r>
              <a:rPr sz="2000" spc="-20" dirty="0">
                <a:latin typeface="Calibri"/>
                <a:cs typeface="Calibri"/>
              </a:rPr>
              <a:t>≠f5  </a:t>
            </a:r>
            <a:r>
              <a:rPr sz="2000" spc="11" dirty="0">
                <a:latin typeface="Calibri"/>
                <a:cs typeface="Calibri"/>
              </a:rPr>
              <a:t>f2:=Foreach(C2)  </a:t>
            </a:r>
            <a:r>
              <a:rPr sz="2000" dirty="0">
                <a:latin typeface="Calibri"/>
                <a:cs typeface="Calibri"/>
              </a:rPr>
              <a:t>T6:=Intersect(A1,A5)  </a:t>
            </a:r>
            <a:r>
              <a:rPr sz="2000" spc="15" dirty="0">
                <a:latin typeface="Calibri"/>
                <a:cs typeface="Calibri"/>
              </a:rPr>
              <a:t>C6:=Intersect(T6) </a:t>
            </a:r>
            <a:r>
              <a:rPr sz="2000" spc="-440" dirty="0">
                <a:latin typeface="Calibri"/>
                <a:cs typeface="Calibri"/>
              </a:rPr>
              <a:t>| </a:t>
            </a:r>
            <a:r>
              <a:rPr sz="2000" spc="-20" dirty="0">
                <a:latin typeface="Calibri"/>
                <a:cs typeface="Calibri"/>
              </a:rPr>
              <a:t>≠f2,</a:t>
            </a:r>
            <a:r>
              <a:rPr sz="2000" spc="-1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≠f3  </a:t>
            </a:r>
            <a:r>
              <a:rPr sz="2000" spc="11" dirty="0">
                <a:latin typeface="Calibri"/>
                <a:cs typeface="Calibri"/>
              </a:rPr>
              <a:t>f6:=Foreach(C6)  </a:t>
            </a:r>
            <a:r>
              <a:rPr sz="2000" spc="5" dirty="0">
                <a:latin typeface="Calibri"/>
                <a:cs typeface="Calibri"/>
              </a:rPr>
              <a:t>T4:=Intersect(</a:t>
            </a:r>
            <a:r>
              <a:rPr sz="2000" b="1" spc="5" dirty="0">
                <a:solidFill>
                  <a:srgbClr val="3333CC"/>
                </a:solidFill>
                <a:latin typeface="Calibri"/>
                <a:cs typeface="Calibri"/>
              </a:rPr>
              <a:t>A1,A3</a:t>
            </a:r>
            <a:r>
              <a:rPr sz="2000" spc="5" dirty="0">
                <a:latin typeface="Calibri"/>
                <a:cs typeface="Calibri"/>
              </a:rPr>
              <a:t>,A5)  </a:t>
            </a:r>
            <a:r>
              <a:rPr sz="2000" spc="15" dirty="0">
                <a:latin typeface="Calibri"/>
                <a:cs typeface="Calibri"/>
              </a:rPr>
              <a:t>C4:=Intersect(T4) </a:t>
            </a:r>
            <a:r>
              <a:rPr sz="2000" spc="-440" dirty="0">
                <a:latin typeface="Calibri"/>
                <a:cs typeface="Calibri"/>
              </a:rPr>
              <a:t>| </a:t>
            </a:r>
            <a:r>
              <a:rPr sz="2000" spc="-20" dirty="0">
                <a:latin typeface="Calibri"/>
                <a:cs typeface="Calibri"/>
              </a:rPr>
              <a:t>≠f2,</a:t>
            </a:r>
            <a:r>
              <a:rPr sz="2000" spc="-1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≠f6  </a:t>
            </a:r>
            <a:r>
              <a:rPr sz="2000" spc="11" dirty="0">
                <a:latin typeface="Calibri"/>
                <a:cs typeface="Calibri"/>
              </a:rPr>
              <a:t>f4:=Foreach(C4)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0" name="object 10">
            <a:extLst>
              <a:ext uri="{FF2B5EF4-FFF2-40B4-BE49-F238E27FC236}">
                <a16:creationId xmlns:a16="http://schemas.microsoft.com/office/drawing/2014/main" id="{151020C8-F2AC-43E0-BBCA-1A7AA4E0215C}"/>
              </a:ext>
            </a:extLst>
          </p:cNvPr>
          <p:cNvSpPr txBox="1"/>
          <p:nvPr/>
        </p:nvSpPr>
        <p:spPr>
          <a:xfrm>
            <a:off x="5868146" y="2052321"/>
            <a:ext cx="3023871" cy="2800126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90803" marR="175256">
              <a:spcBef>
                <a:spcPts val="235"/>
              </a:spcBef>
            </a:pPr>
            <a:r>
              <a:rPr sz="2000" spc="11" dirty="0">
                <a:latin typeface="Calibri"/>
                <a:cs typeface="Calibri"/>
              </a:rPr>
              <a:t>T7:=Intersect(</a:t>
            </a:r>
            <a:r>
              <a:rPr sz="2000" b="1" spc="11" dirty="0">
                <a:solidFill>
                  <a:srgbClr val="3333CC"/>
                </a:solidFill>
                <a:latin typeface="Calibri"/>
                <a:cs typeface="Calibri"/>
              </a:rPr>
              <a:t>A1,A3</a:t>
            </a:r>
            <a:r>
              <a:rPr sz="2000" spc="11" dirty="0">
                <a:latin typeface="Calibri"/>
                <a:cs typeface="Calibri"/>
              </a:rPr>
              <a:t>)  </a:t>
            </a:r>
            <a:r>
              <a:rPr sz="2000" spc="20" dirty="0">
                <a:latin typeface="Calibri"/>
                <a:cs typeface="Calibri"/>
              </a:rPr>
              <a:t>C2:=Intersect(</a:t>
            </a:r>
            <a:r>
              <a:rPr sz="2000" b="1" spc="20" dirty="0">
                <a:solidFill>
                  <a:srgbClr val="3333CC"/>
                </a:solidFill>
                <a:latin typeface="Calibri"/>
                <a:cs typeface="Calibri"/>
              </a:rPr>
              <a:t>T7</a:t>
            </a:r>
            <a:r>
              <a:rPr sz="2000" spc="20" dirty="0">
                <a:latin typeface="Calibri"/>
                <a:cs typeface="Calibri"/>
              </a:rPr>
              <a:t>) </a:t>
            </a:r>
            <a:r>
              <a:rPr sz="2000" spc="-440" dirty="0">
                <a:latin typeface="Calibri"/>
                <a:cs typeface="Calibri"/>
              </a:rPr>
              <a:t>| </a:t>
            </a:r>
            <a:r>
              <a:rPr sz="2000" spc="-20" dirty="0">
                <a:latin typeface="Calibri"/>
                <a:cs typeface="Calibri"/>
              </a:rPr>
              <a:t>≠f5  </a:t>
            </a:r>
            <a:r>
              <a:rPr sz="2000" spc="11" dirty="0">
                <a:latin typeface="Calibri"/>
                <a:cs typeface="Calibri"/>
              </a:rPr>
              <a:t>f2:=Foreach(C2)  </a:t>
            </a:r>
            <a:r>
              <a:rPr sz="2000" dirty="0">
                <a:latin typeface="Calibri"/>
                <a:cs typeface="Calibri"/>
              </a:rPr>
              <a:t>T6:=Intersect(A1,A5)  </a:t>
            </a:r>
            <a:r>
              <a:rPr sz="2000" spc="15" dirty="0">
                <a:latin typeface="Calibri"/>
                <a:cs typeface="Calibri"/>
              </a:rPr>
              <a:t>C6:=Intersect(T6) </a:t>
            </a:r>
            <a:r>
              <a:rPr sz="2000" spc="-440" dirty="0">
                <a:latin typeface="Calibri"/>
                <a:cs typeface="Calibri"/>
              </a:rPr>
              <a:t>| </a:t>
            </a:r>
            <a:r>
              <a:rPr sz="2000" spc="-20" dirty="0">
                <a:latin typeface="Calibri"/>
                <a:cs typeface="Calibri"/>
              </a:rPr>
              <a:t>≠f2,</a:t>
            </a:r>
            <a:r>
              <a:rPr sz="2000" spc="-1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≠f3  </a:t>
            </a:r>
            <a:r>
              <a:rPr sz="2000" spc="11" dirty="0">
                <a:latin typeface="Calibri"/>
                <a:cs typeface="Calibri"/>
              </a:rPr>
              <a:t>f6:=Foreach(C6)  T4:=Intersect(</a:t>
            </a:r>
            <a:r>
              <a:rPr sz="2000" b="1" spc="11" dirty="0">
                <a:solidFill>
                  <a:srgbClr val="3333CC"/>
                </a:solidFill>
                <a:latin typeface="Calibri"/>
                <a:cs typeface="Calibri"/>
              </a:rPr>
              <a:t>T7</a:t>
            </a:r>
            <a:r>
              <a:rPr sz="2000" spc="11" dirty="0">
                <a:latin typeface="Calibri"/>
                <a:cs typeface="Calibri"/>
              </a:rPr>
              <a:t>,A5)  </a:t>
            </a:r>
            <a:r>
              <a:rPr sz="2000" spc="15" dirty="0">
                <a:latin typeface="Calibri"/>
                <a:cs typeface="Calibri"/>
              </a:rPr>
              <a:t>C4:=Intersect(T4) </a:t>
            </a:r>
            <a:r>
              <a:rPr sz="2000" spc="-440" dirty="0">
                <a:latin typeface="Calibri"/>
                <a:cs typeface="Calibri"/>
              </a:rPr>
              <a:t>| </a:t>
            </a:r>
            <a:r>
              <a:rPr sz="2000" spc="-20" dirty="0">
                <a:latin typeface="Calibri"/>
                <a:cs typeface="Calibri"/>
              </a:rPr>
              <a:t>≠f2,</a:t>
            </a:r>
            <a:r>
              <a:rPr sz="2000" spc="-1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≠f6  </a:t>
            </a:r>
            <a:r>
              <a:rPr sz="2000" spc="11" dirty="0">
                <a:latin typeface="Calibri"/>
                <a:cs typeface="Calibri"/>
              </a:rPr>
              <a:t>f4:=Foreach(C4)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55680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560" y="548680"/>
            <a:ext cx="10767480" cy="56227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2800" b="1" spc="145" dirty="0">
                <a:solidFill>
                  <a:srgbClr val="053A64"/>
                </a:solidFill>
                <a:cs typeface="Calibri"/>
              </a:rPr>
              <a:t>OPt2</a:t>
            </a:r>
            <a:r>
              <a:rPr lang="zh-CN" altLang="en-US" sz="2800" b="1" spc="145" dirty="0">
                <a:solidFill>
                  <a:srgbClr val="053A64"/>
                </a:solidFill>
                <a:cs typeface="Calibri"/>
              </a:rPr>
              <a:t>：</a:t>
            </a:r>
            <a:r>
              <a:rPr lang="en-US" altLang="zh-CN" sz="2800" spc="145" dirty="0"/>
              <a:t> </a:t>
            </a:r>
            <a:r>
              <a:rPr lang="en-US" altLang="zh-CN" sz="2800" b="1" spc="145" dirty="0">
                <a:solidFill>
                  <a:srgbClr val="053A64"/>
                </a:solidFill>
                <a:cs typeface="Calibri"/>
              </a:rPr>
              <a:t>Instruction Reordering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F471A81-2061-4917-B12F-4974A7175075}"/>
              </a:ext>
            </a:extLst>
          </p:cNvPr>
          <p:cNvSpPr/>
          <p:nvPr/>
        </p:nvSpPr>
        <p:spPr>
          <a:xfrm>
            <a:off x="1547667" y="1988840"/>
            <a:ext cx="3569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INI &lt; INT &lt; TRC &lt; DBQ &lt; ENU &lt; RES.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51E245-1CF0-46EA-9036-E84F9C97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8172"/>
            <a:ext cx="9144000" cy="260853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5283F2C-F7E1-44DB-9B56-E613EE2F8D8B}"/>
              </a:ext>
            </a:extLst>
          </p:cNvPr>
          <p:cNvSpPr/>
          <p:nvPr/>
        </p:nvSpPr>
        <p:spPr>
          <a:xfrm>
            <a:off x="395536" y="5157193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[f1,A1,C3,f3], both A3 and C5 can be the next instruction under the topological order. </a:t>
            </a:r>
          </a:p>
        </p:txBody>
      </p:sp>
    </p:spTree>
    <p:extLst>
      <p:ext uri="{BB962C8B-B14F-4D97-AF65-F5344CB8AC3E}">
        <p14:creationId xmlns:p14="http://schemas.microsoft.com/office/powerpoint/2010/main" val="25656598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452" y="523257"/>
            <a:ext cx="10767480" cy="56227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2800" b="1" spc="145" dirty="0">
                <a:solidFill>
                  <a:srgbClr val="053A64"/>
                </a:solidFill>
                <a:cs typeface="Calibri"/>
              </a:rPr>
              <a:t>OPt2</a:t>
            </a:r>
            <a:r>
              <a:rPr lang="zh-CN" altLang="en-US" sz="2800" b="1" spc="145" dirty="0">
                <a:solidFill>
                  <a:srgbClr val="053A64"/>
                </a:solidFill>
                <a:cs typeface="Calibri"/>
              </a:rPr>
              <a:t>：</a:t>
            </a:r>
            <a:r>
              <a:rPr lang="en-US" altLang="zh-CN" sz="2800" spc="145" dirty="0"/>
              <a:t> </a:t>
            </a:r>
            <a:r>
              <a:rPr lang="en-US" altLang="zh-CN" sz="2800" b="1" spc="145" dirty="0">
                <a:solidFill>
                  <a:srgbClr val="053A64"/>
                </a:solidFill>
                <a:cs typeface="Calibri"/>
              </a:rPr>
              <a:t>Instruction Reordering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97D7912-083D-43CA-9CC6-7015A48D9BDE}"/>
              </a:ext>
            </a:extLst>
          </p:cNvPr>
          <p:cNvSpPr/>
          <p:nvPr/>
        </p:nvSpPr>
        <p:spPr>
          <a:xfrm>
            <a:off x="4378453" y="5505454"/>
            <a:ext cx="1165860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0D05C524-6465-47A3-A5F7-1216102AA288}"/>
              </a:ext>
            </a:extLst>
          </p:cNvPr>
          <p:cNvSpPr/>
          <p:nvPr/>
        </p:nvSpPr>
        <p:spPr>
          <a:xfrm>
            <a:off x="4378453" y="5505451"/>
            <a:ext cx="1165860" cy="576580"/>
          </a:xfrm>
          <a:custGeom>
            <a:avLst/>
            <a:gdLst/>
            <a:ahLst/>
            <a:cxnLst/>
            <a:rect l="l" t="t" r="r" b="b"/>
            <a:pathLst>
              <a:path w="1165860" h="576579">
                <a:moveTo>
                  <a:pt x="0" y="144018"/>
                </a:moveTo>
                <a:lnTo>
                  <a:pt x="877824" y="144018"/>
                </a:lnTo>
                <a:lnTo>
                  <a:pt x="877824" y="0"/>
                </a:lnTo>
                <a:lnTo>
                  <a:pt x="1165860" y="288035"/>
                </a:lnTo>
                <a:lnTo>
                  <a:pt x="877824" y="576071"/>
                </a:lnTo>
                <a:lnTo>
                  <a:pt x="877824" y="432053"/>
                </a:lnTo>
                <a:lnTo>
                  <a:pt x="0" y="432053"/>
                </a:lnTo>
                <a:lnTo>
                  <a:pt x="0" y="144018"/>
                </a:lnTo>
                <a:close/>
              </a:path>
            </a:pathLst>
          </a:custGeom>
          <a:ln w="6096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3C07C10B-9667-4563-8BDE-773F745EA5E9}"/>
              </a:ext>
            </a:extLst>
          </p:cNvPr>
          <p:cNvSpPr txBox="1"/>
          <p:nvPr/>
        </p:nvSpPr>
        <p:spPr>
          <a:xfrm>
            <a:off x="681739" y="5531868"/>
            <a:ext cx="296354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099" marR="30479">
              <a:spcBef>
                <a:spcPts val="95"/>
              </a:spcBef>
            </a:pPr>
            <a:r>
              <a:rPr sz="2000" b="1" spc="-20" dirty="0">
                <a:solidFill>
                  <a:srgbClr val="3333CC"/>
                </a:solidFill>
                <a:latin typeface="Calibri"/>
                <a:cs typeface="Calibri"/>
              </a:rPr>
              <a:t>Move </a:t>
            </a:r>
            <a:r>
              <a:rPr sz="2000" b="1" spc="20" dirty="0">
                <a:solidFill>
                  <a:srgbClr val="3333CC"/>
                </a:solidFill>
                <a:latin typeface="Calibri"/>
                <a:cs typeface="Calibri"/>
              </a:rPr>
              <a:t>12</a:t>
            </a:r>
            <a:r>
              <a:rPr sz="1951" b="1" spc="31" baseline="25641" dirty="0">
                <a:solidFill>
                  <a:srgbClr val="3333CC"/>
                </a:solidFill>
                <a:latin typeface="Calibri"/>
                <a:cs typeface="Calibri"/>
              </a:rPr>
              <a:t>th</a:t>
            </a:r>
            <a:r>
              <a:rPr sz="2000" b="1" spc="20" dirty="0">
                <a:solidFill>
                  <a:srgbClr val="3333CC"/>
                </a:solidFill>
                <a:latin typeface="Calibri"/>
                <a:cs typeface="Calibri"/>
              </a:rPr>
              <a:t>/15</a:t>
            </a:r>
            <a:r>
              <a:rPr sz="1951" b="1" spc="31" baseline="25641" dirty="0">
                <a:solidFill>
                  <a:srgbClr val="3333CC"/>
                </a:solidFill>
                <a:latin typeface="Calibri"/>
                <a:cs typeface="Calibri"/>
              </a:rPr>
              <a:t>th </a:t>
            </a:r>
            <a:r>
              <a:rPr sz="2000" b="1" spc="65" dirty="0">
                <a:solidFill>
                  <a:srgbClr val="3333CC"/>
                </a:solidFill>
                <a:latin typeface="Calibri"/>
                <a:cs typeface="Calibri"/>
              </a:rPr>
              <a:t>instruction  </a:t>
            </a:r>
            <a:r>
              <a:rPr sz="2000" b="1" spc="60" dirty="0">
                <a:solidFill>
                  <a:srgbClr val="3333CC"/>
                </a:solidFill>
                <a:latin typeface="Calibri"/>
                <a:cs typeface="Calibri"/>
              </a:rPr>
              <a:t>forward.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48028BBC-D154-4A99-9BBC-A1F7B4820DEA}"/>
              </a:ext>
            </a:extLst>
          </p:cNvPr>
          <p:cNvSpPr txBox="1"/>
          <p:nvPr/>
        </p:nvSpPr>
        <p:spPr>
          <a:xfrm>
            <a:off x="6235700" y="5499608"/>
            <a:ext cx="28041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2000" b="1" spc="71" dirty="0">
                <a:solidFill>
                  <a:srgbClr val="3333CC"/>
                </a:solidFill>
                <a:latin typeface="Calibri"/>
                <a:cs typeface="Calibri"/>
              </a:rPr>
              <a:t>The </a:t>
            </a:r>
            <a:r>
              <a:rPr sz="2000" b="1" spc="55" dirty="0">
                <a:solidFill>
                  <a:srgbClr val="3333CC"/>
                </a:solidFill>
                <a:latin typeface="Calibri"/>
                <a:cs typeface="Calibri"/>
              </a:rPr>
              <a:t>two </a:t>
            </a:r>
            <a:r>
              <a:rPr sz="2000" b="1" spc="71" dirty="0">
                <a:solidFill>
                  <a:srgbClr val="3333CC"/>
                </a:solidFill>
                <a:latin typeface="Calibri"/>
                <a:cs typeface="Calibri"/>
              </a:rPr>
              <a:t>instructions </a:t>
            </a:r>
            <a:r>
              <a:rPr sz="2000" b="1" spc="55" dirty="0">
                <a:solidFill>
                  <a:srgbClr val="3333CC"/>
                </a:solidFill>
                <a:latin typeface="Calibri"/>
                <a:cs typeface="Calibri"/>
              </a:rPr>
              <a:t>are  nested </a:t>
            </a:r>
            <a:r>
              <a:rPr sz="2000" b="1" spc="80" dirty="0">
                <a:solidFill>
                  <a:srgbClr val="3333CC"/>
                </a:solidFill>
                <a:latin typeface="Calibri"/>
                <a:cs typeface="Calibri"/>
              </a:rPr>
              <a:t>by </a:t>
            </a:r>
            <a:r>
              <a:rPr sz="2000" b="1" spc="45" dirty="0">
                <a:solidFill>
                  <a:srgbClr val="3333CC"/>
                </a:solidFill>
                <a:latin typeface="Calibri"/>
                <a:cs typeface="Calibri"/>
              </a:rPr>
              <a:t>fewer</a:t>
            </a:r>
            <a:r>
              <a:rPr sz="2000" b="1" spc="-2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000" b="1" spc="60" dirty="0">
                <a:solidFill>
                  <a:srgbClr val="3333CC"/>
                </a:solidFill>
                <a:latin typeface="Calibri"/>
                <a:cs typeface="Calibri"/>
              </a:rPr>
              <a:t>loops.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22793469-D512-40D3-8282-B569C2202B51}"/>
              </a:ext>
            </a:extLst>
          </p:cNvPr>
          <p:cNvSpPr txBox="1"/>
          <p:nvPr/>
        </p:nvSpPr>
        <p:spPr>
          <a:xfrm>
            <a:off x="576452" y="2124075"/>
            <a:ext cx="3525520" cy="2800126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433694" indent="-343526">
              <a:spcBef>
                <a:spcPts val="235"/>
              </a:spcBef>
              <a:buClr>
                <a:srgbClr val="3333CC"/>
              </a:buClr>
              <a:buAutoNum type="arabicPeriod" startAt="11"/>
              <a:tabLst>
                <a:tab pos="433694" algn="l"/>
              </a:tabLst>
            </a:pPr>
            <a:r>
              <a:rPr sz="2000" spc="11" dirty="0">
                <a:latin typeface="Calibri"/>
                <a:cs typeface="Calibri"/>
              </a:rPr>
              <a:t>f2:=Foreach(C2)</a:t>
            </a:r>
            <a:endParaRPr sz="2000">
              <a:latin typeface="Calibri"/>
              <a:cs typeface="Calibri"/>
            </a:endParaRPr>
          </a:p>
          <a:p>
            <a:pPr marL="434964" indent="-345431">
              <a:buSzPct val="95000"/>
              <a:buAutoNum type="arabicPeriod" startAt="11"/>
              <a:tabLst>
                <a:tab pos="435598" algn="l"/>
              </a:tabLst>
            </a:pPr>
            <a:r>
              <a:rPr sz="2000" b="1" spc="51" dirty="0">
                <a:solidFill>
                  <a:srgbClr val="3333CC"/>
                </a:solidFill>
                <a:latin typeface="Calibri"/>
                <a:cs typeface="Calibri"/>
              </a:rPr>
              <a:t>T6:=Intersect(A1,A5)</a:t>
            </a:r>
            <a:endParaRPr sz="2000">
              <a:latin typeface="Calibri"/>
              <a:cs typeface="Calibri"/>
            </a:endParaRPr>
          </a:p>
          <a:p>
            <a:pPr marL="433694" indent="-343526">
              <a:buClr>
                <a:srgbClr val="3333CC"/>
              </a:buClr>
              <a:buAutoNum type="arabicPeriod" startAt="11"/>
              <a:tabLst>
                <a:tab pos="433694" algn="l"/>
              </a:tabLst>
            </a:pPr>
            <a:r>
              <a:rPr sz="2000" spc="15" dirty="0">
                <a:latin typeface="Calibri"/>
                <a:cs typeface="Calibri"/>
              </a:rPr>
              <a:t>C6:=Intersect(T6) </a:t>
            </a:r>
            <a:r>
              <a:rPr sz="2000" spc="-440" dirty="0">
                <a:latin typeface="Calibri"/>
                <a:cs typeface="Calibri"/>
              </a:rPr>
              <a:t>| </a:t>
            </a:r>
            <a:r>
              <a:rPr sz="2000" spc="-20" dirty="0">
                <a:latin typeface="Calibri"/>
                <a:cs typeface="Calibri"/>
              </a:rPr>
              <a:t>≠f2,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≠f3</a:t>
            </a:r>
            <a:endParaRPr sz="2000">
              <a:latin typeface="Calibri"/>
              <a:cs typeface="Calibri"/>
            </a:endParaRPr>
          </a:p>
          <a:p>
            <a:pPr marL="433694" indent="-343526">
              <a:buClr>
                <a:srgbClr val="3333CC"/>
              </a:buClr>
              <a:buAutoNum type="arabicPeriod" startAt="11"/>
              <a:tabLst>
                <a:tab pos="433694" algn="l"/>
              </a:tabLst>
            </a:pPr>
            <a:r>
              <a:rPr sz="2000" spc="11" dirty="0">
                <a:latin typeface="Calibri"/>
                <a:cs typeface="Calibri"/>
              </a:rPr>
              <a:t>f6:=Foreach(C6)</a:t>
            </a:r>
            <a:endParaRPr sz="2000">
              <a:latin typeface="Calibri"/>
              <a:cs typeface="Calibri"/>
            </a:endParaRPr>
          </a:p>
          <a:p>
            <a:pPr marL="434964" indent="-345431">
              <a:buSzPct val="95000"/>
              <a:buAutoNum type="arabicPeriod" startAt="11"/>
              <a:tabLst>
                <a:tab pos="435598" algn="l"/>
              </a:tabLst>
            </a:pPr>
            <a:r>
              <a:rPr sz="2000" b="1" spc="60" dirty="0">
                <a:solidFill>
                  <a:srgbClr val="3333CC"/>
                </a:solidFill>
                <a:latin typeface="Calibri"/>
                <a:cs typeface="Calibri"/>
              </a:rPr>
              <a:t>T4:=Intersect(T7,A5)</a:t>
            </a:r>
            <a:endParaRPr sz="2000">
              <a:latin typeface="Calibri"/>
              <a:cs typeface="Calibri"/>
            </a:endParaRPr>
          </a:p>
          <a:p>
            <a:pPr marL="433694" indent="-343526">
              <a:buClr>
                <a:srgbClr val="3333CC"/>
              </a:buClr>
              <a:buAutoNum type="arabicPeriod" startAt="11"/>
              <a:tabLst>
                <a:tab pos="433694" algn="l"/>
              </a:tabLst>
            </a:pPr>
            <a:r>
              <a:rPr sz="2000" spc="15" dirty="0">
                <a:latin typeface="Calibri"/>
                <a:cs typeface="Calibri"/>
              </a:rPr>
              <a:t>C4:=Intersect(T4) </a:t>
            </a:r>
            <a:r>
              <a:rPr sz="2000" spc="-440" dirty="0">
                <a:latin typeface="Calibri"/>
                <a:cs typeface="Calibri"/>
              </a:rPr>
              <a:t>| </a:t>
            </a:r>
            <a:r>
              <a:rPr sz="2000" spc="-15" dirty="0">
                <a:latin typeface="Calibri"/>
                <a:cs typeface="Calibri"/>
              </a:rPr>
              <a:t>≠f2,</a:t>
            </a:r>
            <a:r>
              <a:rPr sz="2000" spc="-1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≠f6</a:t>
            </a:r>
            <a:endParaRPr sz="2000">
              <a:latin typeface="Calibri"/>
              <a:cs typeface="Calibri"/>
            </a:endParaRPr>
          </a:p>
          <a:p>
            <a:pPr marL="433694" indent="-343526">
              <a:spcBef>
                <a:spcPts val="5"/>
              </a:spcBef>
              <a:buClr>
                <a:srgbClr val="3333CC"/>
              </a:buClr>
              <a:buAutoNum type="arabicPeriod" startAt="11"/>
              <a:tabLst>
                <a:tab pos="433694" algn="l"/>
              </a:tabLst>
            </a:pPr>
            <a:r>
              <a:rPr sz="2000" spc="11" dirty="0">
                <a:latin typeface="Calibri"/>
                <a:cs typeface="Calibri"/>
              </a:rPr>
              <a:t>f4:=Foreach(C4)</a:t>
            </a:r>
            <a:endParaRPr sz="2000">
              <a:latin typeface="Calibri"/>
              <a:cs typeface="Calibri"/>
            </a:endParaRPr>
          </a:p>
          <a:p>
            <a:pPr marL="433694" indent="-343526">
              <a:buClr>
                <a:srgbClr val="3333CC"/>
              </a:buClr>
              <a:buAutoNum type="arabicPeriod" startAt="11"/>
              <a:tabLst>
                <a:tab pos="433694" algn="l"/>
              </a:tabLst>
            </a:pPr>
            <a:r>
              <a:rPr sz="2000" spc="-25" dirty="0">
                <a:latin typeface="Calibri"/>
                <a:cs typeface="Calibri"/>
              </a:rPr>
              <a:t>f:= </a:t>
            </a:r>
            <a:r>
              <a:rPr sz="2000" dirty="0">
                <a:latin typeface="Calibri"/>
                <a:cs typeface="Calibri"/>
              </a:rPr>
              <a:t>ReportMatch</a:t>
            </a:r>
            <a:r>
              <a:rPr sz="2000" spc="-71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(f1,f2,f3,</a:t>
            </a:r>
            <a:endParaRPr sz="2000">
              <a:latin typeface="Calibri"/>
              <a:cs typeface="Calibri"/>
            </a:endParaRPr>
          </a:p>
          <a:p>
            <a:pPr marL="2224350"/>
            <a:r>
              <a:rPr sz="2000" spc="-20" dirty="0">
                <a:latin typeface="Calibri"/>
                <a:cs typeface="Calibri"/>
              </a:rPr>
              <a:t>f4,f5,f6)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097A1B3E-9698-4A19-ABB7-5BC56A0670D5}"/>
              </a:ext>
            </a:extLst>
          </p:cNvPr>
          <p:cNvSpPr txBox="1"/>
          <p:nvPr/>
        </p:nvSpPr>
        <p:spPr>
          <a:xfrm>
            <a:off x="5793105" y="2124075"/>
            <a:ext cx="3246755" cy="2800126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434329" indent="-343526">
              <a:spcBef>
                <a:spcPts val="235"/>
              </a:spcBef>
              <a:buClr>
                <a:srgbClr val="3333CC"/>
              </a:buClr>
              <a:buAutoNum type="arabicPeriod" startAt="11"/>
              <a:tabLst>
                <a:tab pos="434964" algn="l"/>
              </a:tabLst>
            </a:pPr>
            <a:r>
              <a:rPr sz="2000" dirty="0">
                <a:latin typeface="Calibri"/>
                <a:cs typeface="Calibri"/>
              </a:rPr>
              <a:t>T6:=Intersect(A1,A5)</a:t>
            </a:r>
            <a:endParaRPr sz="2000">
              <a:latin typeface="Calibri"/>
              <a:cs typeface="Calibri"/>
            </a:endParaRPr>
          </a:p>
          <a:p>
            <a:pPr marL="434329" indent="-343526">
              <a:buClr>
                <a:srgbClr val="3333CC"/>
              </a:buClr>
              <a:buAutoNum type="arabicPeriod" startAt="11"/>
              <a:tabLst>
                <a:tab pos="434964" algn="l"/>
              </a:tabLst>
            </a:pPr>
            <a:r>
              <a:rPr sz="2000" spc="11" dirty="0">
                <a:latin typeface="Calibri"/>
                <a:cs typeface="Calibri"/>
              </a:rPr>
              <a:t>T4:=Intersect(T7,A5)</a:t>
            </a:r>
            <a:endParaRPr sz="2000">
              <a:latin typeface="Calibri"/>
              <a:cs typeface="Calibri"/>
            </a:endParaRPr>
          </a:p>
          <a:p>
            <a:pPr marL="434329" indent="-343526">
              <a:buClr>
                <a:srgbClr val="3333CC"/>
              </a:buClr>
              <a:buAutoNum type="arabicPeriod" startAt="11"/>
              <a:tabLst>
                <a:tab pos="434964" algn="l"/>
              </a:tabLst>
            </a:pPr>
            <a:r>
              <a:rPr sz="2000" spc="11" dirty="0">
                <a:latin typeface="Calibri"/>
                <a:cs typeface="Calibri"/>
              </a:rPr>
              <a:t>f2:=Foreach(C2)</a:t>
            </a:r>
            <a:endParaRPr sz="2000">
              <a:latin typeface="Calibri"/>
              <a:cs typeface="Calibri"/>
            </a:endParaRPr>
          </a:p>
          <a:p>
            <a:pPr marL="434329" indent="-343526">
              <a:buClr>
                <a:srgbClr val="3333CC"/>
              </a:buClr>
              <a:buAutoNum type="arabicPeriod" startAt="11"/>
              <a:tabLst>
                <a:tab pos="434964" algn="l"/>
              </a:tabLst>
            </a:pPr>
            <a:r>
              <a:rPr sz="2000" spc="15" dirty="0">
                <a:latin typeface="Calibri"/>
                <a:cs typeface="Calibri"/>
              </a:rPr>
              <a:t>C6:=Intersect(T6) </a:t>
            </a:r>
            <a:r>
              <a:rPr sz="2000" spc="-440" dirty="0">
                <a:latin typeface="Calibri"/>
                <a:cs typeface="Calibri"/>
              </a:rPr>
              <a:t>| </a:t>
            </a:r>
            <a:r>
              <a:rPr sz="2000" spc="-15" dirty="0">
                <a:latin typeface="Calibri"/>
                <a:cs typeface="Calibri"/>
              </a:rPr>
              <a:t>≠f2,</a:t>
            </a:r>
            <a:r>
              <a:rPr sz="2000" spc="-111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≠f3</a:t>
            </a:r>
            <a:endParaRPr sz="2000">
              <a:latin typeface="Calibri"/>
              <a:cs typeface="Calibri"/>
            </a:endParaRPr>
          </a:p>
          <a:p>
            <a:pPr marL="434329" indent="-343526">
              <a:buClr>
                <a:srgbClr val="3333CC"/>
              </a:buClr>
              <a:buAutoNum type="arabicPeriod" startAt="11"/>
              <a:tabLst>
                <a:tab pos="434964" algn="l"/>
              </a:tabLst>
            </a:pPr>
            <a:r>
              <a:rPr sz="2000" spc="11" dirty="0">
                <a:latin typeface="Calibri"/>
                <a:cs typeface="Calibri"/>
              </a:rPr>
              <a:t>f6:=Foreach(C6)</a:t>
            </a:r>
            <a:endParaRPr sz="2000">
              <a:latin typeface="Calibri"/>
              <a:cs typeface="Calibri"/>
            </a:endParaRPr>
          </a:p>
          <a:p>
            <a:pPr marL="434329" indent="-343526">
              <a:buClr>
                <a:srgbClr val="3333CC"/>
              </a:buClr>
              <a:buAutoNum type="arabicPeriod" startAt="11"/>
              <a:tabLst>
                <a:tab pos="434964" algn="l"/>
              </a:tabLst>
            </a:pPr>
            <a:r>
              <a:rPr sz="2000" spc="15" dirty="0">
                <a:latin typeface="Calibri"/>
                <a:cs typeface="Calibri"/>
              </a:rPr>
              <a:t>C4:=Intersect(T4) </a:t>
            </a:r>
            <a:r>
              <a:rPr sz="2000" spc="-440" dirty="0">
                <a:latin typeface="Calibri"/>
                <a:cs typeface="Calibri"/>
              </a:rPr>
              <a:t>| </a:t>
            </a:r>
            <a:r>
              <a:rPr sz="2000" spc="-15" dirty="0">
                <a:latin typeface="Calibri"/>
                <a:cs typeface="Calibri"/>
              </a:rPr>
              <a:t>≠f2,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≠f6</a:t>
            </a:r>
            <a:endParaRPr sz="2000">
              <a:latin typeface="Calibri"/>
              <a:cs typeface="Calibri"/>
            </a:endParaRPr>
          </a:p>
          <a:p>
            <a:pPr marL="434329" indent="-343526">
              <a:spcBef>
                <a:spcPts val="5"/>
              </a:spcBef>
              <a:buClr>
                <a:srgbClr val="3333CC"/>
              </a:buClr>
              <a:buAutoNum type="arabicPeriod" startAt="11"/>
              <a:tabLst>
                <a:tab pos="434964" algn="l"/>
              </a:tabLst>
            </a:pPr>
            <a:r>
              <a:rPr sz="2000" spc="11" dirty="0">
                <a:latin typeface="Calibri"/>
                <a:cs typeface="Calibri"/>
              </a:rPr>
              <a:t>f4:=Foreach(C4)</a:t>
            </a:r>
            <a:endParaRPr sz="2000">
              <a:latin typeface="Calibri"/>
              <a:cs typeface="Calibri"/>
            </a:endParaRPr>
          </a:p>
          <a:p>
            <a:pPr marL="434329" indent="-343526">
              <a:buClr>
                <a:srgbClr val="3333CC"/>
              </a:buClr>
              <a:buAutoNum type="arabicPeriod" startAt="11"/>
              <a:tabLst>
                <a:tab pos="434964" algn="l"/>
              </a:tabLst>
            </a:pPr>
            <a:r>
              <a:rPr sz="2000" spc="-25" dirty="0">
                <a:latin typeface="Calibri"/>
                <a:cs typeface="Calibri"/>
              </a:rPr>
              <a:t>f:= </a:t>
            </a:r>
            <a:r>
              <a:rPr sz="2000" dirty="0">
                <a:latin typeface="Calibri"/>
                <a:cs typeface="Calibri"/>
              </a:rPr>
              <a:t>ReportMatch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(f1,f2,f3,</a:t>
            </a:r>
            <a:endParaRPr sz="2000">
              <a:latin typeface="Calibri"/>
              <a:cs typeface="Calibri"/>
            </a:endParaRPr>
          </a:p>
          <a:p>
            <a:pPr marL="1819229"/>
            <a:r>
              <a:rPr sz="2000" spc="-20" dirty="0">
                <a:latin typeface="Calibri"/>
                <a:cs typeface="Calibri"/>
              </a:rPr>
              <a:t>f4,f5,f6)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BDFD90E-134F-42AC-851D-E30C1CB3B478}"/>
              </a:ext>
            </a:extLst>
          </p:cNvPr>
          <p:cNvSpPr/>
          <p:nvPr/>
        </p:nvSpPr>
        <p:spPr>
          <a:xfrm>
            <a:off x="4096642" y="2279271"/>
            <a:ext cx="1697355" cy="377191"/>
          </a:xfrm>
          <a:custGeom>
            <a:avLst/>
            <a:gdLst/>
            <a:ahLst/>
            <a:cxnLst/>
            <a:rect l="l" t="t" r="r" b="b"/>
            <a:pathLst>
              <a:path w="1697354" h="377189">
                <a:moveTo>
                  <a:pt x="1523242" y="56327"/>
                </a:moveTo>
                <a:lnTo>
                  <a:pt x="0" y="320675"/>
                </a:lnTo>
                <a:lnTo>
                  <a:pt x="9651" y="376936"/>
                </a:lnTo>
                <a:lnTo>
                  <a:pt x="1533013" y="112589"/>
                </a:lnTo>
                <a:lnTo>
                  <a:pt x="1523242" y="56327"/>
                </a:lnTo>
                <a:close/>
              </a:path>
              <a:path w="1697354" h="377189">
                <a:moveTo>
                  <a:pt x="1684829" y="51435"/>
                </a:moveTo>
                <a:lnTo>
                  <a:pt x="1551432" y="51435"/>
                </a:lnTo>
                <a:lnTo>
                  <a:pt x="1561211" y="107696"/>
                </a:lnTo>
                <a:lnTo>
                  <a:pt x="1533013" y="112589"/>
                </a:lnTo>
                <a:lnTo>
                  <a:pt x="1542796" y="168910"/>
                </a:lnTo>
                <a:lnTo>
                  <a:pt x="1697101" y="55118"/>
                </a:lnTo>
                <a:lnTo>
                  <a:pt x="1684829" y="51435"/>
                </a:lnTo>
                <a:close/>
              </a:path>
              <a:path w="1697354" h="377189">
                <a:moveTo>
                  <a:pt x="1551432" y="51435"/>
                </a:moveTo>
                <a:lnTo>
                  <a:pt x="1523242" y="56327"/>
                </a:lnTo>
                <a:lnTo>
                  <a:pt x="1533013" y="112589"/>
                </a:lnTo>
                <a:lnTo>
                  <a:pt x="1561211" y="107696"/>
                </a:lnTo>
                <a:lnTo>
                  <a:pt x="1551432" y="51435"/>
                </a:lnTo>
                <a:close/>
              </a:path>
              <a:path w="1697354" h="377189">
                <a:moveTo>
                  <a:pt x="1513459" y="0"/>
                </a:moveTo>
                <a:lnTo>
                  <a:pt x="1523242" y="56327"/>
                </a:lnTo>
                <a:lnTo>
                  <a:pt x="1551432" y="51435"/>
                </a:lnTo>
                <a:lnTo>
                  <a:pt x="1684829" y="51435"/>
                </a:lnTo>
                <a:lnTo>
                  <a:pt x="1513459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86E25B55-C08E-4875-926F-E100D73C6424}"/>
              </a:ext>
            </a:extLst>
          </p:cNvPr>
          <p:cNvSpPr/>
          <p:nvPr/>
        </p:nvSpPr>
        <p:spPr>
          <a:xfrm>
            <a:off x="4087751" y="2627758"/>
            <a:ext cx="1706245" cy="952500"/>
          </a:xfrm>
          <a:custGeom>
            <a:avLst/>
            <a:gdLst/>
            <a:ahLst/>
            <a:cxnLst/>
            <a:rect l="l" t="t" r="r" b="b"/>
            <a:pathLst>
              <a:path w="1706245" h="952500">
                <a:moveTo>
                  <a:pt x="1541867" y="57290"/>
                </a:moveTo>
                <a:lnTo>
                  <a:pt x="0" y="902081"/>
                </a:lnTo>
                <a:lnTo>
                  <a:pt x="27431" y="952119"/>
                </a:lnTo>
                <a:lnTo>
                  <a:pt x="1569316" y="107443"/>
                </a:lnTo>
                <a:lnTo>
                  <a:pt x="1541867" y="57290"/>
                </a:lnTo>
                <a:close/>
              </a:path>
              <a:path w="1706245" h="952500">
                <a:moveTo>
                  <a:pt x="1675803" y="43561"/>
                </a:moveTo>
                <a:lnTo>
                  <a:pt x="1566926" y="43561"/>
                </a:lnTo>
                <a:lnTo>
                  <a:pt x="1594358" y="93725"/>
                </a:lnTo>
                <a:lnTo>
                  <a:pt x="1569316" y="107443"/>
                </a:lnTo>
                <a:lnTo>
                  <a:pt x="1596771" y="157607"/>
                </a:lnTo>
                <a:lnTo>
                  <a:pt x="1675803" y="43561"/>
                </a:lnTo>
                <a:close/>
              </a:path>
              <a:path w="1706245" h="952500">
                <a:moveTo>
                  <a:pt x="1566926" y="43561"/>
                </a:moveTo>
                <a:lnTo>
                  <a:pt x="1541867" y="57290"/>
                </a:lnTo>
                <a:lnTo>
                  <a:pt x="1569316" y="107443"/>
                </a:lnTo>
                <a:lnTo>
                  <a:pt x="1594358" y="93725"/>
                </a:lnTo>
                <a:lnTo>
                  <a:pt x="1566926" y="43561"/>
                </a:lnTo>
                <a:close/>
              </a:path>
              <a:path w="1706245" h="952500">
                <a:moveTo>
                  <a:pt x="1705990" y="0"/>
                </a:moveTo>
                <a:lnTo>
                  <a:pt x="1514475" y="7239"/>
                </a:lnTo>
                <a:lnTo>
                  <a:pt x="1541867" y="57290"/>
                </a:lnTo>
                <a:lnTo>
                  <a:pt x="1566926" y="43561"/>
                </a:lnTo>
                <a:lnTo>
                  <a:pt x="1675803" y="43561"/>
                </a:lnTo>
                <a:lnTo>
                  <a:pt x="170599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CC4339B8-A553-4911-A886-BA632C236317}"/>
              </a:ext>
            </a:extLst>
          </p:cNvPr>
          <p:cNvSpPr/>
          <p:nvPr/>
        </p:nvSpPr>
        <p:spPr>
          <a:xfrm>
            <a:off x="4092195" y="2310387"/>
            <a:ext cx="1701800" cy="631825"/>
          </a:xfrm>
          <a:custGeom>
            <a:avLst/>
            <a:gdLst/>
            <a:ahLst/>
            <a:cxnLst/>
            <a:rect l="l" t="t" r="r" b="b"/>
            <a:pathLst>
              <a:path w="1701800" h="631825">
                <a:moveTo>
                  <a:pt x="18541" y="0"/>
                </a:moveTo>
                <a:lnTo>
                  <a:pt x="0" y="54101"/>
                </a:lnTo>
                <a:lnTo>
                  <a:pt x="162178" y="109600"/>
                </a:lnTo>
                <a:lnTo>
                  <a:pt x="180720" y="55498"/>
                </a:lnTo>
                <a:lnTo>
                  <a:pt x="18541" y="0"/>
                </a:lnTo>
                <a:close/>
              </a:path>
              <a:path w="1701800" h="631825">
                <a:moveTo>
                  <a:pt x="234822" y="74040"/>
                </a:moveTo>
                <a:lnTo>
                  <a:pt x="216280" y="128142"/>
                </a:lnTo>
                <a:lnTo>
                  <a:pt x="378459" y="183641"/>
                </a:lnTo>
                <a:lnTo>
                  <a:pt x="397001" y="129539"/>
                </a:lnTo>
                <a:lnTo>
                  <a:pt x="234822" y="74040"/>
                </a:lnTo>
                <a:close/>
              </a:path>
              <a:path w="1701800" h="631825">
                <a:moveTo>
                  <a:pt x="451103" y="148081"/>
                </a:moveTo>
                <a:lnTo>
                  <a:pt x="432561" y="202056"/>
                </a:lnTo>
                <a:lnTo>
                  <a:pt x="594867" y="257555"/>
                </a:lnTo>
                <a:lnTo>
                  <a:pt x="613282" y="203580"/>
                </a:lnTo>
                <a:lnTo>
                  <a:pt x="451103" y="148081"/>
                </a:lnTo>
                <a:close/>
              </a:path>
              <a:path w="1701800" h="631825">
                <a:moveTo>
                  <a:pt x="667384" y="221995"/>
                </a:moveTo>
                <a:lnTo>
                  <a:pt x="648842" y="276097"/>
                </a:lnTo>
                <a:lnTo>
                  <a:pt x="811148" y="331596"/>
                </a:lnTo>
                <a:lnTo>
                  <a:pt x="829563" y="277494"/>
                </a:lnTo>
                <a:lnTo>
                  <a:pt x="667384" y="221995"/>
                </a:lnTo>
                <a:close/>
              </a:path>
              <a:path w="1701800" h="631825">
                <a:moveTo>
                  <a:pt x="883665" y="296037"/>
                </a:moveTo>
                <a:lnTo>
                  <a:pt x="865123" y="350138"/>
                </a:lnTo>
                <a:lnTo>
                  <a:pt x="1027429" y="405638"/>
                </a:lnTo>
                <a:lnTo>
                  <a:pt x="1045844" y="351535"/>
                </a:lnTo>
                <a:lnTo>
                  <a:pt x="883665" y="296037"/>
                </a:lnTo>
                <a:close/>
              </a:path>
              <a:path w="1701800" h="631825">
                <a:moveTo>
                  <a:pt x="1099946" y="370077"/>
                </a:moveTo>
                <a:lnTo>
                  <a:pt x="1081404" y="424179"/>
                </a:lnTo>
                <a:lnTo>
                  <a:pt x="1243710" y="479678"/>
                </a:lnTo>
                <a:lnTo>
                  <a:pt x="1262126" y="425576"/>
                </a:lnTo>
                <a:lnTo>
                  <a:pt x="1099946" y="370077"/>
                </a:lnTo>
                <a:close/>
              </a:path>
              <a:path w="1701800" h="631825">
                <a:moveTo>
                  <a:pt x="1316227" y="444118"/>
                </a:moveTo>
                <a:lnTo>
                  <a:pt x="1297685" y="498093"/>
                </a:lnTo>
                <a:lnTo>
                  <a:pt x="1459991" y="553719"/>
                </a:lnTo>
                <a:lnTo>
                  <a:pt x="1478406" y="499617"/>
                </a:lnTo>
                <a:lnTo>
                  <a:pt x="1316227" y="444118"/>
                </a:lnTo>
                <a:close/>
              </a:path>
              <a:path w="1701800" h="631825">
                <a:moveTo>
                  <a:pt x="1530066" y="577600"/>
                </a:moveTo>
                <a:lnTo>
                  <a:pt x="1511553" y="631697"/>
                </a:lnTo>
                <a:lnTo>
                  <a:pt x="1701545" y="606170"/>
                </a:lnTo>
                <a:lnTo>
                  <a:pt x="1682546" y="586866"/>
                </a:lnTo>
                <a:lnTo>
                  <a:pt x="1557146" y="586866"/>
                </a:lnTo>
                <a:lnTo>
                  <a:pt x="1530066" y="577600"/>
                </a:lnTo>
                <a:close/>
              </a:path>
              <a:path w="1701800" h="631825">
                <a:moveTo>
                  <a:pt x="1548570" y="523528"/>
                </a:moveTo>
                <a:lnTo>
                  <a:pt x="1530066" y="577600"/>
                </a:lnTo>
                <a:lnTo>
                  <a:pt x="1557146" y="586866"/>
                </a:lnTo>
                <a:lnTo>
                  <a:pt x="1575561" y="532764"/>
                </a:lnTo>
                <a:lnTo>
                  <a:pt x="1548570" y="523528"/>
                </a:lnTo>
                <a:close/>
              </a:path>
              <a:path w="1701800" h="631825">
                <a:moveTo>
                  <a:pt x="1567052" y="469518"/>
                </a:moveTo>
                <a:lnTo>
                  <a:pt x="1548570" y="523528"/>
                </a:lnTo>
                <a:lnTo>
                  <a:pt x="1575561" y="532764"/>
                </a:lnTo>
                <a:lnTo>
                  <a:pt x="1557146" y="586866"/>
                </a:lnTo>
                <a:lnTo>
                  <a:pt x="1682546" y="586866"/>
                </a:lnTo>
                <a:lnTo>
                  <a:pt x="1567052" y="469518"/>
                </a:lnTo>
                <a:close/>
              </a:path>
              <a:path w="1701800" h="631825">
                <a:moveTo>
                  <a:pt x="1532508" y="518032"/>
                </a:moveTo>
                <a:lnTo>
                  <a:pt x="1514093" y="572134"/>
                </a:lnTo>
                <a:lnTo>
                  <a:pt x="1530066" y="577600"/>
                </a:lnTo>
                <a:lnTo>
                  <a:pt x="1548570" y="523528"/>
                </a:lnTo>
                <a:lnTo>
                  <a:pt x="1532508" y="518032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78B2278C-C2EE-410F-AC09-B4F6D8962DD2}"/>
              </a:ext>
            </a:extLst>
          </p:cNvPr>
          <p:cNvSpPr/>
          <p:nvPr/>
        </p:nvSpPr>
        <p:spPr>
          <a:xfrm>
            <a:off x="4096642" y="2887600"/>
            <a:ext cx="1697355" cy="372111"/>
          </a:xfrm>
          <a:custGeom>
            <a:avLst/>
            <a:gdLst/>
            <a:ahLst/>
            <a:cxnLst/>
            <a:rect l="l" t="t" r="r" b="b"/>
            <a:pathLst>
              <a:path w="1697354" h="372110">
                <a:moveTo>
                  <a:pt x="9651" y="0"/>
                </a:moveTo>
                <a:lnTo>
                  <a:pt x="0" y="56387"/>
                </a:lnTo>
                <a:lnTo>
                  <a:pt x="169037" y="85089"/>
                </a:lnTo>
                <a:lnTo>
                  <a:pt x="178688" y="28828"/>
                </a:lnTo>
                <a:lnTo>
                  <a:pt x="9651" y="0"/>
                </a:lnTo>
                <a:close/>
              </a:path>
              <a:path w="1697354" h="372110">
                <a:moveTo>
                  <a:pt x="234950" y="38353"/>
                </a:moveTo>
                <a:lnTo>
                  <a:pt x="225425" y="94741"/>
                </a:lnTo>
                <a:lnTo>
                  <a:pt x="394462" y="123443"/>
                </a:lnTo>
                <a:lnTo>
                  <a:pt x="403987" y="67182"/>
                </a:lnTo>
                <a:lnTo>
                  <a:pt x="234950" y="38353"/>
                </a:lnTo>
                <a:close/>
              </a:path>
              <a:path w="1697354" h="372110">
                <a:moveTo>
                  <a:pt x="460375" y="76707"/>
                </a:moveTo>
                <a:lnTo>
                  <a:pt x="450723" y="133095"/>
                </a:lnTo>
                <a:lnTo>
                  <a:pt x="619760" y="161798"/>
                </a:lnTo>
                <a:lnTo>
                  <a:pt x="629412" y="105537"/>
                </a:lnTo>
                <a:lnTo>
                  <a:pt x="460375" y="76707"/>
                </a:lnTo>
                <a:close/>
              </a:path>
              <a:path w="1697354" h="372110">
                <a:moveTo>
                  <a:pt x="685673" y="115062"/>
                </a:moveTo>
                <a:lnTo>
                  <a:pt x="676148" y="171450"/>
                </a:lnTo>
                <a:lnTo>
                  <a:pt x="845185" y="200151"/>
                </a:lnTo>
                <a:lnTo>
                  <a:pt x="854710" y="143890"/>
                </a:lnTo>
                <a:lnTo>
                  <a:pt x="685673" y="115062"/>
                </a:lnTo>
                <a:close/>
              </a:path>
              <a:path w="1697354" h="372110">
                <a:moveTo>
                  <a:pt x="911098" y="153415"/>
                </a:moveTo>
                <a:lnTo>
                  <a:pt x="901446" y="209803"/>
                </a:lnTo>
                <a:lnTo>
                  <a:pt x="1070483" y="238505"/>
                </a:lnTo>
                <a:lnTo>
                  <a:pt x="1080135" y="182244"/>
                </a:lnTo>
                <a:lnTo>
                  <a:pt x="911098" y="153415"/>
                </a:lnTo>
                <a:close/>
              </a:path>
              <a:path w="1697354" h="372110">
                <a:moveTo>
                  <a:pt x="1136396" y="191769"/>
                </a:moveTo>
                <a:lnTo>
                  <a:pt x="1126871" y="248157"/>
                </a:lnTo>
                <a:lnTo>
                  <a:pt x="1295781" y="276860"/>
                </a:lnTo>
                <a:lnTo>
                  <a:pt x="1305433" y="220599"/>
                </a:lnTo>
                <a:lnTo>
                  <a:pt x="1136396" y="191769"/>
                </a:lnTo>
                <a:close/>
              </a:path>
              <a:path w="1697354" h="372110">
                <a:moveTo>
                  <a:pt x="1542414" y="202945"/>
                </a:moveTo>
                <a:lnTo>
                  <a:pt x="1513713" y="371982"/>
                </a:lnTo>
                <a:lnTo>
                  <a:pt x="1697101" y="316229"/>
                </a:lnTo>
                <a:lnTo>
                  <a:pt x="1542414" y="202945"/>
                </a:lnTo>
                <a:close/>
              </a:path>
              <a:path w="1697354" h="372110">
                <a:moveTo>
                  <a:pt x="1361821" y="230124"/>
                </a:moveTo>
                <a:lnTo>
                  <a:pt x="1352169" y="286512"/>
                </a:lnTo>
                <a:lnTo>
                  <a:pt x="1521206" y="315213"/>
                </a:lnTo>
                <a:lnTo>
                  <a:pt x="1530731" y="258952"/>
                </a:lnTo>
                <a:lnTo>
                  <a:pt x="1361821" y="230124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B1F3685-D539-4FB1-926D-F4D2469C895E}"/>
              </a:ext>
            </a:extLst>
          </p:cNvPr>
          <p:cNvSpPr/>
          <p:nvPr/>
        </p:nvSpPr>
        <p:spPr>
          <a:xfrm>
            <a:off x="4095626" y="3175893"/>
            <a:ext cx="1698625" cy="428625"/>
          </a:xfrm>
          <a:custGeom>
            <a:avLst/>
            <a:gdLst/>
            <a:ahLst/>
            <a:cxnLst/>
            <a:rect l="l" t="t" r="r" b="b"/>
            <a:pathLst>
              <a:path w="1698625" h="428625">
                <a:moveTo>
                  <a:pt x="11684" y="0"/>
                </a:moveTo>
                <a:lnTo>
                  <a:pt x="0" y="55879"/>
                </a:lnTo>
                <a:lnTo>
                  <a:pt x="167893" y="90804"/>
                </a:lnTo>
                <a:lnTo>
                  <a:pt x="179577" y="34798"/>
                </a:lnTo>
                <a:lnTo>
                  <a:pt x="11684" y="0"/>
                </a:lnTo>
                <a:close/>
              </a:path>
              <a:path w="1698625" h="428625">
                <a:moveTo>
                  <a:pt x="235457" y="46354"/>
                </a:moveTo>
                <a:lnTo>
                  <a:pt x="223900" y="102362"/>
                </a:lnTo>
                <a:lnTo>
                  <a:pt x="391794" y="137160"/>
                </a:lnTo>
                <a:lnTo>
                  <a:pt x="403351" y="81152"/>
                </a:lnTo>
                <a:lnTo>
                  <a:pt x="235457" y="46354"/>
                </a:lnTo>
                <a:close/>
              </a:path>
              <a:path w="1698625" h="428625">
                <a:moveTo>
                  <a:pt x="459359" y="92837"/>
                </a:moveTo>
                <a:lnTo>
                  <a:pt x="447675" y="148843"/>
                </a:lnTo>
                <a:lnTo>
                  <a:pt x="615568" y="183641"/>
                </a:lnTo>
                <a:lnTo>
                  <a:pt x="627252" y="127635"/>
                </a:lnTo>
                <a:lnTo>
                  <a:pt x="459359" y="92837"/>
                </a:lnTo>
                <a:close/>
              </a:path>
              <a:path w="1698625" h="428625">
                <a:moveTo>
                  <a:pt x="683132" y="139318"/>
                </a:moveTo>
                <a:lnTo>
                  <a:pt x="671576" y="195199"/>
                </a:lnTo>
                <a:lnTo>
                  <a:pt x="839469" y="229997"/>
                </a:lnTo>
                <a:lnTo>
                  <a:pt x="851026" y="174116"/>
                </a:lnTo>
                <a:lnTo>
                  <a:pt x="683132" y="139318"/>
                </a:lnTo>
                <a:close/>
              </a:path>
              <a:path w="1698625" h="428625">
                <a:moveTo>
                  <a:pt x="907034" y="185674"/>
                </a:moveTo>
                <a:lnTo>
                  <a:pt x="895350" y="241680"/>
                </a:lnTo>
                <a:lnTo>
                  <a:pt x="1063243" y="276478"/>
                </a:lnTo>
                <a:lnTo>
                  <a:pt x="1074801" y="220472"/>
                </a:lnTo>
                <a:lnTo>
                  <a:pt x="907034" y="185674"/>
                </a:lnTo>
                <a:close/>
              </a:path>
              <a:path w="1698625" h="428625">
                <a:moveTo>
                  <a:pt x="1130807" y="232155"/>
                </a:moveTo>
                <a:lnTo>
                  <a:pt x="1119251" y="288036"/>
                </a:lnTo>
                <a:lnTo>
                  <a:pt x="1287144" y="322961"/>
                </a:lnTo>
                <a:lnTo>
                  <a:pt x="1298702" y="266953"/>
                </a:lnTo>
                <a:lnTo>
                  <a:pt x="1130807" y="232155"/>
                </a:lnTo>
                <a:close/>
              </a:path>
              <a:path w="1698625" h="428625">
                <a:moveTo>
                  <a:pt x="1547622" y="260223"/>
                </a:moveTo>
                <a:lnTo>
                  <a:pt x="1512824" y="428116"/>
                </a:lnTo>
                <a:lnTo>
                  <a:pt x="1698116" y="378967"/>
                </a:lnTo>
                <a:lnTo>
                  <a:pt x="1547622" y="260223"/>
                </a:lnTo>
                <a:close/>
              </a:path>
              <a:path w="1698625" h="428625">
                <a:moveTo>
                  <a:pt x="1354709" y="278511"/>
                </a:moveTo>
                <a:lnTo>
                  <a:pt x="1343025" y="334517"/>
                </a:lnTo>
                <a:lnTo>
                  <a:pt x="1510918" y="369315"/>
                </a:lnTo>
                <a:lnTo>
                  <a:pt x="1522476" y="313436"/>
                </a:lnTo>
                <a:lnTo>
                  <a:pt x="1354709" y="278511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419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158" y="583865"/>
            <a:ext cx="10767480" cy="562270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2800" b="1" spc="145" dirty="0">
                <a:solidFill>
                  <a:srgbClr val="053A64"/>
                </a:solidFill>
                <a:cs typeface="Calibri"/>
              </a:rPr>
              <a:t>OPt3</a:t>
            </a:r>
            <a:r>
              <a:rPr lang="zh-CN" altLang="en-US" sz="2800" b="1" spc="145" dirty="0">
                <a:solidFill>
                  <a:srgbClr val="053A64"/>
                </a:solidFill>
                <a:cs typeface="Calibri"/>
              </a:rPr>
              <a:t>：</a:t>
            </a:r>
            <a:r>
              <a:rPr lang="en-US" altLang="zh-CN" sz="2800" spc="165" dirty="0"/>
              <a:t> </a:t>
            </a:r>
            <a:r>
              <a:rPr lang="en-US" altLang="zh-CN" sz="2800" b="1" spc="145" dirty="0">
                <a:solidFill>
                  <a:srgbClr val="053A64"/>
                </a:solidFill>
                <a:cs typeface="Calibri"/>
              </a:rPr>
              <a:t>Triangle Caching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B79F327-FF48-4321-A03F-2E80F5BAD92C}"/>
              </a:ext>
            </a:extLst>
          </p:cNvPr>
          <p:cNvSpPr/>
          <p:nvPr/>
        </p:nvSpPr>
        <p:spPr>
          <a:xfrm>
            <a:off x="2334390" y="2005206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52221" y="0"/>
                </a:moveTo>
                <a:lnTo>
                  <a:pt x="206879" y="4062"/>
                </a:lnTo>
                <a:lnTo>
                  <a:pt x="164205" y="15777"/>
                </a:lnTo>
                <a:lnTo>
                  <a:pt x="124911" y="34431"/>
                </a:lnTo>
                <a:lnTo>
                  <a:pt x="89710" y="59312"/>
                </a:lnTo>
                <a:lnTo>
                  <a:pt x="59312" y="89710"/>
                </a:lnTo>
                <a:lnTo>
                  <a:pt x="34431" y="124911"/>
                </a:lnTo>
                <a:lnTo>
                  <a:pt x="15777" y="164205"/>
                </a:lnTo>
                <a:lnTo>
                  <a:pt x="4062" y="206879"/>
                </a:lnTo>
                <a:lnTo>
                  <a:pt x="0" y="252222"/>
                </a:lnTo>
                <a:lnTo>
                  <a:pt x="4062" y="297564"/>
                </a:lnTo>
                <a:lnTo>
                  <a:pt x="15777" y="340238"/>
                </a:lnTo>
                <a:lnTo>
                  <a:pt x="34431" y="379532"/>
                </a:lnTo>
                <a:lnTo>
                  <a:pt x="59312" y="414733"/>
                </a:lnTo>
                <a:lnTo>
                  <a:pt x="89710" y="445131"/>
                </a:lnTo>
                <a:lnTo>
                  <a:pt x="124911" y="470012"/>
                </a:lnTo>
                <a:lnTo>
                  <a:pt x="164205" y="488666"/>
                </a:lnTo>
                <a:lnTo>
                  <a:pt x="206879" y="500381"/>
                </a:lnTo>
                <a:lnTo>
                  <a:pt x="252221" y="504444"/>
                </a:lnTo>
                <a:lnTo>
                  <a:pt x="297564" y="500381"/>
                </a:lnTo>
                <a:lnTo>
                  <a:pt x="340238" y="488666"/>
                </a:lnTo>
                <a:lnTo>
                  <a:pt x="379532" y="470012"/>
                </a:lnTo>
                <a:lnTo>
                  <a:pt x="414733" y="445131"/>
                </a:lnTo>
                <a:lnTo>
                  <a:pt x="445131" y="414733"/>
                </a:lnTo>
                <a:lnTo>
                  <a:pt x="470012" y="379532"/>
                </a:lnTo>
                <a:lnTo>
                  <a:pt x="488666" y="340238"/>
                </a:lnTo>
                <a:lnTo>
                  <a:pt x="500381" y="297564"/>
                </a:lnTo>
                <a:lnTo>
                  <a:pt x="504444" y="252222"/>
                </a:lnTo>
                <a:lnTo>
                  <a:pt x="500381" y="206879"/>
                </a:lnTo>
                <a:lnTo>
                  <a:pt x="488666" y="164205"/>
                </a:lnTo>
                <a:lnTo>
                  <a:pt x="470012" y="124911"/>
                </a:lnTo>
                <a:lnTo>
                  <a:pt x="445131" y="89710"/>
                </a:lnTo>
                <a:lnTo>
                  <a:pt x="414733" y="59312"/>
                </a:lnTo>
                <a:lnTo>
                  <a:pt x="379532" y="34431"/>
                </a:lnTo>
                <a:lnTo>
                  <a:pt x="340238" y="15777"/>
                </a:lnTo>
                <a:lnTo>
                  <a:pt x="297564" y="4062"/>
                </a:lnTo>
                <a:lnTo>
                  <a:pt x="25222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55C7093-A5A2-4173-AA95-0F86AC2ACEAD}"/>
              </a:ext>
            </a:extLst>
          </p:cNvPr>
          <p:cNvSpPr/>
          <p:nvPr/>
        </p:nvSpPr>
        <p:spPr>
          <a:xfrm>
            <a:off x="2334390" y="2005206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0" y="252222"/>
                </a:moveTo>
                <a:lnTo>
                  <a:pt x="4062" y="206879"/>
                </a:lnTo>
                <a:lnTo>
                  <a:pt x="15777" y="164205"/>
                </a:lnTo>
                <a:lnTo>
                  <a:pt x="34431" y="124911"/>
                </a:lnTo>
                <a:lnTo>
                  <a:pt x="59312" y="89710"/>
                </a:lnTo>
                <a:lnTo>
                  <a:pt x="89710" y="59312"/>
                </a:lnTo>
                <a:lnTo>
                  <a:pt x="124911" y="34431"/>
                </a:lnTo>
                <a:lnTo>
                  <a:pt x="164205" y="15777"/>
                </a:lnTo>
                <a:lnTo>
                  <a:pt x="206879" y="4062"/>
                </a:lnTo>
                <a:lnTo>
                  <a:pt x="252221" y="0"/>
                </a:lnTo>
                <a:lnTo>
                  <a:pt x="297564" y="4062"/>
                </a:lnTo>
                <a:lnTo>
                  <a:pt x="340238" y="15777"/>
                </a:lnTo>
                <a:lnTo>
                  <a:pt x="379532" y="34431"/>
                </a:lnTo>
                <a:lnTo>
                  <a:pt x="414733" y="59312"/>
                </a:lnTo>
                <a:lnTo>
                  <a:pt x="445131" y="89710"/>
                </a:lnTo>
                <a:lnTo>
                  <a:pt x="470012" y="124911"/>
                </a:lnTo>
                <a:lnTo>
                  <a:pt x="488666" y="164205"/>
                </a:lnTo>
                <a:lnTo>
                  <a:pt x="500381" y="206879"/>
                </a:lnTo>
                <a:lnTo>
                  <a:pt x="504444" y="252222"/>
                </a:lnTo>
                <a:lnTo>
                  <a:pt x="500381" y="297564"/>
                </a:lnTo>
                <a:lnTo>
                  <a:pt x="488666" y="340238"/>
                </a:lnTo>
                <a:lnTo>
                  <a:pt x="470012" y="379532"/>
                </a:lnTo>
                <a:lnTo>
                  <a:pt x="445131" y="414733"/>
                </a:lnTo>
                <a:lnTo>
                  <a:pt x="414733" y="445131"/>
                </a:lnTo>
                <a:lnTo>
                  <a:pt x="379532" y="470012"/>
                </a:lnTo>
                <a:lnTo>
                  <a:pt x="340238" y="488666"/>
                </a:lnTo>
                <a:lnTo>
                  <a:pt x="297564" y="500381"/>
                </a:lnTo>
                <a:lnTo>
                  <a:pt x="252221" y="504444"/>
                </a:lnTo>
                <a:lnTo>
                  <a:pt x="206879" y="500381"/>
                </a:lnTo>
                <a:lnTo>
                  <a:pt x="164205" y="488666"/>
                </a:lnTo>
                <a:lnTo>
                  <a:pt x="124911" y="470012"/>
                </a:lnTo>
                <a:lnTo>
                  <a:pt x="89710" y="445131"/>
                </a:lnTo>
                <a:lnTo>
                  <a:pt x="59312" y="414733"/>
                </a:lnTo>
                <a:lnTo>
                  <a:pt x="34431" y="379532"/>
                </a:lnTo>
                <a:lnTo>
                  <a:pt x="15777" y="340238"/>
                </a:lnTo>
                <a:lnTo>
                  <a:pt x="4062" y="297564"/>
                </a:lnTo>
                <a:lnTo>
                  <a:pt x="0" y="25222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F1882F2-7F1F-4222-90E5-31460262A9CD}"/>
              </a:ext>
            </a:extLst>
          </p:cNvPr>
          <p:cNvSpPr/>
          <p:nvPr/>
        </p:nvSpPr>
        <p:spPr>
          <a:xfrm>
            <a:off x="2408683" y="2004570"/>
            <a:ext cx="531495" cy="441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25623A4-5455-4E3B-A2B9-E1841B6041E2}"/>
              </a:ext>
            </a:extLst>
          </p:cNvPr>
          <p:cNvSpPr/>
          <p:nvPr/>
        </p:nvSpPr>
        <p:spPr>
          <a:xfrm>
            <a:off x="2334390" y="387743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52221" y="0"/>
                </a:moveTo>
                <a:lnTo>
                  <a:pt x="206879" y="4062"/>
                </a:lnTo>
                <a:lnTo>
                  <a:pt x="164205" y="15777"/>
                </a:lnTo>
                <a:lnTo>
                  <a:pt x="124911" y="34431"/>
                </a:lnTo>
                <a:lnTo>
                  <a:pt x="89710" y="59312"/>
                </a:lnTo>
                <a:lnTo>
                  <a:pt x="59312" y="89710"/>
                </a:lnTo>
                <a:lnTo>
                  <a:pt x="34431" y="124911"/>
                </a:lnTo>
                <a:lnTo>
                  <a:pt x="15777" y="164205"/>
                </a:lnTo>
                <a:lnTo>
                  <a:pt x="4062" y="206879"/>
                </a:lnTo>
                <a:lnTo>
                  <a:pt x="0" y="252222"/>
                </a:lnTo>
                <a:lnTo>
                  <a:pt x="4062" y="297564"/>
                </a:lnTo>
                <a:lnTo>
                  <a:pt x="15777" y="340238"/>
                </a:lnTo>
                <a:lnTo>
                  <a:pt x="34431" y="379532"/>
                </a:lnTo>
                <a:lnTo>
                  <a:pt x="59312" y="414733"/>
                </a:lnTo>
                <a:lnTo>
                  <a:pt x="89710" y="445131"/>
                </a:lnTo>
                <a:lnTo>
                  <a:pt x="124911" y="470012"/>
                </a:lnTo>
                <a:lnTo>
                  <a:pt x="164205" y="488666"/>
                </a:lnTo>
                <a:lnTo>
                  <a:pt x="206879" y="500381"/>
                </a:lnTo>
                <a:lnTo>
                  <a:pt x="252221" y="504444"/>
                </a:lnTo>
                <a:lnTo>
                  <a:pt x="297564" y="500381"/>
                </a:lnTo>
                <a:lnTo>
                  <a:pt x="340238" y="488666"/>
                </a:lnTo>
                <a:lnTo>
                  <a:pt x="379532" y="470012"/>
                </a:lnTo>
                <a:lnTo>
                  <a:pt x="414733" y="445131"/>
                </a:lnTo>
                <a:lnTo>
                  <a:pt x="445131" y="414733"/>
                </a:lnTo>
                <a:lnTo>
                  <a:pt x="470012" y="379532"/>
                </a:lnTo>
                <a:lnTo>
                  <a:pt x="488666" y="340238"/>
                </a:lnTo>
                <a:lnTo>
                  <a:pt x="500381" y="297564"/>
                </a:lnTo>
                <a:lnTo>
                  <a:pt x="504444" y="252222"/>
                </a:lnTo>
                <a:lnTo>
                  <a:pt x="500381" y="206879"/>
                </a:lnTo>
                <a:lnTo>
                  <a:pt x="488666" y="164205"/>
                </a:lnTo>
                <a:lnTo>
                  <a:pt x="470012" y="124911"/>
                </a:lnTo>
                <a:lnTo>
                  <a:pt x="445131" y="89710"/>
                </a:lnTo>
                <a:lnTo>
                  <a:pt x="414733" y="59312"/>
                </a:lnTo>
                <a:lnTo>
                  <a:pt x="379532" y="34431"/>
                </a:lnTo>
                <a:lnTo>
                  <a:pt x="340238" y="15777"/>
                </a:lnTo>
                <a:lnTo>
                  <a:pt x="297564" y="4062"/>
                </a:lnTo>
                <a:lnTo>
                  <a:pt x="25222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273806A-4205-40AB-A70A-6E1BF66F7918}"/>
              </a:ext>
            </a:extLst>
          </p:cNvPr>
          <p:cNvSpPr/>
          <p:nvPr/>
        </p:nvSpPr>
        <p:spPr>
          <a:xfrm>
            <a:off x="2334390" y="3877439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0" y="252222"/>
                </a:moveTo>
                <a:lnTo>
                  <a:pt x="4062" y="206879"/>
                </a:lnTo>
                <a:lnTo>
                  <a:pt x="15777" y="164205"/>
                </a:lnTo>
                <a:lnTo>
                  <a:pt x="34431" y="124911"/>
                </a:lnTo>
                <a:lnTo>
                  <a:pt x="59312" y="89710"/>
                </a:lnTo>
                <a:lnTo>
                  <a:pt x="89710" y="59312"/>
                </a:lnTo>
                <a:lnTo>
                  <a:pt x="124911" y="34431"/>
                </a:lnTo>
                <a:lnTo>
                  <a:pt x="164205" y="15777"/>
                </a:lnTo>
                <a:lnTo>
                  <a:pt x="206879" y="4062"/>
                </a:lnTo>
                <a:lnTo>
                  <a:pt x="252221" y="0"/>
                </a:lnTo>
                <a:lnTo>
                  <a:pt x="297564" y="4062"/>
                </a:lnTo>
                <a:lnTo>
                  <a:pt x="340238" y="15777"/>
                </a:lnTo>
                <a:lnTo>
                  <a:pt x="379532" y="34431"/>
                </a:lnTo>
                <a:lnTo>
                  <a:pt x="414733" y="59312"/>
                </a:lnTo>
                <a:lnTo>
                  <a:pt x="445131" y="89710"/>
                </a:lnTo>
                <a:lnTo>
                  <a:pt x="470012" y="124911"/>
                </a:lnTo>
                <a:lnTo>
                  <a:pt x="488666" y="164205"/>
                </a:lnTo>
                <a:lnTo>
                  <a:pt x="500381" y="206879"/>
                </a:lnTo>
                <a:lnTo>
                  <a:pt x="504444" y="252222"/>
                </a:lnTo>
                <a:lnTo>
                  <a:pt x="500381" y="297564"/>
                </a:lnTo>
                <a:lnTo>
                  <a:pt x="488666" y="340238"/>
                </a:lnTo>
                <a:lnTo>
                  <a:pt x="470012" y="379532"/>
                </a:lnTo>
                <a:lnTo>
                  <a:pt x="445131" y="414733"/>
                </a:lnTo>
                <a:lnTo>
                  <a:pt x="414733" y="445131"/>
                </a:lnTo>
                <a:lnTo>
                  <a:pt x="379532" y="470012"/>
                </a:lnTo>
                <a:lnTo>
                  <a:pt x="340238" y="488666"/>
                </a:lnTo>
                <a:lnTo>
                  <a:pt x="297564" y="500381"/>
                </a:lnTo>
                <a:lnTo>
                  <a:pt x="252221" y="504444"/>
                </a:lnTo>
                <a:lnTo>
                  <a:pt x="206879" y="500381"/>
                </a:lnTo>
                <a:lnTo>
                  <a:pt x="164205" y="488666"/>
                </a:lnTo>
                <a:lnTo>
                  <a:pt x="124911" y="470012"/>
                </a:lnTo>
                <a:lnTo>
                  <a:pt x="89710" y="445131"/>
                </a:lnTo>
                <a:lnTo>
                  <a:pt x="59312" y="414733"/>
                </a:lnTo>
                <a:lnTo>
                  <a:pt x="34431" y="379532"/>
                </a:lnTo>
                <a:lnTo>
                  <a:pt x="15777" y="340238"/>
                </a:lnTo>
                <a:lnTo>
                  <a:pt x="4062" y="297564"/>
                </a:lnTo>
                <a:lnTo>
                  <a:pt x="0" y="25222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7FB5B7A-C1E4-4C7B-8C43-1E3176FD5523}"/>
              </a:ext>
            </a:extLst>
          </p:cNvPr>
          <p:cNvSpPr/>
          <p:nvPr/>
        </p:nvSpPr>
        <p:spPr>
          <a:xfrm>
            <a:off x="2408683" y="3877313"/>
            <a:ext cx="531495" cy="441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B643CAE-BC64-44F5-870C-1E90D5F3F594}"/>
              </a:ext>
            </a:extLst>
          </p:cNvPr>
          <p:cNvSpPr/>
          <p:nvPr/>
        </p:nvSpPr>
        <p:spPr>
          <a:xfrm>
            <a:off x="1530479" y="3446910"/>
            <a:ext cx="504191" cy="504825"/>
          </a:xfrm>
          <a:custGeom>
            <a:avLst/>
            <a:gdLst/>
            <a:ahLst/>
            <a:cxnLst/>
            <a:rect l="l" t="t" r="r" b="b"/>
            <a:pathLst>
              <a:path w="504189" h="504825">
                <a:moveTo>
                  <a:pt x="251840" y="0"/>
                </a:moveTo>
                <a:lnTo>
                  <a:pt x="206578" y="4062"/>
                </a:lnTo>
                <a:lnTo>
                  <a:pt x="163974" y="15777"/>
                </a:lnTo>
                <a:lnTo>
                  <a:pt x="124742" y="34431"/>
                </a:lnTo>
                <a:lnTo>
                  <a:pt x="89592" y="59312"/>
                </a:lnTo>
                <a:lnTo>
                  <a:pt x="59237" y="89710"/>
                </a:lnTo>
                <a:lnTo>
                  <a:pt x="34388" y="124911"/>
                </a:lnTo>
                <a:lnTo>
                  <a:pt x="15758" y="164205"/>
                </a:lnTo>
                <a:lnTo>
                  <a:pt x="4058" y="206879"/>
                </a:lnTo>
                <a:lnTo>
                  <a:pt x="0" y="252222"/>
                </a:lnTo>
                <a:lnTo>
                  <a:pt x="4058" y="297564"/>
                </a:lnTo>
                <a:lnTo>
                  <a:pt x="15758" y="340238"/>
                </a:lnTo>
                <a:lnTo>
                  <a:pt x="34388" y="379532"/>
                </a:lnTo>
                <a:lnTo>
                  <a:pt x="59237" y="414733"/>
                </a:lnTo>
                <a:lnTo>
                  <a:pt x="89592" y="445131"/>
                </a:lnTo>
                <a:lnTo>
                  <a:pt x="124742" y="470012"/>
                </a:lnTo>
                <a:lnTo>
                  <a:pt x="163974" y="488666"/>
                </a:lnTo>
                <a:lnTo>
                  <a:pt x="206578" y="500381"/>
                </a:lnTo>
                <a:lnTo>
                  <a:pt x="251840" y="504444"/>
                </a:lnTo>
                <a:lnTo>
                  <a:pt x="297103" y="500381"/>
                </a:lnTo>
                <a:lnTo>
                  <a:pt x="339707" y="488666"/>
                </a:lnTo>
                <a:lnTo>
                  <a:pt x="378939" y="470012"/>
                </a:lnTo>
                <a:lnTo>
                  <a:pt x="414089" y="445131"/>
                </a:lnTo>
                <a:lnTo>
                  <a:pt x="444444" y="414733"/>
                </a:lnTo>
                <a:lnTo>
                  <a:pt x="469293" y="379532"/>
                </a:lnTo>
                <a:lnTo>
                  <a:pt x="487923" y="340238"/>
                </a:lnTo>
                <a:lnTo>
                  <a:pt x="499623" y="297564"/>
                </a:lnTo>
                <a:lnTo>
                  <a:pt x="503681" y="252222"/>
                </a:lnTo>
                <a:lnTo>
                  <a:pt x="499623" y="206879"/>
                </a:lnTo>
                <a:lnTo>
                  <a:pt x="487923" y="164205"/>
                </a:lnTo>
                <a:lnTo>
                  <a:pt x="469293" y="124911"/>
                </a:lnTo>
                <a:lnTo>
                  <a:pt x="444444" y="89710"/>
                </a:lnTo>
                <a:lnTo>
                  <a:pt x="414089" y="59312"/>
                </a:lnTo>
                <a:lnTo>
                  <a:pt x="378939" y="34431"/>
                </a:lnTo>
                <a:lnTo>
                  <a:pt x="339707" y="15777"/>
                </a:lnTo>
                <a:lnTo>
                  <a:pt x="297103" y="4062"/>
                </a:lnTo>
                <a:lnTo>
                  <a:pt x="251840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C48FE1AF-6E17-472B-8376-7E0E4CAC031B}"/>
              </a:ext>
            </a:extLst>
          </p:cNvPr>
          <p:cNvSpPr/>
          <p:nvPr/>
        </p:nvSpPr>
        <p:spPr>
          <a:xfrm>
            <a:off x="1530479" y="3446910"/>
            <a:ext cx="504191" cy="504825"/>
          </a:xfrm>
          <a:custGeom>
            <a:avLst/>
            <a:gdLst/>
            <a:ahLst/>
            <a:cxnLst/>
            <a:rect l="l" t="t" r="r" b="b"/>
            <a:pathLst>
              <a:path w="504189" h="504825">
                <a:moveTo>
                  <a:pt x="0" y="252222"/>
                </a:moveTo>
                <a:lnTo>
                  <a:pt x="4058" y="206879"/>
                </a:lnTo>
                <a:lnTo>
                  <a:pt x="15758" y="164205"/>
                </a:lnTo>
                <a:lnTo>
                  <a:pt x="34388" y="124911"/>
                </a:lnTo>
                <a:lnTo>
                  <a:pt x="59237" y="89710"/>
                </a:lnTo>
                <a:lnTo>
                  <a:pt x="89592" y="59312"/>
                </a:lnTo>
                <a:lnTo>
                  <a:pt x="124742" y="34431"/>
                </a:lnTo>
                <a:lnTo>
                  <a:pt x="163974" y="15777"/>
                </a:lnTo>
                <a:lnTo>
                  <a:pt x="206578" y="4062"/>
                </a:lnTo>
                <a:lnTo>
                  <a:pt x="251840" y="0"/>
                </a:lnTo>
                <a:lnTo>
                  <a:pt x="297103" y="4062"/>
                </a:lnTo>
                <a:lnTo>
                  <a:pt x="339707" y="15777"/>
                </a:lnTo>
                <a:lnTo>
                  <a:pt x="378939" y="34431"/>
                </a:lnTo>
                <a:lnTo>
                  <a:pt x="414089" y="59312"/>
                </a:lnTo>
                <a:lnTo>
                  <a:pt x="444444" y="89710"/>
                </a:lnTo>
                <a:lnTo>
                  <a:pt x="469293" y="124911"/>
                </a:lnTo>
                <a:lnTo>
                  <a:pt x="487923" y="164205"/>
                </a:lnTo>
                <a:lnTo>
                  <a:pt x="499623" y="206879"/>
                </a:lnTo>
                <a:lnTo>
                  <a:pt x="503681" y="252222"/>
                </a:lnTo>
                <a:lnTo>
                  <a:pt x="499623" y="297564"/>
                </a:lnTo>
                <a:lnTo>
                  <a:pt x="487923" y="340238"/>
                </a:lnTo>
                <a:lnTo>
                  <a:pt x="469293" y="379532"/>
                </a:lnTo>
                <a:lnTo>
                  <a:pt x="444444" y="414733"/>
                </a:lnTo>
                <a:lnTo>
                  <a:pt x="414089" y="445131"/>
                </a:lnTo>
                <a:lnTo>
                  <a:pt x="378939" y="470012"/>
                </a:lnTo>
                <a:lnTo>
                  <a:pt x="339707" y="488666"/>
                </a:lnTo>
                <a:lnTo>
                  <a:pt x="297103" y="500381"/>
                </a:lnTo>
                <a:lnTo>
                  <a:pt x="251840" y="504444"/>
                </a:lnTo>
                <a:lnTo>
                  <a:pt x="206578" y="500381"/>
                </a:lnTo>
                <a:lnTo>
                  <a:pt x="163974" y="488666"/>
                </a:lnTo>
                <a:lnTo>
                  <a:pt x="124742" y="470012"/>
                </a:lnTo>
                <a:lnTo>
                  <a:pt x="89592" y="445131"/>
                </a:lnTo>
                <a:lnTo>
                  <a:pt x="59237" y="414733"/>
                </a:lnTo>
                <a:lnTo>
                  <a:pt x="34388" y="379532"/>
                </a:lnTo>
                <a:lnTo>
                  <a:pt x="15758" y="340238"/>
                </a:lnTo>
                <a:lnTo>
                  <a:pt x="4058" y="297564"/>
                </a:lnTo>
                <a:lnTo>
                  <a:pt x="0" y="25222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8271A9C4-2936-4857-A4B3-F6028B800BF7}"/>
              </a:ext>
            </a:extLst>
          </p:cNvPr>
          <p:cNvSpPr/>
          <p:nvPr/>
        </p:nvSpPr>
        <p:spPr>
          <a:xfrm>
            <a:off x="1604519" y="3446529"/>
            <a:ext cx="531495" cy="441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4E939410-8544-4673-9E44-F00C85A85115}"/>
              </a:ext>
            </a:extLst>
          </p:cNvPr>
          <p:cNvSpPr/>
          <p:nvPr/>
        </p:nvSpPr>
        <p:spPr>
          <a:xfrm>
            <a:off x="1530479" y="2653667"/>
            <a:ext cx="504191" cy="504191"/>
          </a:xfrm>
          <a:custGeom>
            <a:avLst/>
            <a:gdLst/>
            <a:ahLst/>
            <a:cxnLst/>
            <a:rect l="l" t="t" r="r" b="b"/>
            <a:pathLst>
              <a:path w="504189" h="504189">
                <a:moveTo>
                  <a:pt x="251840" y="0"/>
                </a:moveTo>
                <a:lnTo>
                  <a:pt x="206578" y="4058"/>
                </a:lnTo>
                <a:lnTo>
                  <a:pt x="163974" y="15758"/>
                </a:lnTo>
                <a:lnTo>
                  <a:pt x="124742" y="34388"/>
                </a:lnTo>
                <a:lnTo>
                  <a:pt x="89592" y="59237"/>
                </a:lnTo>
                <a:lnTo>
                  <a:pt x="59237" y="89592"/>
                </a:lnTo>
                <a:lnTo>
                  <a:pt x="34388" y="124742"/>
                </a:lnTo>
                <a:lnTo>
                  <a:pt x="15758" y="163974"/>
                </a:lnTo>
                <a:lnTo>
                  <a:pt x="4058" y="206578"/>
                </a:lnTo>
                <a:lnTo>
                  <a:pt x="0" y="251840"/>
                </a:lnTo>
                <a:lnTo>
                  <a:pt x="4058" y="297103"/>
                </a:lnTo>
                <a:lnTo>
                  <a:pt x="15758" y="339707"/>
                </a:lnTo>
                <a:lnTo>
                  <a:pt x="34388" y="378939"/>
                </a:lnTo>
                <a:lnTo>
                  <a:pt x="59237" y="414089"/>
                </a:lnTo>
                <a:lnTo>
                  <a:pt x="89592" y="444444"/>
                </a:lnTo>
                <a:lnTo>
                  <a:pt x="124742" y="469293"/>
                </a:lnTo>
                <a:lnTo>
                  <a:pt x="163974" y="487923"/>
                </a:lnTo>
                <a:lnTo>
                  <a:pt x="206578" y="499623"/>
                </a:lnTo>
                <a:lnTo>
                  <a:pt x="251840" y="503682"/>
                </a:lnTo>
                <a:lnTo>
                  <a:pt x="297103" y="499623"/>
                </a:lnTo>
                <a:lnTo>
                  <a:pt x="339707" y="487923"/>
                </a:lnTo>
                <a:lnTo>
                  <a:pt x="378939" y="469293"/>
                </a:lnTo>
                <a:lnTo>
                  <a:pt x="414089" y="444444"/>
                </a:lnTo>
                <a:lnTo>
                  <a:pt x="444444" y="414089"/>
                </a:lnTo>
                <a:lnTo>
                  <a:pt x="469293" y="378939"/>
                </a:lnTo>
                <a:lnTo>
                  <a:pt x="487923" y="339707"/>
                </a:lnTo>
                <a:lnTo>
                  <a:pt x="499623" y="297103"/>
                </a:lnTo>
                <a:lnTo>
                  <a:pt x="503681" y="251840"/>
                </a:lnTo>
                <a:lnTo>
                  <a:pt x="499623" y="206578"/>
                </a:lnTo>
                <a:lnTo>
                  <a:pt x="487923" y="163974"/>
                </a:lnTo>
                <a:lnTo>
                  <a:pt x="469293" y="124742"/>
                </a:lnTo>
                <a:lnTo>
                  <a:pt x="444444" y="89592"/>
                </a:lnTo>
                <a:lnTo>
                  <a:pt x="414089" y="59237"/>
                </a:lnTo>
                <a:lnTo>
                  <a:pt x="378939" y="34388"/>
                </a:lnTo>
                <a:lnTo>
                  <a:pt x="339707" y="15758"/>
                </a:lnTo>
                <a:lnTo>
                  <a:pt x="297103" y="4058"/>
                </a:lnTo>
                <a:lnTo>
                  <a:pt x="251840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B6AC9AA-94D7-4863-AAD7-1E84EEA3084A}"/>
              </a:ext>
            </a:extLst>
          </p:cNvPr>
          <p:cNvSpPr/>
          <p:nvPr/>
        </p:nvSpPr>
        <p:spPr>
          <a:xfrm>
            <a:off x="1530479" y="2653667"/>
            <a:ext cx="504191" cy="504191"/>
          </a:xfrm>
          <a:custGeom>
            <a:avLst/>
            <a:gdLst/>
            <a:ahLst/>
            <a:cxnLst/>
            <a:rect l="l" t="t" r="r" b="b"/>
            <a:pathLst>
              <a:path w="504189" h="504189">
                <a:moveTo>
                  <a:pt x="0" y="251840"/>
                </a:moveTo>
                <a:lnTo>
                  <a:pt x="4058" y="206578"/>
                </a:lnTo>
                <a:lnTo>
                  <a:pt x="15758" y="163974"/>
                </a:lnTo>
                <a:lnTo>
                  <a:pt x="34388" y="124742"/>
                </a:lnTo>
                <a:lnTo>
                  <a:pt x="59237" y="89592"/>
                </a:lnTo>
                <a:lnTo>
                  <a:pt x="89592" y="59237"/>
                </a:lnTo>
                <a:lnTo>
                  <a:pt x="124742" y="34388"/>
                </a:lnTo>
                <a:lnTo>
                  <a:pt x="163974" y="15758"/>
                </a:lnTo>
                <a:lnTo>
                  <a:pt x="206578" y="4058"/>
                </a:lnTo>
                <a:lnTo>
                  <a:pt x="251840" y="0"/>
                </a:lnTo>
                <a:lnTo>
                  <a:pt x="297103" y="4058"/>
                </a:lnTo>
                <a:lnTo>
                  <a:pt x="339707" y="15758"/>
                </a:lnTo>
                <a:lnTo>
                  <a:pt x="378939" y="34388"/>
                </a:lnTo>
                <a:lnTo>
                  <a:pt x="414089" y="59237"/>
                </a:lnTo>
                <a:lnTo>
                  <a:pt x="444444" y="89592"/>
                </a:lnTo>
                <a:lnTo>
                  <a:pt x="469293" y="124742"/>
                </a:lnTo>
                <a:lnTo>
                  <a:pt x="487923" y="163974"/>
                </a:lnTo>
                <a:lnTo>
                  <a:pt x="499623" y="206578"/>
                </a:lnTo>
                <a:lnTo>
                  <a:pt x="503681" y="251840"/>
                </a:lnTo>
                <a:lnTo>
                  <a:pt x="499623" y="297103"/>
                </a:lnTo>
                <a:lnTo>
                  <a:pt x="487923" y="339707"/>
                </a:lnTo>
                <a:lnTo>
                  <a:pt x="469293" y="378939"/>
                </a:lnTo>
                <a:lnTo>
                  <a:pt x="444444" y="414089"/>
                </a:lnTo>
                <a:lnTo>
                  <a:pt x="414089" y="444444"/>
                </a:lnTo>
                <a:lnTo>
                  <a:pt x="378939" y="469293"/>
                </a:lnTo>
                <a:lnTo>
                  <a:pt x="339707" y="487923"/>
                </a:lnTo>
                <a:lnTo>
                  <a:pt x="297103" y="499623"/>
                </a:lnTo>
                <a:lnTo>
                  <a:pt x="251840" y="503682"/>
                </a:lnTo>
                <a:lnTo>
                  <a:pt x="206578" y="499623"/>
                </a:lnTo>
                <a:lnTo>
                  <a:pt x="163974" y="487923"/>
                </a:lnTo>
                <a:lnTo>
                  <a:pt x="124742" y="469293"/>
                </a:lnTo>
                <a:lnTo>
                  <a:pt x="89592" y="444444"/>
                </a:lnTo>
                <a:lnTo>
                  <a:pt x="59237" y="414089"/>
                </a:lnTo>
                <a:lnTo>
                  <a:pt x="34388" y="378939"/>
                </a:lnTo>
                <a:lnTo>
                  <a:pt x="15758" y="339707"/>
                </a:lnTo>
                <a:lnTo>
                  <a:pt x="4058" y="297103"/>
                </a:lnTo>
                <a:lnTo>
                  <a:pt x="0" y="251840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3E8E770B-F91A-45D6-A308-A362E3E594C9}"/>
              </a:ext>
            </a:extLst>
          </p:cNvPr>
          <p:cNvSpPr/>
          <p:nvPr/>
        </p:nvSpPr>
        <p:spPr>
          <a:xfrm>
            <a:off x="1604519" y="2653031"/>
            <a:ext cx="531495" cy="441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45192E0F-28A0-4043-843F-6483DC4F6A48}"/>
              </a:ext>
            </a:extLst>
          </p:cNvPr>
          <p:cNvSpPr/>
          <p:nvPr/>
        </p:nvSpPr>
        <p:spPr>
          <a:xfrm>
            <a:off x="3126868" y="2653667"/>
            <a:ext cx="504191" cy="504191"/>
          </a:xfrm>
          <a:custGeom>
            <a:avLst/>
            <a:gdLst/>
            <a:ahLst/>
            <a:cxnLst/>
            <a:rect l="l" t="t" r="r" b="b"/>
            <a:pathLst>
              <a:path w="504189" h="504189">
                <a:moveTo>
                  <a:pt x="251841" y="0"/>
                </a:moveTo>
                <a:lnTo>
                  <a:pt x="206578" y="4058"/>
                </a:lnTo>
                <a:lnTo>
                  <a:pt x="163974" y="15758"/>
                </a:lnTo>
                <a:lnTo>
                  <a:pt x="124742" y="34388"/>
                </a:lnTo>
                <a:lnTo>
                  <a:pt x="89592" y="59237"/>
                </a:lnTo>
                <a:lnTo>
                  <a:pt x="59237" y="89592"/>
                </a:lnTo>
                <a:lnTo>
                  <a:pt x="34388" y="124742"/>
                </a:lnTo>
                <a:lnTo>
                  <a:pt x="15758" y="163974"/>
                </a:lnTo>
                <a:lnTo>
                  <a:pt x="4058" y="206578"/>
                </a:lnTo>
                <a:lnTo>
                  <a:pt x="0" y="251840"/>
                </a:lnTo>
                <a:lnTo>
                  <a:pt x="4058" y="297103"/>
                </a:lnTo>
                <a:lnTo>
                  <a:pt x="15758" y="339707"/>
                </a:lnTo>
                <a:lnTo>
                  <a:pt x="34388" y="378939"/>
                </a:lnTo>
                <a:lnTo>
                  <a:pt x="59237" y="414089"/>
                </a:lnTo>
                <a:lnTo>
                  <a:pt x="89592" y="444444"/>
                </a:lnTo>
                <a:lnTo>
                  <a:pt x="124742" y="469293"/>
                </a:lnTo>
                <a:lnTo>
                  <a:pt x="163974" y="487923"/>
                </a:lnTo>
                <a:lnTo>
                  <a:pt x="206578" y="499623"/>
                </a:lnTo>
                <a:lnTo>
                  <a:pt x="251841" y="503682"/>
                </a:lnTo>
                <a:lnTo>
                  <a:pt x="297103" y="499623"/>
                </a:lnTo>
                <a:lnTo>
                  <a:pt x="339707" y="487923"/>
                </a:lnTo>
                <a:lnTo>
                  <a:pt x="378939" y="469293"/>
                </a:lnTo>
                <a:lnTo>
                  <a:pt x="414089" y="444444"/>
                </a:lnTo>
                <a:lnTo>
                  <a:pt x="444444" y="414089"/>
                </a:lnTo>
                <a:lnTo>
                  <a:pt x="469293" y="378939"/>
                </a:lnTo>
                <a:lnTo>
                  <a:pt x="487923" y="339707"/>
                </a:lnTo>
                <a:lnTo>
                  <a:pt x="499623" y="297103"/>
                </a:lnTo>
                <a:lnTo>
                  <a:pt x="503681" y="251840"/>
                </a:lnTo>
                <a:lnTo>
                  <a:pt x="499623" y="206578"/>
                </a:lnTo>
                <a:lnTo>
                  <a:pt x="487923" y="163974"/>
                </a:lnTo>
                <a:lnTo>
                  <a:pt x="469293" y="124742"/>
                </a:lnTo>
                <a:lnTo>
                  <a:pt x="444444" y="89592"/>
                </a:lnTo>
                <a:lnTo>
                  <a:pt x="414089" y="59237"/>
                </a:lnTo>
                <a:lnTo>
                  <a:pt x="378939" y="34388"/>
                </a:lnTo>
                <a:lnTo>
                  <a:pt x="339707" y="15758"/>
                </a:lnTo>
                <a:lnTo>
                  <a:pt x="297103" y="4058"/>
                </a:lnTo>
                <a:lnTo>
                  <a:pt x="25184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6B70AE0-48B8-4323-9FE0-42198F85160B}"/>
              </a:ext>
            </a:extLst>
          </p:cNvPr>
          <p:cNvSpPr/>
          <p:nvPr/>
        </p:nvSpPr>
        <p:spPr>
          <a:xfrm>
            <a:off x="3126868" y="2653667"/>
            <a:ext cx="504191" cy="504191"/>
          </a:xfrm>
          <a:custGeom>
            <a:avLst/>
            <a:gdLst/>
            <a:ahLst/>
            <a:cxnLst/>
            <a:rect l="l" t="t" r="r" b="b"/>
            <a:pathLst>
              <a:path w="504189" h="504189">
                <a:moveTo>
                  <a:pt x="0" y="251840"/>
                </a:moveTo>
                <a:lnTo>
                  <a:pt x="4058" y="206578"/>
                </a:lnTo>
                <a:lnTo>
                  <a:pt x="15758" y="163974"/>
                </a:lnTo>
                <a:lnTo>
                  <a:pt x="34388" y="124742"/>
                </a:lnTo>
                <a:lnTo>
                  <a:pt x="59237" y="89592"/>
                </a:lnTo>
                <a:lnTo>
                  <a:pt x="89592" y="59237"/>
                </a:lnTo>
                <a:lnTo>
                  <a:pt x="124742" y="34388"/>
                </a:lnTo>
                <a:lnTo>
                  <a:pt x="163974" y="15758"/>
                </a:lnTo>
                <a:lnTo>
                  <a:pt x="206578" y="4058"/>
                </a:lnTo>
                <a:lnTo>
                  <a:pt x="251841" y="0"/>
                </a:lnTo>
                <a:lnTo>
                  <a:pt x="297103" y="4058"/>
                </a:lnTo>
                <a:lnTo>
                  <a:pt x="339707" y="15758"/>
                </a:lnTo>
                <a:lnTo>
                  <a:pt x="378939" y="34388"/>
                </a:lnTo>
                <a:lnTo>
                  <a:pt x="414089" y="59237"/>
                </a:lnTo>
                <a:lnTo>
                  <a:pt x="444444" y="89592"/>
                </a:lnTo>
                <a:lnTo>
                  <a:pt x="469293" y="124742"/>
                </a:lnTo>
                <a:lnTo>
                  <a:pt x="487923" y="163974"/>
                </a:lnTo>
                <a:lnTo>
                  <a:pt x="499623" y="206578"/>
                </a:lnTo>
                <a:lnTo>
                  <a:pt x="503681" y="251840"/>
                </a:lnTo>
                <a:lnTo>
                  <a:pt x="499623" y="297103"/>
                </a:lnTo>
                <a:lnTo>
                  <a:pt x="487923" y="339707"/>
                </a:lnTo>
                <a:lnTo>
                  <a:pt x="469293" y="378939"/>
                </a:lnTo>
                <a:lnTo>
                  <a:pt x="444444" y="414089"/>
                </a:lnTo>
                <a:lnTo>
                  <a:pt x="414089" y="444444"/>
                </a:lnTo>
                <a:lnTo>
                  <a:pt x="378939" y="469293"/>
                </a:lnTo>
                <a:lnTo>
                  <a:pt x="339707" y="487923"/>
                </a:lnTo>
                <a:lnTo>
                  <a:pt x="297103" y="499623"/>
                </a:lnTo>
                <a:lnTo>
                  <a:pt x="251841" y="503682"/>
                </a:lnTo>
                <a:lnTo>
                  <a:pt x="206578" y="499623"/>
                </a:lnTo>
                <a:lnTo>
                  <a:pt x="163974" y="487923"/>
                </a:lnTo>
                <a:lnTo>
                  <a:pt x="124742" y="469293"/>
                </a:lnTo>
                <a:lnTo>
                  <a:pt x="89592" y="444444"/>
                </a:lnTo>
                <a:lnTo>
                  <a:pt x="59237" y="414089"/>
                </a:lnTo>
                <a:lnTo>
                  <a:pt x="34388" y="378939"/>
                </a:lnTo>
                <a:lnTo>
                  <a:pt x="15758" y="339707"/>
                </a:lnTo>
                <a:lnTo>
                  <a:pt x="4058" y="297103"/>
                </a:lnTo>
                <a:lnTo>
                  <a:pt x="0" y="251840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4689EBF-5B75-4481-93B7-D1F4D22F06FA}"/>
              </a:ext>
            </a:extLst>
          </p:cNvPr>
          <p:cNvSpPr/>
          <p:nvPr/>
        </p:nvSpPr>
        <p:spPr>
          <a:xfrm>
            <a:off x="3200655" y="2653031"/>
            <a:ext cx="531495" cy="441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FE6E6B3F-02EC-409E-A0D6-8C5EF3552DEF}"/>
              </a:ext>
            </a:extLst>
          </p:cNvPr>
          <p:cNvSpPr/>
          <p:nvPr/>
        </p:nvSpPr>
        <p:spPr>
          <a:xfrm>
            <a:off x="3126868" y="3446910"/>
            <a:ext cx="504191" cy="504825"/>
          </a:xfrm>
          <a:custGeom>
            <a:avLst/>
            <a:gdLst/>
            <a:ahLst/>
            <a:cxnLst/>
            <a:rect l="l" t="t" r="r" b="b"/>
            <a:pathLst>
              <a:path w="504189" h="504825">
                <a:moveTo>
                  <a:pt x="251841" y="0"/>
                </a:moveTo>
                <a:lnTo>
                  <a:pt x="206578" y="4062"/>
                </a:lnTo>
                <a:lnTo>
                  <a:pt x="163974" y="15777"/>
                </a:lnTo>
                <a:lnTo>
                  <a:pt x="124742" y="34431"/>
                </a:lnTo>
                <a:lnTo>
                  <a:pt x="89592" y="59312"/>
                </a:lnTo>
                <a:lnTo>
                  <a:pt x="59237" y="89710"/>
                </a:lnTo>
                <a:lnTo>
                  <a:pt x="34388" y="124911"/>
                </a:lnTo>
                <a:lnTo>
                  <a:pt x="15758" y="164205"/>
                </a:lnTo>
                <a:lnTo>
                  <a:pt x="4058" y="206879"/>
                </a:lnTo>
                <a:lnTo>
                  <a:pt x="0" y="252222"/>
                </a:lnTo>
                <a:lnTo>
                  <a:pt x="4058" y="297564"/>
                </a:lnTo>
                <a:lnTo>
                  <a:pt x="15758" y="340238"/>
                </a:lnTo>
                <a:lnTo>
                  <a:pt x="34388" y="379532"/>
                </a:lnTo>
                <a:lnTo>
                  <a:pt x="59237" y="414733"/>
                </a:lnTo>
                <a:lnTo>
                  <a:pt x="89592" y="445131"/>
                </a:lnTo>
                <a:lnTo>
                  <a:pt x="124742" y="470012"/>
                </a:lnTo>
                <a:lnTo>
                  <a:pt x="163974" y="488666"/>
                </a:lnTo>
                <a:lnTo>
                  <a:pt x="206578" y="500381"/>
                </a:lnTo>
                <a:lnTo>
                  <a:pt x="251841" y="504444"/>
                </a:lnTo>
                <a:lnTo>
                  <a:pt x="297103" y="500381"/>
                </a:lnTo>
                <a:lnTo>
                  <a:pt x="339707" y="488666"/>
                </a:lnTo>
                <a:lnTo>
                  <a:pt x="378939" y="470012"/>
                </a:lnTo>
                <a:lnTo>
                  <a:pt x="414089" y="445131"/>
                </a:lnTo>
                <a:lnTo>
                  <a:pt x="444444" y="414733"/>
                </a:lnTo>
                <a:lnTo>
                  <a:pt x="469293" y="379532"/>
                </a:lnTo>
                <a:lnTo>
                  <a:pt x="487923" y="340238"/>
                </a:lnTo>
                <a:lnTo>
                  <a:pt x="499623" y="297564"/>
                </a:lnTo>
                <a:lnTo>
                  <a:pt x="503681" y="252222"/>
                </a:lnTo>
                <a:lnTo>
                  <a:pt x="499623" y="206879"/>
                </a:lnTo>
                <a:lnTo>
                  <a:pt x="487923" y="164205"/>
                </a:lnTo>
                <a:lnTo>
                  <a:pt x="469293" y="124911"/>
                </a:lnTo>
                <a:lnTo>
                  <a:pt x="444444" y="89710"/>
                </a:lnTo>
                <a:lnTo>
                  <a:pt x="414089" y="59312"/>
                </a:lnTo>
                <a:lnTo>
                  <a:pt x="378939" y="34431"/>
                </a:lnTo>
                <a:lnTo>
                  <a:pt x="339707" y="15777"/>
                </a:lnTo>
                <a:lnTo>
                  <a:pt x="297103" y="4062"/>
                </a:lnTo>
                <a:lnTo>
                  <a:pt x="25184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5D087F6-1428-436D-82E1-2C71B7CF478C}"/>
              </a:ext>
            </a:extLst>
          </p:cNvPr>
          <p:cNvSpPr/>
          <p:nvPr/>
        </p:nvSpPr>
        <p:spPr>
          <a:xfrm>
            <a:off x="3126868" y="3446910"/>
            <a:ext cx="504191" cy="504825"/>
          </a:xfrm>
          <a:custGeom>
            <a:avLst/>
            <a:gdLst/>
            <a:ahLst/>
            <a:cxnLst/>
            <a:rect l="l" t="t" r="r" b="b"/>
            <a:pathLst>
              <a:path w="504189" h="504825">
                <a:moveTo>
                  <a:pt x="0" y="252222"/>
                </a:moveTo>
                <a:lnTo>
                  <a:pt x="4058" y="206879"/>
                </a:lnTo>
                <a:lnTo>
                  <a:pt x="15758" y="164205"/>
                </a:lnTo>
                <a:lnTo>
                  <a:pt x="34388" y="124911"/>
                </a:lnTo>
                <a:lnTo>
                  <a:pt x="59237" y="89710"/>
                </a:lnTo>
                <a:lnTo>
                  <a:pt x="89592" y="59312"/>
                </a:lnTo>
                <a:lnTo>
                  <a:pt x="124742" y="34431"/>
                </a:lnTo>
                <a:lnTo>
                  <a:pt x="163974" y="15777"/>
                </a:lnTo>
                <a:lnTo>
                  <a:pt x="206578" y="4062"/>
                </a:lnTo>
                <a:lnTo>
                  <a:pt x="251841" y="0"/>
                </a:lnTo>
                <a:lnTo>
                  <a:pt x="297103" y="4062"/>
                </a:lnTo>
                <a:lnTo>
                  <a:pt x="339707" y="15777"/>
                </a:lnTo>
                <a:lnTo>
                  <a:pt x="378939" y="34431"/>
                </a:lnTo>
                <a:lnTo>
                  <a:pt x="414089" y="59312"/>
                </a:lnTo>
                <a:lnTo>
                  <a:pt x="444444" y="89710"/>
                </a:lnTo>
                <a:lnTo>
                  <a:pt x="469293" y="124911"/>
                </a:lnTo>
                <a:lnTo>
                  <a:pt x="487923" y="164205"/>
                </a:lnTo>
                <a:lnTo>
                  <a:pt x="499623" y="206879"/>
                </a:lnTo>
                <a:lnTo>
                  <a:pt x="503681" y="252222"/>
                </a:lnTo>
                <a:lnTo>
                  <a:pt x="499623" y="297564"/>
                </a:lnTo>
                <a:lnTo>
                  <a:pt x="487923" y="340238"/>
                </a:lnTo>
                <a:lnTo>
                  <a:pt x="469293" y="379532"/>
                </a:lnTo>
                <a:lnTo>
                  <a:pt x="444444" y="414733"/>
                </a:lnTo>
                <a:lnTo>
                  <a:pt x="414089" y="445131"/>
                </a:lnTo>
                <a:lnTo>
                  <a:pt x="378939" y="470012"/>
                </a:lnTo>
                <a:lnTo>
                  <a:pt x="339707" y="488666"/>
                </a:lnTo>
                <a:lnTo>
                  <a:pt x="297103" y="500381"/>
                </a:lnTo>
                <a:lnTo>
                  <a:pt x="251841" y="504444"/>
                </a:lnTo>
                <a:lnTo>
                  <a:pt x="206578" y="500381"/>
                </a:lnTo>
                <a:lnTo>
                  <a:pt x="163974" y="488666"/>
                </a:lnTo>
                <a:lnTo>
                  <a:pt x="124742" y="470012"/>
                </a:lnTo>
                <a:lnTo>
                  <a:pt x="89592" y="445131"/>
                </a:lnTo>
                <a:lnTo>
                  <a:pt x="59237" y="414733"/>
                </a:lnTo>
                <a:lnTo>
                  <a:pt x="34388" y="379532"/>
                </a:lnTo>
                <a:lnTo>
                  <a:pt x="15758" y="340238"/>
                </a:lnTo>
                <a:lnTo>
                  <a:pt x="4058" y="297564"/>
                </a:lnTo>
                <a:lnTo>
                  <a:pt x="0" y="252222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85E9D237-65EB-434D-A5D2-0A661E0A4789}"/>
              </a:ext>
            </a:extLst>
          </p:cNvPr>
          <p:cNvSpPr/>
          <p:nvPr/>
        </p:nvSpPr>
        <p:spPr>
          <a:xfrm>
            <a:off x="3200655" y="3446529"/>
            <a:ext cx="531495" cy="4414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E8E9F215-D047-43DA-977A-E1B4A3FFA066}"/>
              </a:ext>
            </a:extLst>
          </p:cNvPr>
          <p:cNvSpPr/>
          <p:nvPr/>
        </p:nvSpPr>
        <p:spPr>
          <a:xfrm>
            <a:off x="1961010" y="2435734"/>
            <a:ext cx="447675" cy="292100"/>
          </a:xfrm>
          <a:custGeom>
            <a:avLst/>
            <a:gdLst/>
            <a:ahLst/>
            <a:cxnLst/>
            <a:rect l="l" t="t" r="r" b="b"/>
            <a:pathLst>
              <a:path w="447675" h="292100">
                <a:moveTo>
                  <a:pt x="447675" y="0"/>
                </a:moveTo>
                <a:lnTo>
                  <a:pt x="0" y="291592"/>
                </a:lnTo>
              </a:path>
            </a:pathLst>
          </a:custGeom>
          <a:ln w="51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63DA3855-859B-417C-A99E-2511E935F9BB}"/>
              </a:ext>
            </a:extLst>
          </p:cNvPr>
          <p:cNvSpPr/>
          <p:nvPr/>
        </p:nvSpPr>
        <p:spPr>
          <a:xfrm>
            <a:off x="1782699" y="3157350"/>
            <a:ext cx="0" cy="290195"/>
          </a:xfrm>
          <a:custGeom>
            <a:avLst/>
            <a:gdLst/>
            <a:ahLst/>
            <a:cxnLst/>
            <a:rect l="l" t="t" r="r" b="b"/>
            <a:pathLst>
              <a:path h="290195">
                <a:moveTo>
                  <a:pt x="0" y="0"/>
                </a:moveTo>
                <a:lnTo>
                  <a:pt x="0" y="289687"/>
                </a:lnTo>
              </a:path>
            </a:pathLst>
          </a:custGeom>
          <a:ln w="51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D4D0D8C5-8BC5-48CB-A3FB-AADDB890FD84}"/>
              </a:ext>
            </a:extLst>
          </p:cNvPr>
          <p:cNvSpPr/>
          <p:nvPr/>
        </p:nvSpPr>
        <p:spPr>
          <a:xfrm>
            <a:off x="1961011" y="3877439"/>
            <a:ext cx="374015" cy="252729"/>
          </a:xfrm>
          <a:custGeom>
            <a:avLst/>
            <a:gdLst/>
            <a:ahLst/>
            <a:cxnLst/>
            <a:rect l="l" t="t" r="r" b="b"/>
            <a:pathLst>
              <a:path w="374014" h="252729">
                <a:moveTo>
                  <a:pt x="0" y="0"/>
                </a:moveTo>
                <a:lnTo>
                  <a:pt x="373888" y="252222"/>
                </a:lnTo>
              </a:path>
            </a:pathLst>
          </a:custGeom>
          <a:ln w="51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B9569DEC-4008-485E-BEC1-8F192F34DCAE}"/>
              </a:ext>
            </a:extLst>
          </p:cNvPr>
          <p:cNvSpPr/>
          <p:nvPr/>
        </p:nvSpPr>
        <p:spPr>
          <a:xfrm>
            <a:off x="2838831" y="3877439"/>
            <a:ext cx="361951" cy="252729"/>
          </a:xfrm>
          <a:custGeom>
            <a:avLst/>
            <a:gdLst/>
            <a:ahLst/>
            <a:cxnLst/>
            <a:rect l="l" t="t" r="r" b="b"/>
            <a:pathLst>
              <a:path w="361950" h="252729">
                <a:moveTo>
                  <a:pt x="361823" y="0"/>
                </a:moveTo>
                <a:lnTo>
                  <a:pt x="0" y="252222"/>
                </a:lnTo>
              </a:path>
            </a:pathLst>
          </a:custGeom>
          <a:ln w="51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41128DC4-2E8F-4332-8A87-03E82118340F}"/>
              </a:ext>
            </a:extLst>
          </p:cNvPr>
          <p:cNvSpPr/>
          <p:nvPr/>
        </p:nvSpPr>
        <p:spPr>
          <a:xfrm>
            <a:off x="2764921" y="2435734"/>
            <a:ext cx="435609" cy="292100"/>
          </a:xfrm>
          <a:custGeom>
            <a:avLst/>
            <a:gdLst/>
            <a:ahLst/>
            <a:cxnLst/>
            <a:rect l="l" t="t" r="r" b="b"/>
            <a:pathLst>
              <a:path w="435610" h="292100">
                <a:moveTo>
                  <a:pt x="0" y="0"/>
                </a:moveTo>
                <a:lnTo>
                  <a:pt x="435609" y="291592"/>
                </a:lnTo>
              </a:path>
            </a:pathLst>
          </a:custGeom>
          <a:ln w="51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79AE0527-5C6B-4E3B-89FB-D4D48FBA3A20}"/>
              </a:ext>
            </a:extLst>
          </p:cNvPr>
          <p:cNvSpPr/>
          <p:nvPr/>
        </p:nvSpPr>
        <p:spPr>
          <a:xfrm>
            <a:off x="3378327" y="3157350"/>
            <a:ext cx="0" cy="290195"/>
          </a:xfrm>
          <a:custGeom>
            <a:avLst/>
            <a:gdLst/>
            <a:ahLst/>
            <a:cxnLst/>
            <a:rect l="l" t="t" r="r" b="b"/>
            <a:pathLst>
              <a:path h="290195">
                <a:moveTo>
                  <a:pt x="0" y="0"/>
                </a:moveTo>
                <a:lnTo>
                  <a:pt x="0" y="289687"/>
                </a:lnTo>
              </a:path>
            </a:pathLst>
          </a:custGeom>
          <a:ln w="51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75C3EC30-A6F6-4F6B-936A-D3DE14F5C613}"/>
              </a:ext>
            </a:extLst>
          </p:cNvPr>
          <p:cNvSpPr/>
          <p:nvPr/>
        </p:nvSpPr>
        <p:spPr>
          <a:xfrm>
            <a:off x="2586608" y="2509650"/>
            <a:ext cx="0" cy="1368425"/>
          </a:xfrm>
          <a:custGeom>
            <a:avLst/>
            <a:gdLst/>
            <a:ahLst/>
            <a:cxnLst/>
            <a:rect l="l" t="t" r="r" b="b"/>
            <a:pathLst>
              <a:path h="1368425">
                <a:moveTo>
                  <a:pt x="0" y="0"/>
                </a:moveTo>
                <a:lnTo>
                  <a:pt x="0" y="1368170"/>
                </a:lnTo>
              </a:path>
            </a:pathLst>
          </a:custGeom>
          <a:ln w="51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784A583D-6BEF-4A91-85F3-8D80DEBA2C32}"/>
              </a:ext>
            </a:extLst>
          </p:cNvPr>
          <p:cNvSpPr/>
          <p:nvPr/>
        </p:nvSpPr>
        <p:spPr>
          <a:xfrm>
            <a:off x="1961008" y="2509650"/>
            <a:ext cx="626111" cy="1011555"/>
          </a:xfrm>
          <a:custGeom>
            <a:avLst/>
            <a:gdLst/>
            <a:ahLst/>
            <a:cxnLst/>
            <a:rect l="l" t="t" r="r" b="b"/>
            <a:pathLst>
              <a:path w="626110" h="1011554">
                <a:moveTo>
                  <a:pt x="625856" y="0"/>
                </a:moveTo>
                <a:lnTo>
                  <a:pt x="0" y="1011554"/>
                </a:lnTo>
              </a:path>
            </a:pathLst>
          </a:custGeom>
          <a:ln w="51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4B4A884F-9334-4FEB-85E7-CF512C083865}"/>
              </a:ext>
            </a:extLst>
          </p:cNvPr>
          <p:cNvSpPr/>
          <p:nvPr/>
        </p:nvSpPr>
        <p:spPr>
          <a:xfrm>
            <a:off x="2586611" y="2509650"/>
            <a:ext cx="614045" cy="1011555"/>
          </a:xfrm>
          <a:custGeom>
            <a:avLst/>
            <a:gdLst/>
            <a:ahLst/>
            <a:cxnLst/>
            <a:rect l="l" t="t" r="r" b="b"/>
            <a:pathLst>
              <a:path w="614044" h="1011554">
                <a:moveTo>
                  <a:pt x="0" y="0"/>
                </a:moveTo>
                <a:lnTo>
                  <a:pt x="613918" y="1011554"/>
                </a:lnTo>
              </a:path>
            </a:pathLst>
          </a:custGeom>
          <a:ln w="510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B4B792FB-7C89-4714-8919-69D2CE43F3B1}"/>
              </a:ext>
            </a:extLst>
          </p:cNvPr>
          <p:cNvSpPr/>
          <p:nvPr/>
        </p:nvSpPr>
        <p:spPr>
          <a:xfrm>
            <a:off x="1052703" y="4572383"/>
            <a:ext cx="3078480" cy="1939289"/>
          </a:xfrm>
          <a:custGeom>
            <a:avLst/>
            <a:gdLst/>
            <a:ahLst/>
            <a:cxnLst/>
            <a:rect l="l" t="t" r="r" b="b"/>
            <a:pathLst>
              <a:path w="3078479" h="1939290">
                <a:moveTo>
                  <a:pt x="0" y="1939290"/>
                </a:moveTo>
                <a:lnTo>
                  <a:pt x="3078480" y="1939290"/>
                </a:lnTo>
                <a:lnTo>
                  <a:pt x="3078480" y="0"/>
                </a:lnTo>
                <a:lnTo>
                  <a:pt x="0" y="0"/>
                </a:lnTo>
                <a:lnTo>
                  <a:pt x="0" y="193929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22344B21-AAB3-48D6-B109-4EF00A668B5E}"/>
              </a:ext>
            </a:extLst>
          </p:cNvPr>
          <p:cNvSpPr/>
          <p:nvPr/>
        </p:nvSpPr>
        <p:spPr>
          <a:xfrm>
            <a:off x="1144016" y="4646425"/>
            <a:ext cx="457200" cy="330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14CCCE92-C39F-4E93-BC3E-A28DA8F1B2FA}"/>
              </a:ext>
            </a:extLst>
          </p:cNvPr>
          <p:cNvSpPr/>
          <p:nvPr/>
        </p:nvSpPr>
        <p:spPr>
          <a:xfrm>
            <a:off x="1144017" y="4923791"/>
            <a:ext cx="771524" cy="4411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1015BBE2-C170-4C45-B0D1-7739B87F0685}"/>
              </a:ext>
            </a:extLst>
          </p:cNvPr>
          <p:cNvSpPr/>
          <p:nvPr/>
        </p:nvSpPr>
        <p:spPr>
          <a:xfrm>
            <a:off x="1761236" y="4923791"/>
            <a:ext cx="2288287" cy="4411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454437B7-91EA-4796-AAE7-8DC931D8E2DF}"/>
              </a:ext>
            </a:extLst>
          </p:cNvPr>
          <p:cNvSpPr/>
          <p:nvPr/>
        </p:nvSpPr>
        <p:spPr>
          <a:xfrm>
            <a:off x="3906522" y="4923791"/>
            <a:ext cx="205739" cy="441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CD27BA4C-732F-4047-B214-6E2B85C9EFEE}"/>
              </a:ext>
            </a:extLst>
          </p:cNvPr>
          <p:cNvSpPr/>
          <p:nvPr/>
        </p:nvSpPr>
        <p:spPr>
          <a:xfrm>
            <a:off x="1144016" y="5377945"/>
            <a:ext cx="457200" cy="330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8F21EEFA-9007-4344-9717-5FB2547A68B0}"/>
              </a:ext>
            </a:extLst>
          </p:cNvPr>
          <p:cNvSpPr/>
          <p:nvPr/>
        </p:nvSpPr>
        <p:spPr>
          <a:xfrm>
            <a:off x="1144017" y="5655311"/>
            <a:ext cx="545211" cy="4411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A58BE190-C45F-48D6-A118-1F6F11B1E6A4}"/>
              </a:ext>
            </a:extLst>
          </p:cNvPr>
          <p:cNvSpPr/>
          <p:nvPr/>
        </p:nvSpPr>
        <p:spPr>
          <a:xfrm>
            <a:off x="1507492" y="5655311"/>
            <a:ext cx="2540127" cy="4411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A696800C-E787-4E08-9FD8-3AC773FF1BC9}"/>
              </a:ext>
            </a:extLst>
          </p:cNvPr>
          <p:cNvSpPr/>
          <p:nvPr/>
        </p:nvSpPr>
        <p:spPr>
          <a:xfrm>
            <a:off x="3906522" y="5655311"/>
            <a:ext cx="205739" cy="4411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709A4F69-6869-4F9F-AE15-E2BCAD5046FA}"/>
              </a:ext>
            </a:extLst>
          </p:cNvPr>
          <p:cNvSpPr/>
          <p:nvPr/>
        </p:nvSpPr>
        <p:spPr>
          <a:xfrm>
            <a:off x="1144016" y="6109464"/>
            <a:ext cx="457200" cy="330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B6F9D0EA-E570-492E-A544-D8898577BAE1}"/>
              </a:ext>
            </a:extLst>
          </p:cNvPr>
          <p:cNvSpPr/>
          <p:nvPr/>
        </p:nvSpPr>
        <p:spPr>
          <a:xfrm>
            <a:off x="5292080" y="1836040"/>
            <a:ext cx="3805555" cy="2124711"/>
          </a:xfrm>
          <a:custGeom>
            <a:avLst/>
            <a:gdLst/>
            <a:ahLst/>
            <a:cxnLst/>
            <a:rect l="l" t="t" r="r" b="b"/>
            <a:pathLst>
              <a:path w="3805554" h="2124710">
                <a:moveTo>
                  <a:pt x="0" y="2124456"/>
                </a:moveTo>
                <a:lnTo>
                  <a:pt x="3805428" y="2124456"/>
                </a:lnTo>
                <a:lnTo>
                  <a:pt x="3805428" y="0"/>
                </a:lnTo>
                <a:lnTo>
                  <a:pt x="0" y="0"/>
                </a:lnTo>
                <a:lnTo>
                  <a:pt x="0" y="2124456"/>
                </a:lnTo>
                <a:close/>
              </a:path>
            </a:pathLst>
          </a:custGeom>
          <a:solidFill>
            <a:srgbClr val="D5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565CEB57-D6AD-4046-84D7-FC7FC8CDD5AE}"/>
              </a:ext>
            </a:extLst>
          </p:cNvPr>
          <p:cNvSpPr/>
          <p:nvPr/>
        </p:nvSpPr>
        <p:spPr>
          <a:xfrm>
            <a:off x="5292080" y="1836040"/>
            <a:ext cx="3805555" cy="2124711"/>
          </a:xfrm>
          <a:custGeom>
            <a:avLst/>
            <a:gdLst/>
            <a:ahLst/>
            <a:cxnLst/>
            <a:rect l="l" t="t" r="r" b="b"/>
            <a:pathLst>
              <a:path w="3805554" h="2124710">
                <a:moveTo>
                  <a:pt x="0" y="2124456"/>
                </a:moveTo>
                <a:lnTo>
                  <a:pt x="3805428" y="2124456"/>
                </a:lnTo>
                <a:lnTo>
                  <a:pt x="3805428" y="0"/>
                </a:lnTo>
                <a:lnTo>
                  <a:pt x="0" y="0"/>
                </a:lnTo>
                <a:lnTo>
                  <a:pt x="0" y="2124456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623C6F2F-9AF3-4B3E-B67B-B53361F22C6C}"/>
              </a:ext>
            </a:extLst>
          </p:cNvPr>
          <p:cNvSpPr/>
          <p:nvPr/>
        </p:nvSpPr>
        <p:spPr>
          <a:xfrm>
            <a:off x="5383904" y="1831341"/>
            <a:ext cx="2234819" cy="3672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10D9984-4858-4D5B-947B-7049A431C639}"/>
              </a:ext>
            </a:extLst>
          </p:cNvPr>
          <p:cNvSpPr/>
          <p:nvPr/>
        </p:nvSpPr>
        <p:spPr>
          <a:xfrm>
            <a:off x="5416287" y="2293240"/>
            <a:ext cx="918211" cy="547371"/>
          </a:xfrm>
          <a:custGeom>
            <a:avLst/>
            <a:gdLst/>
            <a:ahLst/>
            <a:cxnLst/>
            <a:rect l="l" t="t" r="r" b="b"/>
            <a:pathLst>
              <a:path w="918209" h="547369">
                <a:moveTo>
                  <a:pt x="459105" y="0"/>
                </a:moveTo>
                <a:lnTo>
                  <a:pt x="401503" y="2130"/>
                </a:lnTo>
                <a:lnTo>
                  <a:pt x="346040" y="8351"/>
                </a:lnTo>
                <a:lnTo>
                  <a:pt x="293146" y="18407"/>
                </a:lnTo>
                <a:lnTo>
                  <a:pt x="243249" y="32042"/>
                </a:lnTo>
                <a:lnTo>
                  <a:pt x="196781" y="48999"/>
                </a:lnTo>
                <a:lnTo>
                  <a:pt x="154170" y="69023"/>
                </a:lnTo>
                <a:lnTo>
                  <a:pt x="115846" y="91857"/>
                </a:lnTo>
                <a:lnTo>
                  <a:pt x="82239" y="117247"/>
                </a:lnTo>
                <a:lnTo>
                  <a:pt x="53779" y="144935"/>
                </a:lnTo>
                <a:lnTo>
                  <a:pt x="14017" y="206184"/>
                </a:lnTo>
                <a:lnTo>
                  <a:pt x="0" y="273558"/>
                </a:lnTo>
                <a:lnTo>
                  <a:pt x="3576" y="307881"/>
                </a:lnTo>
                <a:lnTo>
                  <a:pt x="30895" y="372449"/>
                </a:lnTo>
                <a:lnTo>
                  <a:pt x="82239" y="429868"/>
                </a:lnTo>
                <a:lnTo>
                  <a:pt x="115846" y="455258"/>
                </a:lnTo>
                <a:lnTo>
                  <a:pt x="154170" y="478092"/>
                </a:lnTo>
                <a:lnTo>
                  <a:pt x="196781" y="498116"/>
                </a:lnTo>
                <a:lnTo>
                  <a:pt x="243249" y="515073"/>
                </a:lnTo>
                <a:lnTo>
                  <a:pt x="293146" y="528708"/>
                </a:lnTo>
                <a:lnTo>
                  <a:pt x="346040" y="538764"/>
                </a:lnTo>
                <a:lnTo>
                  <a:pt x="401503" y="544985"/>
                </a:lnTo>
                <a:lnTo>
                  <a:pt x="459105" y="547115"/>
                </a:lnTo>
                <a:lnTo>
                  <a:pt x="516706" y="544985"/>
                </a:lnTo>
                <a:lnTo>
                  <a:pt x="572169" y="538764"/>
                </a:lnTo>
                <a:lnTo>
                  <a:pt x="625063" y="528708"/>
                </a:lnTo>
                <a:lnTo>
                  <a:pt x="674960" y="515073"/>
                </a:lnTo>
                <a:lnTo>
                  <a:pt x="721428" y="498116"/>
                </a:lnTo>
                <a:lnTo>
                  <a:pt x="764039" y="478092"/>
                </a:lnTo>
                <a:lnTo>
                  <a:pt x="802363" y="455258"/>
                </a:lnTo>
                <a:lnTo>
                  <a:pt x="835970" y="429868"/>
                </a:lnTo>
                <a:lnTo>
                  <a:pt x="864430" y="402180"/>
                </a:lnTo>
                <a:lnTo>
                  <a:pt x="904192" y="340931"/>
                </a:lnTo>
                <a:lnTo>
                  <a:pt x="918210" y="273558"/>
                </a:lnTo>
                <a:lnTo>
                  <a:pt x="914633" y="239234"/>
                </a:lnTo>
                <a:lnTo>
                  <a:pt x="887314" y="174666"/>
                </a:lnTo>
                <a:lnTo>
                  <a:pt x="835970" y="117247"/>
                </a:lnTo>
                <a:lnTo>
                  <a:pt x="802363" y="91857"/>
                </a:lnTo>
                <a:lnTo>
                  <a:pt x="764039" y="69023"/>
                </a:lnTo>
                <a:lnTo>
                  <a:pt x="721428" y="48999"/>
                </a:lnTo>
                <a:lnTo>
                  <a:pt x="674960" y="32042"/>
                </a:lnTo>
                <a:lnTo>
                  <a:pt x="625063" y="18407"/>
                </a:lnTo>
                <a:lnTo>
                  <a:pt x="572169" y="8351"/>
                </a:lnTo>
                <a:lnTo>
                  <a:pt x="516706" y="2130"/>
                </a:lnTo>
                <a:lnTo>
                  <a:pt x="459105" y="0"/>
                </a:lnTo>
                <a:close/>
              </a:path>
            </a:pathLst>
          </a:custGeom>
          <a:solidFill>
            <a:srgbClr val="FFE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B86D2266-32C4-40FC-A3E2-5472BE841252}"/>
              </a:ext>
            </a:extLst>
          </p:cNvPr>
          <p:cNvSpPr/>
          <p:nvPr/>
        </p:nvSpPr>
        <p:spPr>
          <a:xfrm>
            <a:off x="5416287" y="2293240"/>
            <a:ext cx="918211" cy="547371"/>
          </a:xfrm>
          <a:custGeom>
            <a:avLst/>
            <a:gdLst/>
            <a:ahLst/>
            <a:cxnLst/>
            <a:rect l="l" t="t" r="r" b="b"/>
            <a:pathLst>
              <a:path w="918209" h="547369">
                <a:moveTo>
                  <a:pt x="0" y="273558"/>
                </a:moveTo>
                <a:lnTo>
                  <a:pt x="14017" y="206184"/>
                </a:lnTo>
                <a:lnTo>
                  <a:pt x="53779" y="144935"/>
                </a:lnTo>
                <a:lnTo>
                  <a:pt x="82239" y="117247"/>
                </a:lnTo>
                <a:lnTo>
                  <a:pt x="115846" y="91857"/>
                </a:lnTo>
                <a:lnTo>
                  <a:pt x="154170" y="69023"/>
                </a:lnTo>
                <a:lnTo>
                  <a:pt x="196781" y="48999"/>
                </a:lnTo>
                <a:lnTo>
                  <a:pt x="243249" y="32042"/>
                </a:lnTo>
                <a:lnTo>
                  <a:pt x="293146" y="18407"/>
                </a:lnTo>
                <a:lnTo>
                  <a:pt x="346040" y="8351"/>
                </a:lnTo>
                <a:lnTo>
                  <a:pt x="401503" y="2130"/>
                </a:lnTo>
                <a:lnTo>
                  <a:pt x="459105" y="0"/>
                </a:lnTo>
                <a:lnTo>
                  <a:pt x="516706" y="2130"/>
                </a:lnTo>
                <a:lnTo>
                  <a:pt x="572169" y="8351"/>
                </a:lnTo>
                <a:lnTo>
                  <a:pt x="625063" y="18407"/>
                </a:lnTo>
                <a:lnTo>
                  <a:pt x="674960" y="32042"/>
                </a:lnTo>
                <a:lnTo>
                  <a:pt x="721428" y="48999"/>
                </a:lnTo>
                <a:lnTo>
                  <a:pt x="764039" y="69023"/>
                </a:lnTo>
                <a:lnTo>
                  <a:pt x="802363" y="91857"/>
                </a:lnTo>
                <a:lnTo>
                  <a:pt x="835970" y="117247"/>
                </a:lnTo>
                <a:lnTo>
                  <a:pt x="864430" y="144935"/>
                </a:lnTo>
                <a:lnTo>
                  <a:pt x="904192" y="206184"/>
                </a:lnTo>
                <a:lnTo>
                  <a:pt x="918210" y="273558"/>
                </a:lnTo>
                <a:lnTo>
                  <a:pt x="914633" y="307881"/>
                </a:lnTo>
                <a:lnTo>
                  <a:pt x="887314" y="372449"/>
                </a:lnTo>
                <a:lnTo>
                  <a:pt x="835970" y="429868"/>
                </a:lnTo>
                <a:lnTo>
                  <a:pt x="802363" y="455258"/>
                </a:lnTo>
                <a:lnTo>
                  <a:pt x="764039" y="478092"/>
                </a:lnTo>
                <a:lnTo>
                  <a:pt x="721428" y="498116"/>
                </a:lnTo>
                <a:lnTo>
                  <a:pt x="674960" y="515073"/>
                </a:lnTo>
                <a:lnTo>
                  <a:pt x="625063" y="528708"/>
                </a:lnTo>
                <a:lnTo>
                  <a:pt x="572169" y="538764"/>
                </a:lnTo>
                <a:lnTo>
                  <a:pt x="516706" y="544985"/>
                </a:lnTo>
                <a:lnTo>
                  <a:pt x="459105" y="547115"/>
                </a:lnTo>
                <a:lnTo>
                  <a:pt x="401503" y="544985"/>
                </a:lnTo>
                <a:lnTo>
                  <a:pt x="346040" y="538764"/>
                </a:lnTo>
                <a:lnTo>
                  <a:pt x="293146" y="528708"/>
                </a:lnTo>
                <a:lnTo>
                  <a:pt x="243249" y="515073"/>
                </a:lnTo>
                <a:lnTo>
                  <a:pt x="196781" y="498116"/>
                </a:lnTo>
                <a:lnTo>
                  <a:pt x="154170" y="478092"/>
                </a:lnTo>
                <a:lnTo>
                  <a:pt x="115846" y="455258"/>
                </a:lnTo>
                <a:lnTo>
                  <a:pt x="82239" y="429868"/>
                </a:lnTo>
                <a:lnTo>
                  <a:pt x="53779" y="402180"/>
                </a:lnTo>
                <a:lnTo>
                  <a:pt x="14017" y="340931"/>
                </a:lnTo>
                <a:lnTo>
                  <a:pt x="0" y="273558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69F5686E-D2FB-4EEB-A038-3C33200973A6}"/>
              </a:ext>
            </a:extLst>
          </p:cNvPr>
          <p:cNvSpPr/>
          <p:nvPr/>
        </p:nvSpPr>
        <p:spPr>
          <a:xfrm>
            <a:off x="5800969" y="2364233"/>
            <a:ext cx="299212" cy="3672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812A84EF-A821-4A64-8108-BFDA162A4802}"/>
              </a:ext>
            </a:extLst>
          </p:cNvPr>
          <p:cNvSpPr/>
          <p:nvPr/>
        </p:nvSpPr>
        <p:spPr>
          <a:xfrm>
            <a:off x="5438388" y="3027045"/>
            <a:ext cx="896619" cy="726440"/>
          </a:xfrm>
          <a:custGeom>
            <a:avLst/>
            <a:gdLst/>
            <a:ahLst/>
            <a:cxnLst/>
            <a:rect l="l" t="t" r="r" b="b"/>
            <a:pathLst>
              <a:path w="896620" h="726439">
                <a:moveTo>
                  <a:pt x="0" y="726186"/>
                </a:moveTo>
                <a:lnTo>
                  <a:pt x="896111" y="726186"/>
                </a:lnTo>
                <a:lnTo>
                  <a:pt x="896111" y="0"/>
                </a:lnTo>
                <a:lnTo>
                  <a:pt x="0" y="0"/>
                </a:lnTo>
                <a:lnTo>
                  <a:pt x="0" y="726186"/>
                </a:lnTo>
                <a:close/>
              </a:path>
            </a:pathLst>
          </a:custGeom>
          <a:solidFill>
            <a:srgbClr val="CDE4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CEF35ECA-1E1D-43B1-B3FB-671412EC2FDD}"/>
              </a:ext>
            </a:extLst>
          </p:cNvPr>
          <p:cNvSpPr/>
          <p:nvPr/>
        </p:nvSpPr>
        <p:spPr>
          <a:xfrm>
            <a:off x="5438388" y="3027045"/>
            <a:ext cx="896619" cy="726440"/>
          </a:xfrm>
          <a:custGeom>
            <a:avLst/>
            <a:gdLst/>
            <a:ahLst/>
            <a:cxnLst/>
            <a:rect l="l" t="t" r="r" b="b"/>
            <a:pathLst>
              <a:path w="896620" h="726439">
                <a:moveTo>
                  <a:pt x="0" y="726186"/>
                </a:moveTo>
                <a:lnTo>
                  <a:pt x="896111" y="726186"/>
                </a:lnTo>
                <a:lnTo>
                  <a:pt x="896111" y="0"/>
                </a:lnTo>
                <a:lnTo>
                  <a:pt x="0" y="0"/>
                </a:lnTo>
                <a:lnTo>
                  <a:pt x="0" y="726186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CCCE31E7-9A21-4D66-A017-B7C406EA8716}"/>
              </a:ext>
            </a:extLst>
          </p:cNvPr>
          <p:cNvSpPr/>
          <p:nvPr/>
        </p:nvSpPr>
        <p:spPr>
          <a:xfrm>
            <a:off x="5619361" y="3035047"/>
            <a:ext cx="666751" cy="3672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17D7ED6F-22D2-4CDB-B016-A2F506FD3FF1}"/>
              </a:ext>
            </a:extLst>
          </p:cNvPr>
          <p:cNvSpPr/>
          <p:nvPr/>
        </p:nvSpPr>
        <p:spPr>
          <a:xfrm>
            <a:off x="5619361" y="3339847"/>
            <a:ext cx="666751" cy="3672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4FB38839-E61E-4C5C-8670-8C19A9870B03}"/>
              </a:ext>
            </a:extLst>
          </p:cNvPr>
          <p:cNvSpPr/>
          <p:nvPr/>
        </p:nvSpPr>
        <p:spPr>
          <a:xfrm>
            <a:off x="7457304" y="2050593"/>
            <a:ext cx="1512571" cy="10424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F080E3CF-3874-4A01-B688-7E6DAF401A64}"/>
              </a:ext>
            </a:extLst>
          </p:cNvPr>
          <p:cNvSpPr/>
          <p:nvPr/>
        </p:nvSpPr>
        <p:spPr>
          <a:xfrm>
            <a:off x="7604752" y="2197989"/>
            <a:ext cx="1226820" cy="756920"/>
          </a:xfrm>
          <a:custGeom>
            <a:avLst/>
            <a:gdLst/>
            <a:ahLst/>
            <a:cxnLst/>
            <a:rect l="l" t="t" r="r" b="b"/>
            <a:pathLst>
              <a:path w="1226820" h="756919">
                <a:moveTo>
                  <a:pt x="0" y="756665"/>
                </a:moveTo>
                <a:lnTo>
                  <a:pt x="1226820" y="756665"/>
                </a:lnTo>
                <a:lnTo>
                  <a:pt x="1226820" y="0"/>
                </a:lnTo>
                <a:lnTo>
                  <a:pt x="0" y="0"/>
                </a:lnTo>
                <a:lnTo>
                  <a:pt x="0" y="756665"/>
                </a:lnTo>
                <a:close/>
              </a:path>
            </a:pathLst>
          </a:custGeom>
          <a:solidFill>
            <a:srgbClr val="8585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18121583-3242-4D36-90D9-DEFC9859E2D3}"/>
              </a:ext>
            </a:extLst>
          </p:cNvPr>
          <p:cNvSpPr/>
          <p:nvPr/>
        </p:nvSpPr>
        <p:spPr>
          <a:xfrm>
            <a:off x="7604752" y="2197989"/>
            <a:ext cx="1226820" cy="756920"/>
          </a:xfrm>
          <a:custGeom>
            <a:avLst/>
            <a:gdLst/>
            <a:ahLst/>
            <a:cxnLst/>
            <a:rect l="l" t="t" r="r" b="b"/>
            <a:pathLst>
              <a:path w="1226820" h="756919">
                <a:moveTo>
                  <a:pt x="0" y="756665"/>
                </a:moveTo>
                <a:lnTo>
                  <a:pt x="1226820" y="756665"/>
                </a:lnTo>
                <a:lnTo>
                  <a:pt x="1226820" y="0"/>
                </a:lnTo>
                <a:lnTo>
                  <a:pt x="0" y="0"/>
                </a:lnTo>
                <a:lnTo>
                  <a:pt x="0" y="756665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275FDC15-2BC3-4021-AADE-CE2801AF4E4D}"/>
              </a:ext>
            </a:extLst>
          </p:cNvPr>
          <p:cNvSpPr/>
          <p:nvPr/>
        </p:nvSpPr>
        <p:spPr>
          <a:xfrm>
            <a:off x="7738228" y="2221231"/>
            <a:ext cx="1133971" cy="3672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4A6B14E7-C4D5-4D91-B064-8DF4A9C4246A}"/>
              </a:ext>
            </a:extLst>
          </p:cNvPr>
          <p:cNvSpPr/>
          <p:nvPr/>
        </p:nvSpPr>
        <p:spPr>
          <a:xfrm>
            <a:off x="7854815" y="2526031"/>
            <a:ext cx="873556" cy="3672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AE6FD827-765D-4957-98A8-6F98B81FD36B}"/>
              </a:ext>
            </a:extLst>
          </p:cNvPr>
          <p:cNvSpPr/>
          <p:nvPr/>
        </p:nvSpPr>
        <p:spPr>
          <a:xfrm>
            <a:off x="7597130" y="2964562"/>
            <a:ext cx="1234440" cy="817244"/>
          </a:xfrm>
          <a:custGeom>
            <a:avLst/>
            <a:gdLst/>
            <a:ahLst/>
            <a:cxnLst/>
            <a:rect l="l" t="t" r="r" b="b"/>
            <a:pathLst>
              <a:path w="1234440" h="817245">
                <a:moveTo>
                  <a:pt x="0" y="816863"/>
                </a:moveTo>
                <a:lnTo>
                  <a:pt x="1234440" y="816863"/>
                </a:lnTo>
                <a:lnTo>
                  <a:pt x="1234440" y="0"/>
                </a:lnTo>
                <a:lnTo>
                  <a:pt x="0" y="0"/>
                </a:lnTo>
                <a:lnTo>
                  <a:pt x="0" y="81686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00860052-ED19-43C6-B11C-078FB5AD471C}"/>
              </a:ext>
            </a:extLst>
          </p:cNvPr>
          <p:cNvSpPr/>
          <p:nvPr/>
        </p:nvSpPr>
        <p:spPr>
          <a:xfrm>
            <a:off x="7597130" y="2964562"/>
            <a:ext cx="1234440" cy="817244"/>
          </a:xfrm>
          <a:custGeom>
            <a:avLst/>
            <a:gdLst/>
            <a:ahLst/>
            <a:cxnLst/>
            <a:rect l="l" t="t" r="r" b="b"/>
            <a:pathLst>
              <a:path w="1234440" h="817245">
                <a:moveTo>
                  <a:pt x="0" y="816863"/>
                </a:moveTo>
                <a:lnTo>
                  <a:pt x="1234440" y="816863"/>
                </a:lnTo>
                <a:lnTo>
                  <a:pt x="1234440" y="0"/>
                </a:lnTo>
                <a:lnTo>
                  <a:pt x="0" y="0"/>
                </a:lnTo>
                <a:lnTo>
                  <a:pt x="0" y="816863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966A9321-17F9-4486-AC9E-7320EFE23F66}"/>
              </a:ext>
            </a:extLst>
          </p:cNvPr>
          <p:cNvSpPr/>
          <p:nvPr/>
        </p:nvSpPr>
        <p:spPr>
          <a:xfrm>
            <a:off x="8043789" y="3017521"/>
            <a:ext cx="531368" cy="3675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1474DCB3-EE4C-4C9B-BAD8-3099FB1E4B1A}"/>
              </a:ext>
            </a:extLst>
          </p:cNvPr>
          <p:cNvSpPr/>
          <p:nvPr/>
        </p:nvSpPr>
        <p:spPr>
          <a:xfrm>
            <a:off x="7851006" y="3322829"/>
            <a:ext cx="873251" cy="3672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FEE756D1-1742-40F0-9E43-1764334B2281}"/>
              </a:ext>
            </a:extLst>
          </p:cNvPr>
          <p:cNvSpPr/>
          <p:nvPr/>
        </p:nvSpPr>
        <p:spPr>
          <a:xfrm>
            <a:off x="6498326" y="3190116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5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1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0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0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1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7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>
            <a:extLst>
              <a:ext uri="{FF2B5EF4-FFF2-40B4-BE49-F238E27FC236}">
                <a16:creationId xmlns:a16="http://schemas.microsoft.com/office/drawing/2014/main" id="{D2B74448-BF0D-41D7-83FE-605EA0D3F4F3}"/>
              </a:ext>
            </a:extLst>
          </p:cNvPr>
          <p:cNvSpPr/>
          <p:nvPr/>
        </p:nvSpPr>
        <p:spPr>
          <a:xfrm>
            <a:off x="6498326" y="3030859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4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1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0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1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2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8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>
            <a:extLst>
              <a:ext uri="{FF2B5EF4-FFF2-40B4-BE49-F238E27FC236}">
                <a16:creationId xmlns:a16="http://schemas.microsoft.com/office/drawing/2014/main" id="{B39C63BB-4747-4BE6-BE7F-F95A145846EE}"/>
              </a:ext>
            </a:extLst>
          </p:cNvPr>
          <p:cNvSpPr/>
          <p:nvPr/>
        </p:nvSpPr>
        <p:spPr>
          <a:xfrm>
            <a:off x="6492993" y="2869315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4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2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1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0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1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7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>
            <a:extLst>
              <a:ext uri="{FF2B5EF4-FFF2-40B4-BE49-F238E27FC236}">
                <a16:creationId xmlns:a16="http://schemas.microsoft.com/office/drawing/2014/main" id="{8E6E27BA-8A7D-4D9F-A1E7-2E0D7A31F04A}"/>
              </a:ext>
            </a:extLst>
          </p:cNvPr>
          <p:cNvSpPr/>
          <p:nvPr/>
        </p:nvSpPr>
        <p:spPr>
          <a:xfrm>
            <a:off x="6492993" y="2694055"/>
            <a:ext cx="914400" cy="125095"/>
          </a:xfrm>
          <a:custGeom>
            <a:avLst/>
            <a:gdLst/>
            <a:ahLst/>
            <a:cxnLst/>
            <a:rect l="l" t="t" r="r" b="b"/>
            <a:pathLst>
              <a:path w="914400" h="125094">
                <a:moveTo>
                  <a:pt x="0" y="50037"/>
                </a:moveTo>
                <a:lnTo>
                  <a:pt x="23713" y="71284"/>
                </a:lnTo>
                <a:lnTo>
                  <a:pt x="49593" y="89042"/>
                </a:lnTo>
                <a:lnTo>
                  <a:pt x="79759" y="99776"/>
                </a:lnTo>
                <a:lnTo>
                  <a:pt x="116332" y="99949"/>
                </a:lnTo>
                <a:lnTo>
                  <a:pt x="151681" y="86250"/>
                </a:lnTo>
                <a:lnTo>
                  <a:pt x="191743" y="60798"/>
                </a:lnTo>
                <a:lnTo>
                  <a:pt x="234920" y="32201"/>
                </a:lnTo>
                <a:lnTo>
                  <a:pt x="279615" y="9065"/>
                </a:lnTo>
                <a:lnTo>
                  <a:pt x="324231" y="0"/>
                </a:lnTo>
                <a:lnTo>
                  <a:pt x="362146" y="8412"/>
                </a:lnTo>
                <a:lnTo>
                  <a:pt x="401795" y="28396"/>
                </a:lnTo>
                <a:lnTo>
                  <a:pt x="442134" y="54165"/>
                </a:lnTo>
                <a:lnTo>
                  <a:pt x="482124" y="79934"/>
                </a:lnTo>
                <a:lnTo>
                  <a:pt x="520725" y="99918"/>
                </a:lnTo>
                <a:lnTo>
                  <a:pt x="556895" y="108330"/>
                </a:lnTo>
                <a:lnTo>
                  <a:pt x="596823" y="98204"/>
                </a:lnTo>
                <a:lnTo>
                  <a:pt x="634070" y="72947"/>
                </a:lnTo>
                <a:lnTo>
                  <a:pt x="669640" y="42759"/>
                </a:lnTo>
                <a:lnTo>
                  <a:pt x="704540" y="17837"/>
                </a:lnTo>
                <a:lnTo>
                  <a:pt x="739775" y="8381"/>
                </a:lnTo>
                <a:lnTo>
                  <a:pt x="784151" y="19776"/>
                </a:lnTo>
                <a:lnTo>
                  <a:pt x="827897" y="46386"/>
                </a:lnTo>
                <a:lnTo>
                  <a:pt x="871237" y="83141"/>
                </a:lnTo>
                <a:lnTo>
                  <a:pt x="914400" y="124967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>
            <a:extLst>
              <a:ext uri="{FF2B5EF4-FFF2-40B4-BE49-F238E27FC236}">
                <a16:creationId xmlns:a16="http://schemas.microsoft.com/office/drawing/2014/main" id="{A2209237-D171-46B6-B9ED-6C3C61D0EAD6}"/>
              </a:ext>
            </a:extLst>
          </p:cNvPr>
          <p:cNvSpPr/>
          <p:nvPr/>
        </p:nvSpPr>
        <p:spPr>
          <a:xfrm>
            <a:off x="4378834" y="5004435"/>
            <a:ext cx="1005070" cy="576580"/>
          </a:xfrm>
          <a:custGeom>
            <a:avLst/>
            <a:gdLst/>
            <a:ahLst/>
            <a:cxnLst/>
            <a:rect l="l" t="t" r="r" b="b"/>
            <a:pathLst>
              <a:path w="1165860" h="576579">
                <a:moveTo>
                  <a:pt x="877824" y="0"/>
                </a:moveTo>
                <a:lnTo>
                  <a:pt x="877824" y="144018"/>
                </a:lnTo>
                <a:lnTo>
                  <a:pt x="0" y="144018"/>
                </a:lnTo>
                <a:lnTo>
                  <a:pt x="0" y="432054"/>
                </a:lnTo>
                <a:lnTo>
                  <a:pt x="877824" y="432054"/>
                </a:lnTo>
                <a:lnTo>
                  <a:pt x="877824" y="576072"/>
                </a:lnTo>
                <a:lnTo>
                  <a:pt x="1165859" y="288036"/>
                </a:lnTo>
                <a:lnTo>
                  <a:pt x="877824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>
            <a:extLst>
              <a:ext uri="{FF2B5EF4-FFF2-40B4-BE49-F238E27FC236}">
                <a16:creationId xmlns:a16="http://schemas.microsoft.com/office/drawing/2014/main" id="{FC5812CE-7C91-4632-92FE-1018C1D77EC1}"/>
              </a:ext>
            </a:extLst>
          </p:cNvPr>
          <p:cNvSpPr/>
          <p:nvPr/>
        </p:nvSpPr>
        <p:spPr>
          <a:xfrm>
            <a:off x="4378834" y="5004435"/>
            <a:ext cx="1005070" cy="576580"/>
          </a:xfrm>
          <a:custGeom>
            <a:avLst/>
            <a:gdLst/>
            <a:ahLst/>
            <a:cxnLst/>
            <a:rect l="l" t="t" r="r" b="b"/>
            <a:pathLst>
              <a:path w="1165860" h="576579">
                <a:moveTo>
                  <a:pt x="0" y="144018"/>
                </a:moveTo>
                <a:lnTo>
                  <a:pt x="877824" y="144018"/>
                </a:lnTo>
                <a:lnTo>
                  <a:pt x="877824" y="0"/>
                </a:lnTo>
                <a:lnTo>
                  <a:pt x="1165859" y="288036"/>
                </a:lnTo>
                <a:lnTo>
                  <a:pt x="877824" y="576072"/>
                </a:lnTo>
                <a:lnTo>
                  <a:pt x="877824" y="432054"/>
                </a:lnTo>
                <a:lnTo>
                  <a:pt x="0" y="432054"/>
                </a:lnTo>
                <a:lnTo>
                  <a:pt x="0" y="144018"/>
                </a:lnTo>
                <a:close/>
              </a:path>
            </a:pathLst>
          </a:custGeom>
          <a:ln w="12953">
            <a:solidFill>
              <a:srgbClr val="22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>
            <a:extLst>
              <a:ext uri="{FF2B5EF4-FFF2-40B4-BE49-F238E27FC236}">
                <a16:creationId xmlns:a16="http://schemas.microsoft.com/office/drawing/2014/main" id="{D4D26A52-A78C-4C0B-B6B5-E59A5744D7F3}"/>
              </a:ext>
            </a:extLst>
          </p:cNvPr>
          <p:cNvSpPr/>
          <p:nvPr/>
        </p:nvSpPr>
        <p:spPr>
          <a:xfrm>
            <a:off x="1361314" y="1737362"/>
            <a:ext cx="1902460" cy="2550795"/>
          </a:xfrm>
          <a:custGeom>
            <a:avLst/>
            <a:gdLst/>
            <a:ahLst/>
            <a:cxnLst/>
            <a:rect l="l" t="t" r="r" b="b"/>
            <a:pathLst>
              <a:path w="1902460" h="2550795">
                <a:moveTo>
                  <a:pt x="333120" y="2550667"/>
                </a:moveTo>
                <a:lnTo>
                  <a:pt x="0" y="565403"/>
                </a:lnTo>
                <a:lnTo>
                  <a:pt x="1902460" y="0"/>
                </a:lnTo>
                <a:lnTo>
                  <a:pt x="333120" y="2550667"/>
                </a:lnTo>
                <a:close/>
              </a:path>
            </a:pathLst>
          </a:custGeom>
          <a:ln w="28575">
            <a:solidFill>
              <a:srgbClr val="F10073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>
            <a:extLst>
              <a:ext uri="{FF2B5EF4-FFF2-40B4-BE49-F238E27FC236}">
                <a16:creationId xmlns:a16="http://schemas.microsoft.com/office/drawing/2014/main" id="{D0A007EA-9221-43A2-B400-22643DF5A652}"/>
              </a:ext>
            </a:extLst>
          </p:cNvPr>
          <p:cNvSpPr/>
          <p:nvPr/>
        </p:nvSpPr>
        <p:spPr>
          <a:xfrm>
            <a:off x="1883666" y="1819911"/>
            <a:ext cx="1920875" cy="2555240"/>
          </a:xfrm>
          <a:custGeom>
            <a:avLst/>
            <a:gdLst/>
            <a:ahLst/>
            <a:cxnLst/>
            <a:rect l="l" t="t" r="r" b="b"/>
            <a:pathLst>
              <a:path w="1920875" h="2555240">
                <a:moveTo>
                  <a:pt x="0" y="0"/>
                </a:moveTo>
                <a:lnTo>
                  <a:pt x="1920621" y="602614"/>
                </a:lnTo>
                <a:lnTo>
                  <a:pt x="1562608" y="255473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E85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>
            <a:extLst>
              <a:ext uri="{FF2B5EF4-FFF2-40B4-BE49-F238E27FC236}">
                <a16:creationId xmlns:a16="http://schemas.microsoft.com/office/drawing/2014/main" id="{2B83A06D-3EFE-43D4-ADE8-E889B257822D}"/>
              </a:ext>
            </a:extLst>
          </p:cNvPr>
          <p:cNvSpPr/>
          <p:nvPr/>
        </p:nvSpPr>
        <p:spPr>
          <a:xfrm>
            <a:off x="710947" y="3233166"/>
            <a:ext cx="600711" cy="1756411"/>
          </a:xfrm>
          <a:custGeom>
            <a:avLst/>
            <a:gdLst/>
            <a:ahLst/>
            <a:cxnLst/>
            <a:rect l="l" t="t" r="r" b="b"/>
            <a:pathLst>
              <a:path w="600710" h="1756410">
                <a:moveTo>
                  <a:pt x="499783" y="37974"/>
                </a:moveTo>
                <a:lnTo>
                  <a:pt x="463423" y="66294"/>
                </a:lnTo>
                <a:lnTo>
                  <a:pt x="431838" y="88391"/>
                </a:lnTo>
                <a:lnTo>
                  <a:pt x="357416" y="138302"/>
                </a:lnTo>
                <a:lnTo>
                  <a:pt x="316420" y="166243"/>
                </a:lnTo>
                <a:lnTo>
                  <a:pt x="274408" y="196469"/>
                </a:lnTo>
                <a:lnTo>
                  <a:pt x="232333" y="228600"/>
                </a:lnTo>
                <a:lnTo>
                  <a:pt x="190690" y="263271"/>
                </a:lnTo>
                <a:lnTo>
                  <a:pt x="150914" y="300482"/>
                </a:lnTo>
                <a:lnTo>
                  <a:pt x="113690" y="340233"/>
                </a:lnTo>
                <a:lnTo>
                  <a:pt x="80124" y="382777"/>
                </a:lnTo>
                <a:lnTo>
                  <a:pt x="51079" y="428116"/>
                </a:lnTo>
                <a:lnTo>
                  <a:pt x="27647" y="476503"/>
                </a:lnTo>
                <a:lnTo>
                  <a:pt x="10998" y="528065"/>
                </a:lnTo>
                <a:lnTo>
                  <a:pt x="2120" y="582295"/>
                </a:lnTo>
                <a:lnTo>
                  <a:pt x="0" y="638937"/>
                </a:lnTo>
                <a:lnTo>
                  <a:pt x="800" y="668401"/>
                </a:lnTo>
                <a:lnTo>
                  <a:pt x="5842" y="729614"/>
                </a:lnTo>
                <a:lnTo>
                  <a:pt x="15125" y="793876"/>
                </a:lnTo>
                <a:lnTo>
                  <a:pt x="28321" y="860806"/>
                </a:lnTo>
                <a:lnTo>
                  <a:pt x="45237" y="930275"/>
                </a:lnTo>
                <a:lnTo>
                  <a:pt x="65366" y="1001902"/>
                </a:lnTo>
                <a:lnTo>
                  <a:pt x="76593" y="1038606"/>
                </a:lnTo>
                <a:lnTo>
                  <a:pt x="88544" y="1075690"/>
                </a:lnTo>
                <a:lnTo>
                  <a:pt x="101092" y="1113282"/>
                </a:lnTo>
                <a:lnTo>
                  <a:pt x="114300" y="1151382"/>
                </a:lnTo>
                <a:lnTo>
                  <a:pt x="128181" y="1189863"/>
                </a:lnTo>
                <a:lnTo>
                  <a:pt x="157403" y="1267841"/>
                </a:lnTo>
                <a:lnTo>
                  <a:pt x="188429" y="1347216"/>
                </a:lnTo>
                <a:lnTo>
                  <a:pt x="221068" y="1427734"/>
                </a:lnTo>
                <a:lnTo>
                  <a:pt x="255016" y="1509014"/>
                </a:lnTo>
                <a:lnTo>
                  <a:pt x="289814" y="1590929"/>
                </a:lnTo>
                <a:lnTo>
                  <a:pt x="325259" y="1673352"/>
                </a:lnTo>
                <a:lnTo>
                  <a:pt x="360984" y="1755902"/>
                </a:lnTo>
                <a:lnTo>
                  <a:pt x="390347" y="1743202"/>
                </a:lnTo>
                <a:lnTo>
                  <a:pt x="354634" y="1660652"/>
                </a:lnTo>
                <a:lnTo>
                  <a:pt x="319214" y="1578229"/>
                </a:lnTo>
                <a:lnTo>
                  <a:pt x="284480" y="1496441"/>
                </a:lnTo>
                <a:lnTo>
                  <a:pt x="250609" y="1415288"/>
                </a:lnTo>
                <a:lnTo>
                  <a:pt x="218097" y="1335151"/>
                </a:lnTo>
                <a:lnTo>
                  <a:pt x="187210" y="1256284"/>
                </a:lnTo>
                <a:lnTo>
                  <a:pt x="158140" y="1178687"/>
                </a:lnTo>
                <a:lnTo>
                  <a:pt x="144398" y="1140460"/>
                </a:lnTo>
                <a:lnTo>
                  <a:pt x="131317" y="1102741"/>
                </a:lnTo>
                <a:lnTo>
                  <a:pt x="118910" y="1065530"/>
                </a:lnTo>
                <a:lnTo>
                  <a:pt x="107048" y="1028700"/>
                </a:lnTo>
                <a:lnTo>
                  <a:pt x="85661" y="956818"/>
                </a:lnTo>
                <a:lnTo>
                  <a:pt x="67322" y="887349"/>
                </a:lnTo>
                <a:lnTo>
                  <a:pt x="52628" y="820420"/>
                </a:lnTo>
                <a:lnTo>
                  <a:pt x="41516" y="756412"/>
                </a:lnTo>
                <a:lnTo>
                  <a:pt x="34594" y="695451"/>
                </a:lnTo>
                <a:lnTo>
                  <a:pt x="32004" y="638048"/>
                </a:lnTo>
                <a:lnTo>
                  <a:pt x="32473" y="610615"/>
                </a:lnTo>
                <a:lnTo>
                  <a:pt x="37312" y="558800"/>
                </a:lnTo>
                <a:lnTo>
                  <a:pt x="49199" y="510666"/>
                </a:lnTo>
                <a:lnTo>
                  <a:pt x="67856" y="464947"/>
                </a:lnTo>
                <a:lnTo>
                  <a:pt x="92379" y="421513"/>
                </a:lnTo>
                <a:lnTo>
                  <a:pt x="121932" y="380491"/>
                </a:lnTo>
                <a:lnTo>
                  <a:pt x="155676" y="341502"/>
                </a:lnTo>
                <a:lnTo>
                  <a:pt x="192722" y="304673"/>
                </a:lnTo>
                <a:lnTo>
                  <a:pt x="232143" y="270001"/>
                </a:lnTo>
                <a:lnTo>
                  <a:pt x="293852" y="221869"/>
                </a:lnTo>
                <a:lnTo>
                  <a:pt x="335089" y="192277"/>
                </a:lnTo>
                <a:lnTo>
                  <a:pt x="394995" y="151511"/>
                </a:lnTo>
                <a:lnTo>
                  <a:pt x="449795" y="114935"/>
                </a:lnTo>
                <a:lnTo>
                  <a:pt x="466420" y="103505"/>
                </a:lnTo>
                <a:lnTo>
                  <a:pt x="509752" y="71374"/>
                </a:lnTo>
                <a:lnTo>
                  <a:pt x="515886" y="44958"/>
                </a:lnTo>
                <a:lnTo>
                  <a:pt x="499783" y="37974"/>
                </a:lnTo>
                <a:close/>
              </a:path>
              <a:path w="600710" h="1756410">
                <a:moveTo>
                  <a:pt x="576942" y="33274"/>
                </a:moveTo>
                <a:lnTo>
                  <a:pt x="504913" y="33274"/>
                </a:lnTo>
                <a:lnTo>
                  <a:pt x="526859" y="56514"/>
                </a:lnTo>
                <a:lnTo>
                  <a:pt x="521652" y="61468"/>
                </a:lnTo>
                <a:lnTo>
                  <a:pt x="511068" y="70278"/>
                </a:lnTo>
                <a:lnTo>
                  <a:pt x="496747" y="145541"/>
                </a:lnTo>
                <a:lnTo>
                  <a:pt x="576942" y="33274"/>
                </a:lnTo>
                <a:close/>
              </a:path>
              <a:path w="600710" h="1756410">
                <a:moveTo>
                  <a:pt x="504913" y="33274"/>
                </a:moveTo>
                <a:lnTo>
                  <a:pt x="501142" y="36830"/>
                </a:lnTo>
                <a:lnTo>
                  <a:pt x="499783" y="37974"/>
                </a:lnTo>
                <a:lnTo>
                  <a:pt x="515886" y="44958"/>
                </a:lnTo>
                <a:lnTo>
                  <a:pt x="511068" y="70278"/>
                </a:lnTo>
                <a:lnTo>
                  <a:pt x="521652" y="61468"/>
                </a:lnTo>
                <a:lnTo>
                  <a:pt x="526859" y="56514"/>
                </a:lnTo>
                <a:lnTo>
                  <a:pt x="504913" y="33274"/>
                </a:lnTo>
                <a:close/>
              </a:path>
              <a:path w="600710" h="1756410">
                <a:moveTo>
                  <a:pt x="600710" y="0"/>
                </a:moveTo>
                <a:lnTo>
                  <a:pt x="421881" y="4190"/>
                </a:lnTo>
                <a:lnTo>
                  <a:pt x="499783" y="37974"/>
                </a:lnTo>
                <a:lnTo>
                  <a:pt x="501142" y="36830"/>
                </a:lnTo>
                <a:lnTo>
                  <a:pt x="504913" y="33274"/>
                </a:lnTo>
                <a:lnTo>
                  <a:pt x="576942" y="33274"/>
                </a:lnTo>
                <a:lnTo>
                  <a:pt x="600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>
            <a:extLst>
              <a:ext uri="{FF2B5EF4-FFF2-40B4-BE49-F238E27FC236}">
                <a16:creationId xmlns:a16="http://schemas.microsoft.com/office/drawing/2014/main" id="{7AD014BD-0D82-40FD-837B-89BBEC871741}"/>
              </a:ext>
            </a:extLst>
          </p:cNvPr>
          <p:cNvSpPr/>
          <p:nvPr/>
        </p:nvSpPr>
        <p:spPr>
          <a:xfrm>
            <a:off x="3819145" y="2864359"/>
            <a:ext cx="728980" cy="3110231"/>
          </a:xfrm>
          <a:custGeom>
            <a:avLst/>
            <a:gdLst/>
            <a:ahLst/>
            <a:cxnLst/>
            <a:rect l="l" t="t" r="r" b="b"/>
            <a:pathLst>
              <a:path w="728979" h="3110229">
                <a:moveTo>
                  <a:pt x="59806" y="34158"/>
                </a:moveTo>
                <a:lnTo>
                  <a:pt x="43306" y="38481"/>
                </a:lnTo>
                <a:lnTo>
                  <a:pt x="40847" y="56040"/>
                </a:lnTo>
                <a:lnTo>
                  <a:pt x="50926" y="65405"/>
                </a:lnTo>
                <a:lnTo>
                  <a:pt x="70992" y="84328"/>
                </a:lnTo>
                <a:lnTo>
                  <a:pt x="105155" y="117221"/>
                </a:lnTo>
                <a:lnTo>
                  <a:pt x="143382" y="155321"/>
                </a:lnTo>
                <a:lnTo>
                  <a:pt x="170814" y="183388"/>
                </a:lnTo>
                <a:lnTo>
                  <a:pt x="199643" y="213741"/>
                </a:lnTo>
                <a:lnTo>
                  <a:pt x="229488" y="245872"/>
                </a:lnTo>
                <a:lnTo>
                  <a:pt x="260222" y="279908"/>
                </a:lnTo>
                <a:lnTo>
                  <a:pt x="291464" y="315595"/>
                </a:lnTo>
                <a:lnTo>
                  <a:pt x="323088" y="352933"/>
                </a:lnTo>
                <a:lnTo>
                  <a:pt x="354964" y="391668"/>
                </a:lnTo>
                <a:lnTo>
                  <a:pt x="386714" y="431927"/>
                </a:lnTo>
                <a:lnTo>
                  <a:pt x="418083" y="473456"/>
                </a:lnTo>
                <a:lnTo>
                  <a:pt x="448944" y="516128"/>
                </a:lnTo>
                <a:lnTo>
                  <a:pt x="479043" y="559816"/>
                </a:lnTo>
                <a:lnTo>
                  <a:pt x="508126" y="604393"/>
                </a:lnTo>
                <a:lnTo>
                  <a:pt x="535939" y="649859"/>
                </a:lnTo>
                <a:lnTo>
                  <a:pt x="562355" y="695960"/>
                </a:lnTo>
                <a:lnTo>
                  <a:pt x="586993" y="742696"/>
                </a:lnTo>
                <a:lnTo>
                  <a:pt x="609726" y="790067"/>
                </a:lnTo>
                <a:lnTo>
                  <a:pt x="630301" y="837692"/>
                </a:lnTo>
                <a:lnTo>
                  <a:pt x="648461" y="885444"/>
                </a:lnTo>
                <a:lnTo>
                  <a:pt x="664082" y="933450"/>
                </a:lnTo>
                <a:lnTo>
                  <a:pt x="676782" y="981456"/>
                </a:lnTo>
                <a:lnTo>
                  <a:pt x="686434" y="1029208"/>
                </a:lnTo>
                <a:lnTo>
                  <a:pt x="692911" y="1076833"/>
                </a:lnTo>
                <a:lnTo>
                  <a:pt x="696848" y="1125601"/>
                </a:lnTo>
                <a:lnTo>
                  <a:pt x="699261" y="1175512"/>
                </a:lnTo>
                <a:lnTo>
                  <a:pt x="699769" y="1279906"/>
                </a:lnTo>
                <a:lnTo>
                  <a:pt x="694563" y="1389126"/>
                </a:lnTo>
                <a:lnTo>
                  <a:pt x="684148" y="1503045"/>
                </a:lnTo>
                <a:lnTo>
                  <a:pt x="668781" y="1621282"/>
                </a:lnTo>
                <a:lnTo>
                  <a:pt x="648969" y="1743456"/>
                </a:lnTo>
                <a:lnTo>
                  <a:pt x="625220" y="1869059"/>
                </a:lnTo>
                <a:lnTo>
                  <a:pt x="597661" y="1997964"/>
                </a:lnTo>
                <a:lnTo>
                  <a:pt x="566927" y="2129790"/>
                </a:lnTo>
                <a:lnTo>
                  <a:pt x="533400" y="2264029"/>
                </a:lnTo>
                <a:lnTo>
                  <a:pt x="497458" y="2400300"/>
                </a:lnTo>
                <a:lnTo>
                  <a:pt x="459358" y="2538476"/>
                </a:lnTo>
                <a:lnTo>
                  <a:pt x="419734" y="2678049"/>
                </a:lnTo>
                <a:lnTo>
                  <a:pt x="378840" y="2818638"/>
                </a:lnTo>
                <a:lnTo>
                  <a:pt x="295020" y="3101848"/>
                </a:lnTo>
                <a:lnTo>
                  <a:pt x="322833" y="3109976"/>
                </a:lnTo>
                <a:lnTo>
                  <a:pt x="406653" y="2826893"/>
                </a:lnTo>
                <a:lnTo>
                  <a:pt x="447420" y="2686050"/>
                </a:lnTo>
                <a:lnTo>
                  <a:pt x="487171" y="2546350"/>
                </a:lnTo>
                <a:lnTo>
                  <a:pt x="525398" y="2408047"/>
                </a:lnTo>
                <a:lnTo>
                  <a:pt x="561339" y="2271395"/>
                </a:lnTo>
                <a:lnTo>
                  <a:pt x="595121" y="2136775"/>
                </a:lnTo>
                <a:lnTo>
                  <a:pt x="625855" y="2004568"/>
                </a:lnTo>
                <a:lnTo>
                  <a:pt x="653414" y="1875155"/>
                </a:lnTo>
                <a:lnTo>
                  <a:pt x="677417" y="1748790"/>
                </a:lnTo>
                <a:lnTo>
                  <a:pt x="697356" y="1625981"/>
                </a:lnTo>
                <a:lnTo>
                  <a:pt x="712851" y="1506855"/>
                </a:lnTo>
                <a:lnTo>
                  <a:pt x="723391" y="1391793"/>
                </a:lnTo>
                <a:lnTo>
                  <a:pt x="728598" y="1281176"/>
                </a:lnTo>
                <a:lnTo>
                  <a:pt x="728217" y="1175385"/>
                </a:lnTo>
                <a:lnTo>
                  <a:pt x="725804" y="1124204"/>
                </a:lnTo>
                <a:lnTo>
                  <a:pt x="721740" y="1074547"/>
                </a:lnTo>
                <a:lnTo>
                  <a:pt x="715009" y="1024890"/>
                </a:lnTo>
                <a:lnTo>
                  <a:pt x="705103" y="975233"/>
                </a:lnTo>
                <a:lnTo>
                  <a:pt x="691895" y="925576"/>
                </a:lnTo>
                <a:lnTo>
                  <a:pt x="675893" y="876300"/>
                </a:lnTo>
                <a:lnTo>
                  <a:pt x="657225" y="827151"/>
                </a:lnTo>
                <a:lnTo>
                  <a:pt x="636142" y="778256"/>
                </a:lnTo>
                <a:lnTo>
                  <a:pt x="613028" y="730250"/>
                </a:lnTo>
                <a:lnTo>
                  <a:pt x="587882" y="682498"/>
                </a:lnTo>
                <a:lnTo>
                  <a:pt x="561085" y="635508"/>
                </a:lnTo>
                <a:lnTo>
                  <a:pt x="532764" y="589280"/>
                </a:lnTo>
                <a:lnTo>
                  <a:pt x="503300" y="543941"/>
                </a:lnTo>
                <a:lnTo>
                  <a:pt x="472820" y="499618"/>
                </a:lnTo>
                <a:lnTo>
                  <a:pt x="441578" y="456438"/>
                </a:lnTo>
                <a:lnTo>
                  <a:pt x="409828" y="414401"/>
                </a:lnTo>
                <a:lnTo>
                  <a:pt x="377697" y="373761"/>
                </a:lnTo>
                <a:lnTo>
                  <a:pt x="345566" y="334518"/>
                </a:lnTo>
                <a:lnTo>
                  <a:pt x="313563" y="296926"/>
                </a:lnTo>
                <a:lnTo>
                  <a:pt x="281939" y="260731"/>
                </a:lnTo>
                <a:lnTo>
                  <a:pt x="250951" y="226441"/>
                </a:lnTo>
                <a:lnTo>
                  <a:pt x="220852" y="193929"/>
                </a:lnTo>
                <a:lnTo>
                  <a:pt x="191896" y="163449"/>
                </a:lnTo>
                <a:lnTo>
                  <a:pt x="164083" y="135001"/>
                </a:lnTo>
                <a:lnTo>
                  <a:pt x="125348" y="96520"/>
                </a:lnTo>
                <a:lnTo>
                  <a:pt x="80517" y="53467"/>
                </a:lnTo>
                <a:lnTo>
                  <a:pt x="59806" y="34158"/>
                </a:lnTo>
                <a:close/>
              </a:path>
              <a:path w="728979" h="3110229">
                <a:moveTo>
                  <a:pt x="0" y="0"/>
                </a:moveTo>
                <a:lnTo>
                  <a:pt x="36067" y="90170"/>
                </a:lnTo>
                <a:lnTo>
                  <a:pt x="40847" y="56040"/>
                </a:lnTo>
                <a:lnTo>
                  <a:pt x="33400" y="49149"/>
                </a:lnTo>
                <a:lnTo>
                  <a:pt x="53085" y="27940"/>
                </a:lnTo>
                <a:lnTo>
                  <a:pt x="83545" y="27940"/>
                </a:lnTo>
                <a:lnTo>
                  <a:pt x="93725" y="25273"/>
                </a:lnTo>
                <a:lnTo>
                  <a:pt x="0" y="0"/>
                </a:lnTo>
                <a:close/>
              </a:path>
              <a:path w="728979" h="3110229">
                <a:moveTo>
                  <a:pt x="53085" y="27940"/>
                </a:moveTo>
                <a:lnTo>
                  <a:pt x="33400" y="49149"/>
                </a:lnTo>
                <a:lnTo>
                  <a:pt x="40847" y="56040"/>
                </a:lnTo>
                <a:lnTo>
                  <a:pt x="43306" y="38481"/>
                </a:lnTo>
                <a:lnTo>
                  <a:pt x="59806" y="34158"/>
                </a:lnTo>
                <a:lnTo>
                  <a:pt x="53085" y="27940"/>
                </a:lnTo>
                <a:close/>
              </a:path>
              <a:path w="728979" h="3110229">
                <a:moveTo>
                  <a:pt x="83545" y="27940"/>
                </a:moveTo>
                <a:lnTo>
                  <a:pt x="53085" y="27940"/>
                </a:lnTo>
                <a:lnTo>
                  <a:pt x="59806" y="34158"/>
                </a:lnTo>
                <a:lnTo>
                  <a:pt x="83545" y="27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>
            <a:extLst>
              <a:ext uri="{FF2B5EF4-FFF2-40B4-BE49-F238E27FC236}">
                <a16:creationId xmlns:a16="http://schemas.microsoft.com/office/drawing/2014/main" id="{DEEE5912-1EEE-4EFD-AB5D-58273B18E91D}"/>
              </a:ext>
            </a:extLst>
          </p:cNvPr>
          <p:cNvSpPr/>
          <p:nvPr/>
        </p:nvSpPr>
        <p:spPr>
          <a:xfrm>
            <a:off x="5438387" y="4572383"/>
            <a:ext cx="3590925" cy="1939289"/>
          </a:xfrm>
          <a:custGeom>
            <a:avLst/>
            <a:gdLst/>
            <a:ahLst/>
            <a:cxnLst/>
            <a:rect l="l" t="t" r="r" b="b"/>
            <a:pathLst>
              <a:path w="3590925" h="1939290">
                <a:moveTo>
                  <a:pt x="0" y="1939290"/>
                </a:moveTo>
                <a:lnTo>
                  <a:pt x="3590544" y="1939290"/>
                </a:lnTo>
                <a:lnTo>
                  <a:pt x="3590544" y="0"/>
                </a:lnTo>
                <a:lnTo>
                  <a:pt x="0" y="0"/>
                </a:lnTo>
                <a:lnTo>
                  <a:pt x="0" y="193929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>
            <a:extLst>
              <a:ext uri="{FF2B5EF4-FFF2-40B4-BE49-F238E27FC236}">
                <a16:creationId xmlns:a16="http://schemas.microsoft.com/office/drawing/2014/main" id="{6E958FC5-215A-42D6-8287-B532F9263E30}"/>
              </a:ext>
            </a:extLst>
          </p:cNvPr>
          <p:cNvSpPr/>
          <p:nvPr/>
        </p:nvSpPr>
        <p:spPr>
          <a:xfrm>
            <a:off x="5529698" y="4646425"/>
            <a:ext cx="457200" cy="330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>
            <a:extLst>
              <a:ext uri="{FF2B5EF4-FFF2-40B4-BE49-F238E27FC236}">
                <a16:creationId xmlns:a16="http://schemas.microsoft.com/office/drawing/2014/main" id="{EBDF040E-AA70-417F-8FE2-2A81F21798C3}"/>
              </a:ext>
            </a:extLst>
          </p:cNvPr>
          <p:cNvSpPr/>
          <p:nvPr/>
        </p:nvSpPr>
        <p:spPr>
          <a:xfrm>
            <a:off x="5529701" y="4923791"/>
            <a:ext cx="771525" cy="4411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>
            <a:extLst>
              <a:ext uri="{FF2B5EF4-FFF2-40B4-BE49-F238E27FC236}">
                <a16:creationId xmlns:a16="http://schemas.microsoft.com/office/drawing/2014/main" id="{58B74BF3-3552-4D44-B5FB-4792A77607A6}"/>
              </a:ext>
            </a:extLst>
          </p:cNvPr>
          <p:cNvSpPr/>
          <p:nvPr/>
        </p:nvSpPr>
        <p:spPr>
          <a:xfrm>
            <a:off x="6146921" y="4923791"/>
            <a:ext cx="1226223" cy="44119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83357F4B-EAF0-4A34-88AC-640D10D756EC}"/>
              </a:ext>
            </a:extLst>
          </p:cNvPr>
          <p:cNvSpPr/>
          <p:nvPr/>
        </p:nvSpPr>
        <p:spPr>
          <a:xfrm>
            <a:off x="7197972" y="4923791"/>
            <a:ext cx="1835657" cy="44119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>
            <a:extLst>
              <a:ext uri="{FF2B5EF4-FFF2-40B4-BE49-F238E27FC236}">
                <a16:creationId xmlns:a16="http://schemas.microsoft.com/office/drawing/2014/main" id="{205F7CF5-F8DF-489E-B13D-1E53A2B5E7D8}"/>
              </a:ext>
            </a:extLst>
          </p:cNvPr>
          <p:cNvSpPr/>
          <p:nvPr/>
        </p:nvSpPr>
        <p:spPr>
          <a:xfrm>
            <a:off x="5529698" y="5377945"/>
            <a:ext cx="457200" cy="330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>
            <a:extLst>
              <a:ext uri="{FF2B5EF4-FFF2-40B4-BE49-F238E27FC236}">
                <a16:creationId xmlns:a16="http://schemas.microsoft.com/office/drawing/2014/main" id="{B14E5399-3BF1-48A0-8993-FAB253233C14}"/>
              </a:ext>
            </a:extLst>
          </p:cNvPr>
          <p:cNvSpPr/>
          <p:nvPr/>
        </p:nvSpPr>
        <p:spPr>
          <a:xfrm>
            <a:off x="5529699" y="5655311"/>
            <a:ext cx="388620" cy="4411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>
            <a:extLst>
              <a:ext uri="{FF2B5EF4-FFF2-40B4-BE49-F238E27FC236}">
                <a16:creationId xmlns:a16="http://schemas.microsoft.com/office/drawing/2014/main" id="{D8AA7F72-03E6-4AFF-875D-230C318CDD06}"/>
              </a:ext>
            </a:extLst>
          </p:cNvPr>
          <p:cNvSpPr/>
          <p:nvPr/>
        </p:nvSpPr>
        <p:spPr>
          <a:xfrm>
            <a:off x="5724012" y="5655311"/>
            <a:ext cx="563879" cy="44119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>
            <a:extLst>
              <a:ext uri="{FF2B5EF4-FFF2-40B4-BE49-F238E27FC236}">
                <a16:creationId xmlns:a16="http://schemas.microsoft.com/office/drawing/2014/main" id="{A8BFBF07-9A39-41EE-B886-425AA222A8B8}"/>
              </a:ext>
            </a:extLst>
          </p:cNvPr>
          <p:cNvSpPr/>
          <p:nvPr/>
        </p:nvSpPr>
        <p:spPr>
          <a:xfrm>
            <a:off x="6146921" y="5655311"/>
            <a:ext cx="1226223" cy="4411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>
            <a:extLst>
              <a:ext uri="{FF2B5EF4-FFF2-40B4-BE49-F238E27FC236}">
                <a16:creationId xmlns:a16="http://schemas.microsoft.com/office/drawing/2014/main" id="{511ED812-AB9E-4CCD-A254-5750AE4D3C11}"/>
              </a:ext>
            </a:extLst>
          </p:cNvPr>
          <p:cNvSpPr/>
          <p:nvPr/>
        </p:nvSpPr>
        <p:spPr>
          <a:xfrm>
            <a:off x="7197972" y="5655311"/>
            <a:ext cx="1835657" cy="44119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>
            <a:extLst>
              <a:ext uri="{FF2B5EF4-FFF2-40B4-BE49-F238E27FC236}">
                <a16:creationId xmlns:a16="http://schemas.microsoft.com/office/drawing/2014/main" id="{8D9D5F51-197A-4B9E-A722-64FA9F0A9D4D}"/>
              </a:ext>
            </a:extLst>
          </p:cNvPr>
          <p:cNvSpPr/>
          <p:nvPr/>
        </p:nvSpPr>
        <p:spPr>
          <a:xfrm>
            <a:off x="5529698" y="6109464"/>
            <a:ext cx="457200" cy="330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367693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633" y="548680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3600" dirty="0">
                <a:cs typeface="Calibri"/>
              </a:rPr>
              <a:t>BENU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964E1A-62E9-437C-87B7-CFCA2104AD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1563" y="1988840"/>
            <a:ext cx="7655281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157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548680"/>
            <a:ext cx="10767480" cy="569258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2800" spc="145" dirty="0"/>
              <a:t>Best </a:t>
            </a:r>
            <a:r>
              <a:rPr lang="en-US" altLang="zh-CN" sz="2800" spc="151" dirty="0"/>
              <a:t>Execution </a:t>
            </a:r>
            <a:r>
              <a:rPr lang="en-US" altLang="zh-CN" sz="2800" spc="180" dirty="0"/>
              <a:t>Plan</a:t>
            </a:r>
            <a:r>
              <a:rPr lang="en-US" altLang="zh-CN" sz="2800" spc="-640" dirty="0"/>
              <a:t> </a:t>
            </a:r>
            <a:r>
              <a:rPr lang="en-US" altLang="zh-CN" sz="2800" spc="105" dirty="0"/>
              <a:t>Generation</a:t>
            </a:r>
            <a:endParaRPr lang="en-US" altLang="zh-CN" sz="2800" dirty="0">
              <a:cs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82B6E8-A5FA-4962-A310-6E531ACD14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35698" y="1700811"/>
            <a:ext cx="5338211" cy="497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47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595" y="548680"/>
            <a:ext cx="10767480" cy="569258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2800" spc="145" dirty="0"/>
              <a:t>Best </a:t>
            </a:r>
            <a:r>
              <a:rPr lang="en-US" altLang="zh-CN" sz="2800" spc="151" dirty="0"/>
              <a:t>Execution </a:t>
            </a:r>
            <a:r>
              <a:rPr lang="en-US" altLang="zh-CN" sz="2800" spc="180" dirty="0"/>
              <a:t>Plan</a:t>
            </a:r>
            <a:r>
              <a:rPr lang="en-US" altLang="zh-CN" sz="2800" spc="-640" dirty="0"/>
              <a:t> </a:t>
            </a:r>
            <a:r>
              <a:rPr lang="en-US" altLang="zh-CN" sz="2800" spc="105" dirty="0"/>
              <a:t>Generation</a:t>
            </a:r>
            <a:endParaRPr lang="en-US" altLang="zh-CN" sz="2800" dirty="0">
              <a:cs typeface="Calibri"/>
            </a:endParaRPr>
          </a:p>
        </p:txBody>
      </p:sp>
      <p:sp>
        <p:nvSpPr>
          <p:cNvPr id="64" name="object 3">
            <a:extLst>
              <a:ext uri="{FF2B5EF4-FFF2-40B4-BE49-F238E27FC236}">
                <a16:creationId xmlns:a16="http://schemas.microsoft.com/office/drawing/2014/main" id="{17CF2682-3FAB-4D65-8C26-82A0746EB0B3}"/>
              </a:ext>
            </a:extLst>
          </p:cNvPr>
          <p:cNvSpPr/>
          <p:nvPr/>
        </p:nvSpPr>
        <p:spPr>
          <a:xfrm>
            <a:off x="970476" y="1617895"/>
            <a:ext cx="176531" cy="173991"/>
          </a:xfrm>
          <a:custGeom>
            <a:avLst/>
            <a:gdLst/>
            <a:ahLst/>
            <a:cxnLst/>
            <a:rect l="l" t="t" r="r" b="b"/>
            <a:pathLst>
              <a:path w="176530" h="173989">
                <a:moveTo>
                  <a:pt x="88011" y="0"/>
                </a:moveTo>
                <a:lnTo>
                  <a:pt x="53738" y="6822"/>
                </a:lnTo>
                <a:lnTo>
                  <a:pt x="25765" y="25431"/>
                </a:lnTo>
                <a:lnTo>
                  <a:pt x="6911" y="53042"/>
                </a:lnTo>
                <a:lnTo>
                  <a:pt x="0" y="86868"/>
                </a:lnTo>
                <a:lnTo>
                  <a:pt x="6911" y="120693"/>
                </a:lnTo>
                <a:lnTo>
                  <a:pt x="25765" y="148304"/>
                </a:lnTo>
                <a:lnTo>
                  <a:pt x="53738" y="166913"/>
                </a:lnTo>
                <a:lnTo>
                  <a:pt x="88011" y="173736"/>
                </a:lnTo>
                <a:lnTo>
                  <a:pt x="122283" y="166913"/>
                </a:lnTo>
                <a:lnTo>
                  <a:pt x="150256" y="148304"/>
                </a:lnTo>
                <a:lnTo>
                  <a:pt x="169110" y="120693"/>
                </a:lnTo>
                <a:lnTo>
                  <a:pt x="176022" y="86868"/>
                </a:lnTo>
                <a:lnTo>
                  <a:pt x="169110" y="53042"/>
                </a:lnTo>
                <a:lnTo>
                  <a:pt x="150256" y="25431"/>
                </a:lnTo>
                <a:lnTo>
                  <a:pt x="122283" y="6822"/>
                </a:lnTo>
                <a:lnTo>
                  <a:pt x="8801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4">
            <a:extLst>
              <a:ext uri="{FF2B5EF4-FFF2-40B4-BE49-F238E27FC236}">
                <a16:creationId xmlns:a16="http://schemas.microsoft.com/office/drawing/2014/main" id="{5BD353AB-FB95-4846-ADC6-6E60E02CDE55}"/>
              </a:ext>
            </a:extLst>
          </p:cNvPr>
          <p:cNvSpPr/>
          <p:nvPr/>
        </p:nvSpPr>
        <p:spPr>
          <a:xfrm>
            <a:off x="970476" y="1617895"/>
            <a:ext cx="176531" cy="173991"/>
          </a:xfrm>
          <a:custGeom>
            <a:avLst/>
            <a:gdLst/>
            <a:ahLst/>
            <a:cxnLst/>
            <a:rect l="l" t="t" r="r" b="b"/>
            <a:pathLst>
              <a:path w="176530" h="173989">
                <a:moveTo>
                  <a:pt x="0" y="86868"/>
                </a:moveTo>
                <a:lnTo>
                  <a:pt x="6911" y="53042"/>
                </a:lnTo>
                <a:lnTo>
                  <a:pt x="25765" y="25431"/>
                </a:lnTo>
                <a:lnTo>
                  <a:pt x="53738" y="6822"/>
                </a:lnTo>
                <a:lnTo>
                  <a:pt x="88011" y="0"/>
                </a:lnTo>
                <a:lnTo>
                  <a:pt x="122283" y="6822"/>
                </a:lnTo>
                <a:lnTo>
                  <a:pt x="150256" y="25431"/>
                </a:lnTo>
                <a:lnTo>
                  <a:pt x="169110" y="53042"/>
                </a:lnTo>
                <a:lnTo>
                  <a:pt x="176022" y="86868"/>
                </a:lnTo>
                <a:lnTo>
                  <a:pt x="169110" y="120693"/>
                </a:lnTo>
                <a:lnTo>
                  <a:pt x="150256" y="148304"/>
                </a:lnTo>
                <a:lnTo>
                  <a:pt x="122283" y="166913"/>
                </a:lnTo>
                <a:lnTo>
                  <a:pt x="88011" y="173736"/>
                </a:lnTo>
                <a:lnTo>
                  <a:pt x="53738" y="166913"/>
                </a:lnTo>
                <a:lnTo>
                  <a:pt x="25765" y="148304"/>
                </a:lnTo>
                <a:lnTo>
                  <a:pt x="6911" y="120693"/>
                </a:lnTo>
                <a:lnTo>
                  <a:pt x="0" y="86868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5">
            <a:extLst>
              <a:ext uri="{FF2B5EF4-FFF2-40B4-BE49-F238E27FC236}">
                <a16:creationId xmlns:a16="http://schemas.microsoft.com/office/drawing/2014/main" id="{51B49042-DE43-463E-B104-F39B9BFC31EC}"/>
              </a:ext>
            </a:extLst>
          </p:cNvPr>
          <p:cNvSpPr txBox="1"/>
          <p:nvPr/>
        </p:nvSpPr>
        <p:spPr>
          <a:xfrm>
            <a:off x="992446" y="1621832"/>
            <a:ext cx="130811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" dirty="0">
                <a:latin typeface="Calibri"/>
                <a:cs typeface="Calibri"/>
              </a:rPr>
              <a:t>u1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7" name="object 6">
            <a:extLst>
              <a:ext uri="{FF2B5EF4-FFF2-40B4-BE49-F238E27FC236}">
                <a16:creationId xmlns:a16="http://schemas.microsoft.com/office/drawing/2014/main" id="{AAFA6486-8244-4D20-857B-3FD54402B33D}"/>
              </a:ext>
            </a:extLst>
          </p:cNvPr>
          <p:cNvSpPr/>
          <p:nvPr/>
        </p:nvSpPr>
        <p:spPr>
          <a:xfrm>
            <a:off x="970476" y="2261024"/>
            <a:ext cx="176531" cy="173355"/>
          </a:xfrm>
          <a:custGeom>
            <a:avLst/>
            <a:gdLst/>
            <a:ahLst/>
            <a:cxnLst/>
            <a:rect l="l" t="t" r="r" b="b"/>
            <a:pathLst>
              <a:path w="176530" h="173355">
                <a:moveTo>
                  <a:pt x="88011" y="0"/>
                </a:moveTo>
                <a:lnTo>
                  <a:pt x="53738" y="6798"/>
                </a:lnTo>
                <a:lnTo>
                  <a:pt x="25765" y="25336"/>
                </a:lnTo>
                <a:lnTo>
                  <a:pt x="6911" y="52828"/>
                </a:lnTo>
                <a:lnTo>
                  <a:pt x="0" y="86487"/>
                </a:lnTo>
                <a:lnTo>
                  <a:pt x="6911" y="120145"/>
                </a:lnTo>
                <a:lnTo>
                  <a:pt x="25765" y="147637"/>
                </a:lnTo>
                <a:lnTo>
                  <a:pt x="53738" y="166175"/>
                </a:lnTo>
                <a:lnTo>
                  <a:pt x="88011" y="172974"/>
                </a:lnTo>
                <a:lnTo>
                  <a:pt x="122283" y="166175"/>
                </a:lnTo>
                <a:lnTo>
                  <a:pt x="150256" y="147637"/>
                </a:lnTo>
                <a:lnTo>
                  <a:pt x="169110" y="120145"/>
                </a:lnTo>
                <a:lnTo>
                  <a:pt x="176022" y="86487"/>
                </a:lnTo>
                <a:lnTo>
                  <a:pt x="169110" y="52828"/>
                </a:lnTo>
                <a:lnTo>
                  <a:pt x="150256" y="25336"/>
                </a:lnTo>
                <a:lnTo>
                  <a:pt x="122283" y="6798"/>
                </a:lnTo>
                <a:lnTo>
                  <a:pt x="8801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7">
            <a:extLst>
              <a:ext uri="{FF2B5EF4-FFF2-40B4-BE49-F238E27FC236}">
                <a16:creationId xmlns:a16="http://schemas.microsoft.com/office/drawing/2014/main" id="{ECE53027-E292-4410-A311-C30018BC9133}"/>
              </a:ext>
            </a:extLst>
          </p:cNvPr>
          <p:cNvSpPr/>
          <p:nvPr/>
        </p:nvSpPr>
        <p:spPr>
          <a:xfrm>
            <a:off x="970476" y="2261024"/>
            <a:ext cx="176531" cy="173355"/>
          </a:xfrm>
          <a:custGeom>
            <a:avLst/>
            <a:gdLst/>
            <a:ahLst/>
            <a:cxnLst/>
            <a:rect l="l" t="t" r="r" b="b"/>
            <a:pathLst>
              <a:path w="176530" h="173355">
                <a:moveTo>
                  <a:pt x="0" y="86487"/>
                </a:moveTo>
                <a:lnTo>
                  <a:pt x="6911" y="52828"/>
                </a:lnTo>
                <a:lnTo>
                  <a:pt x="25765" y="25336"/>
                </a:lnTo>
                <a:lnTo>
                  <a:pt x="53738" y="6798"/>
                </a:lnTo>
                <a:lnTo>
                  <a:pt x="88011" y="0"/>
                </a:lnTo>
                <a:lnTo>
                  <a:pt x="122283" y="6798"/>
                </a:lnTo>
                <a:lnTo>
                  <a:pt x="150256" y="25336"/>
                </a:lnTo>
                <a:lnTo>
                  <a:pt x="169110" y="52828"/>
                </a:lnTo>
                <a:lnTo>
                  <a:pt x="176022" y="86487"/>
                </a:lnTo>
                <a:lnTo>
                  <a:pt x="169110" y="120145"/>
                </a:lnTo>
                <a:lnTo>
                  <a:pt x="150256" y="147637"/>
                </a:lnTo>
                <a:lnTo>
                  <a:pt x="122283" y="166175"/>
                </a:lnTo>
                <a:lnTo>
                  <a:pt x="88011" y="172974"/>
                </a:lnTo>
                <a:lnTo>
                  <a:pt x="53738" y="166175"/>
                </a:lnTo>
                <a:lnTo>
                  <a:pt x="25765" y="147637"/>
                </a:lnTo>
                <a:lnTo>
                  <a:pt x="6911" y="120145"/>
                </a:lnTo>
                <a:lnTo>
                  <a:pt x="0" y="86487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8">
            <a:extLst>
              <a:ext uri="{FF2B5EF4-FFF2-40B4-BE49-F238E27FC236}">
                <a16:creationId xmlns:a16="http://schemas.microsoft.com/office/drawing/2014/main" id="{C3F1A658-BE76-4BEB-AC4D-5FD6C15DCD84}"/>
              </a:ext>
            </a:extLst>
          </p:cNvPr>
          <p:cNvSpPr txBox="1"/>
          <p:nvPr/>
        </p:nvSpPr>
        <p:spPr>
          <a:xfrm>
            <a:off x="992446" y="2264960"/>
            <a:ext cx="130811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" dirty="0">
                <a:latin typeface="Calibri"/>
                <a:cs typeface="Calibri"/>
              </a:rPr>
              <a:t>u4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0" name="object 9">
            <a:extLst>
              <a:ext uri="{FF2B5EF4-FFF2-40B4-BE49-F238E27FC236}">
                <a16:creationId xmlns:a16="http://schemas.microsoft.com/office/drawing/2014/main" id="{5FB8A1F5-8C89-4878-BCA9-687775E18264}"/>
              </a:ext>
            </a:extLst>
          </p:cNvPr>
          <p:cNvSpPr/>
          <p:nvPr/>
        </p:nvSpPr>
        <p:spPr>
          <a:xfrm>
            <a:off x="690058" y="2113196"/>
            <a:ext cx="176531" cy="173355"/>
          </a:xfrm>
          <a:custGeom>
            <a:avLst/>
            <a:gdLst/>
            <a:ahLst/>
            <a:cxnLst/>
            <a:rect l="l" t="t" r="r" b="b"/>
            <a:pathLst>
              <a:path w="176530" h="173355">
                <a:moveTo>
                  <a:pt x="88010" y="0"/>
                </a:moveTo>
                <a:lnTo>
                  <a:pt x="53754" y="6798"/>
                </a:lnTo>
                <a:lnTo>
                  <a:pt x="25779" y="25336"/>
                </a:lnTo>
                <a:lnTo>
                  <a:pt x="6916" y="52828"/>
                </a:lnTo>
                <a:lnTo>
                  <a:pt x="0" y="86487"/>
                </a:lnTo>
                <a:lnTo>
                  <a:pt x="6916" y="120145"/>
                </a:lnTo>
                <a:lnTo>
                  <a:pt x="25779" y="147637"/>
                </a:lnTo>
                <a:lnTo>
                  <a:pt x="53754" y="166175"/>
                </a:lnTo>
                <a:lnTo>
                  <a:pt x="88010" y="172974"/>
                </a:lnTo>
                <a:lnTo>
                  <a:pt x="122283" y="166175"/>
                </a:lnTo>
                <a:lnTo>
                  <a:pt x="150256" y="147637"/>
                </a:lnTo>
                <a:lnTo>
                  <a:pt x="169110" y="120145"/>
                </a:lnTo>
                <a:lnTo>
                  <a:pt x="176022" y="86487"/>
                </a:lnTo>
                <a:lnTo>
                  <a:pt x="169110" y="52828"/>
                </a:lnTo>
                <a:lnTo>
                  <a:pt x="150256" y="25336"/>
                </a:lnTo>
                <a:lnTo>
                  <a:pt x="122283" y="6798"/>
                </a:lnTo>
                <a:lnTo>
                  <a:pt x="88010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0">
            <a:extLst>
              <a:ext uri="{FF2B5EF4-FFF2-40B4-BE49-F238E27FC236}">
                <a16:creationId xmlns:a16="http://schemas.microsoft.com/office/drawing/2014/main" id="{2D6B646C-8720-40FD-9AC9-0A20D3FCEED0}"/>
              </a:ext>
            </a:extLst>
          </p:cNvPr>
          <p:cNvSpPr/>
          <p:nvPr/>
        </p:nvSpPr>
        <p:spPr>
          <a:xfrm>
            <a:off x="690058" y="2113196"/>
            <a:ext cx="176531" cy="173355"/>
          </a:xfrm>
          <a:custGeom>
            <a:avLst/>
            <a:gdLst/>
            <a:ahLst/>
            <a:cxnLst/>
            <a:rect l="l" t="t" r="r" b="b"/>
            <a:pathLst>
              <a:path w="176530" h="173355">
                <a:moveTo>
                  <a:pt x="0" y="86487"/>
                </a:moveTo>
                <a:lnTo>
                  <a:pt x="6916" y="52828"/>
                </a:lnTo>
                <a:lnTo>
                  <a:pt x="25779" y="25336"/>
                </a:lnTo>
                <a:lnTo>
                  <a:pt x="53754" y="6798"/>
                </a:lnTo>
                <a:lnTo>
                  <a:pt x="88010" y="0"/>
                </a:lnTo>
                <a:lnTo>
                  <a:pt x="122283" y="6798"/>
                </a:lnTo>
                <a:lnTo>
                  <a:pt x="150256" y="25336"/>
                </a:lnTo>
                <a:lnTo>
                  <a:pt x="169110" y="52828"/>
                </a:lnTo>
                <a:lnTo>
                  <a:pt x="176022" y="86487"/>
                </a:lnTo>
                <a:lnTo>
                  <a:pt x="169110" y="120145"/>
                </a:lnTo>
                <a:lnTo>
                  <a:pt x="150256" y="147637"/>
                </a:lnTo>
                <a:lnTo>
                  <a:pt x="122283" y="166175"/>
                </a:lnTo>
                <a:lnTo>
                  <a:pt x="88010" y="172974"/>
                </a:lnTo>
                <a:lnTo>
                  <a:pt x="53754" y="166175"/>
                </a:lnTo>
                <a:lnTo>
                  <a:pt x="25779" y="147637"/>
                </a:lnTo>
                <a:lnTo>
                  <a:pt x="6916" y="120145"/>
                </a:lnTo>
                <a:lnTo>
                  <a:pt x="0" y="86487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1">
            <a:extLst>
              <a:ext uri="{FF2B5EF4-FFF2-40B4-BE49-F238E27FC236}">
                <a16:creationId xmlns:a16="http://schemas.microsoft.com/office/drawing/2014/main" id="{52B7B875-3DBB-4A31-B223-A21D415426C3}"/>
              </a:ext>
            </a:extLst>
          </p:cNvPr>
          <p:cNvSpPr txBox="1"/>
          <p:nvPr/>
        </p:nvSpPr>
        <p:spPr>
          <a:xfrm>
            <a:off x="712030" y="2116626"/>
            <a:ext cx="130811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u3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3" name="object 12">
            <a:extLst>
              <a:ext uri="{FF2B5EF4-FFF2-40B4-BE49-F238E27FC236}">
                <a16:creationId xmlns:a16="http://schemas.microsoft.com/office/drawing/2014/main" id="{8F8F4681-398E-4D24-A293-2992E54E7118}"/>
              </a:ext>
            </a:extLst>
          </p:cNvPr>
          <p:cNvSpPr/>
          <p:nvPr/>
        </p:nvSpPr>
        <p:spPr>
          <a:xfrm>
            <a:off x="690058" y="1841162"/>
            <a:ext cx="176531" cy="173355"/>
          </a:xfrm>
          <a:custGeom>
            <a:avLst/>
            <a:gdLst/>
            <a:ahLst/>
            <a:cxnLst/>
            <a:rect l="l" t="t" r="r" b="b"/>
            <a:pathLst>
              <a:path w="176530" h="173355">
                <a:moveTo>
                  <a:pt x="88010" y="0"/>
                </a:moveTo>
                <a:lnTo>
                  <a:pt x="53754" y="6798"/>
                </a:lnTo>
                <a:lnTo>
                  <a:pt x="25779" y="25336"/>
                </a:lnTo>
                <a:lnTo>
                  <a:pt x="6916" y="52828"/>
                </a:lnTo>
                <a:lnTo>
                  <a:pt x="0" y="86487"/>
                </a:lnTo>
                <a:lnTo>
                  <a:pt x="6916" y="120145"/>
                </a:lnTo>
                <a:lnTo>
                  <a:pt x="25779" y="147637"/>
                </a:lnTo>
                <a:lnTo>
                  <a:pt x="53754" y="166175"/>
                </a:lnTo>
                <a:lnTo>
                  <a:pt x="88010" y="172974"/>
                </a:lnTo>
                <a:lnTo>
                  <a:pt x="122283" y="166175"/>
                </a:lnTo>
                <a:lnTo>
                  <a:pt x="150256" y="147637"/>
                </a:lnTo>
                <a:lnTo>
                  <a:pt x="169110" y="120145"/>
                </a:lnTo>
                <a:lnTo>
                  <a:pt x="176022" y="86487"/>
                </a:lnTo>
                <a:lnTo>
                  <a:pt x="169110" y="52828"/>
                </a:lnTo>
                <a:lnTo>
                  <a:pt x="150256" y="25336"/>
                </a:lnTo>
                <a:lnTo>
                  <a:pt x="122283" y="6798"/>
                </a:lnTo>
                <a:lnTo>
                  <a:pt x="88010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13">
            <a:extLst>
              <a:ext uri="{FF2B5EF4-FFF2-40B4-BE49-F238E27FC236}">
                <a16:creationId xmlns:a16="http://schemas.microsoft.com/office/drawing/2014/main" id="{7F9625F8-A7C9-4715-877E-7C2214B95427}"/>
              </a:ext>
            </a:extLst>
          </p:cNvPr>
          <p:cNvSpPr/>
          <p:nvPr/>
        </p:nvSpPr>
        <p:spPr>
          <a:xfrm>
            <a:off x="690058" y="1841162"/>
            <a:ext cx="176531" cy="173355"/>
          </a:xfrm>
          <a:custGeom>
            <a:avLst/>
            <a:gdLst/>
            <a:ahLst/>
            <a:cxnLst/>
            <a:rect l="l" t="t" r="r" b="b"/>
            <a:pathLst>
              <a:path w="176530" h="173355">
                <a:moveTo>
                  <a:pt x="0" y="86487"/>
                </a:moveTo>
                <a:lnTo>
                  <a:pt x="6916" y="52828"/>
                </a:lnTo>
                <a:lnTo>
                  <a:pt x="25779" y="25336"/>
                </a:lnTo>
                <a:lnTo>
                  <a:pt x="53754" y="6798"/>
                </a:lnTo>
                <a:lnTo>
                  <a:pt x="88010" y="0"/>
                </a:lnTo>
                <a:lnTo>
                  <a:pt x="122283" y="6798"/>
                </a:lnTo>
                <a:lnTo>
                  <a:pt x="150256" y="25336"/>
                </a:lnTo>
                <a:lnTo>
                  <a:pt x="169110" y="52828"/>
                </a:lnTo>
                <a:lnTo>
                  <a:pt x="176022" y="86487"/>
                </a:lnTo>
                <a:lnTo>
                  <a:pt x="169110" y="120145"/>
                </a:lnTo>
                <a:lnTo>
                  <a:pt x="150256" y="147637"/>
                </a:lnTo>
                <a:lnTo>
                  <a:pt x="122283" y="166175"/>
                </a:lnTo>
                <a:lnTo>
                  <a:pt x="88010" y="172974"/>
                </a:lnTo>
                <a:lnTo>
                  <a:pt x="53754" y="166175"/>
                </a:lnTo>
                <a:lnTo>
                  <a:pt x="25779" y="147637"/>
                </a:lnTo>
                <a:lnTo>
                  <a:pt x="6916" y="120145"/>
                </a:lnTo>
                <a:lnTo>
                  <a:pt x="0" y="86487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14">
            <a:extLst>
              <a:ext uri="{FF2B5EF4-FFF2-40B4-BE49-F238E27FC236}">
                <a16:creationId xmlns:a16="http://schemas.microsoft.com/office/drawing/2014/main" id="{FD171732-5D70-43D3-8EC6-E1E4FD9498C0}"/>
              </a:ext>
            </a:extLst>
          </p:cNvPr>
          <p:cNvSpPr txBox="1"/>
          <p:nvPr/>
        </p:nvSpPr>
        <p:spPr>
          <a:xfrm>
            <a:off x="712030" y="1844336"/>
            <a:ext cx="130811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" dirty="0">
                <a:latin typeface="Calibri"/>
                <a:cs typeface="Calibri"/>
              </a:rPr>
              <a:t>u2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6" name="object 15">
            <a:extLst>
              <a:ext uri="{FF2B5EF4-FFF2-40B4-BE49-F238E27FC236}">
                <a16:creationId xmlns:a16="http://schemas.microsoft.com/office/drawing/2014/main" id="{0C86D289-8D03-4074-9724-6743ADFBACDC}"/>
              </a:ext>
            </a:extLst>
          </p:cNvPr>
          <p:cNvSpPr/>
          <p:nvPr/>
        </p:nvSpPr>
        <p:spPr>
          <a:xfrm>
            <a:off x="1247082" y="1841162"/>
            <a:ext cx="176531" cy="173355"/>
          </a:xfrm>
          <a:custGeom>
            <a:avLst/>
            <a:gdLst/>
            <a:ahLst/>
            <a:cxnLst/>
            <a:rect l="l" t="t" r="r" b="b"/>
            <a:pathLst>
              <a:path w="176530" h="173355">
                <a:moveTo>
                  <a:pt x="88011" y="0"/>
                </a:moveTo>
                <a:lnTo>
                  <a:pt x="53738" y="6798"/>
                </a:lnTo>
                <a:lnTo>
                  <a:pt x="25765" y="25336"/>
                </a:lnTo>
                <a:lnTo>
                  <a:pt x="6911" y="52828"/>
                </a:lnTo>
                <a:lnTo>
                  <a:pt x="0" y="86487"/>
                </a:lnTo>
                <a:lnTo>
                  <a:pt x="6911" y="120145"/>
                </a:lnTo>
                <a:lnTo>
                  <a:pt x="25765" y="147637"/>
                </a:lnTo>
                <a:lnTo>
                  <a:pt x="53738" y="166175"/>
                </a:lnTo>
                <a:lnTo>
                  <a:pt x="88011" y="172974"/>
                </a:lnTo>
                <a:lnTo>
                  <a:pt x="122283" y="166175"/>
                </a:lnTo>
                <a:lnTo>
                  <a:pt x="150256" y="147637"/>
                </a:lnTo>
                <a:lnTo>
                  <a:pt x="169110" y="120145"/>
                </a:lnTo>
                <a:lnTo>
                  <a:pt x="176022" y="86487"/>
                </a:lnTo>
                <a:lnTo>
                  <a:pt x="169110" y="52828"/>
                </a:lnTo>
                <a:lnTo>
                  <a:pt x="150256" y="25336"/>
                </a:lnTo>
                <a:lnTo>
                  <a:pt x="122283" y="6798"/>
                </a:lnTo>
                <a:lnTo>
                  <a:pt x="8801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16">
            <a:extLst>
              <a:ext uri="{FF2B5EF4-FFF2-40B4-BE49-F238E27FC236}">
                <a16:creationId xmlns:a16="http://schemas.microsoft.com/office/drawing/2014/main" id="{2742958A-1ADC-4FDE-B044-B47ED1116A3B}"/>
              </a:ext>
            </a:extLst>
          </p:cNvPr>
          <p:cNvSpPr/>
          <p:nvPr/>
        </p:nvSpPr>
        <p:spPr>
          <a:xfrm>
            <a:off x="1247082" y="1841162"/>
            <a:ext cx="176531" cy="173355"/>
          </a:xfrm>
          <a:custGeom>
            <a:avLst/>
            <a:gdLst/>
            <a:ahLst/>
            <a:cxnLst/>
            <a:rect l="l" t="t" r="r" b="b"/>
            <a:pathLst>
              <a:path w="176530" h="173355">
                <a:moveTo>
                  <a:pt x="0" y="86487"/>
                </a:moveTo>
                <a:lnTo>
                  <a:pt x="6911" y="52828"/>
                </a:lnTo>
                <a:lnTo>
                  <a:pt x="25765" y="25336"/>
                </a:lnTo>
                <a:lnTo>
                  <a:pt x="53738" y="6798"/>
                </a:lnTo>
                <a:lnTo>
                  <a:pt x="88011" y="0"/>
                </a:lnTo>
                <a:lnTo>
                  <a:pt x="122283" y="6798"/>
                </a:lnTo>
                <a:lnTo>
                  <a:pt x="150256" y="25336"/>
                </a:lnTo>
                <a:lnTo>
                  <a:pt x="169110" y="52828"/>
                </a:lnTo>
                <a:lnTo>
                  <a:pt x="176022" y="86487"/>
                </a:lnTo>
                <a:lnTo>
                  <a:pt x="169110" y="120145"/>
                </a:lnTo>
                <a:lnTo>
                  <a:pt x="150256" y="147637"/>
                </a:lnTo>
                <a:lnTo>
                  <a:pt x="122283" y="166175"/>
                </a:lnTo>
                <a:lnTo>
                  <a:pt x="88011" y="172974"/>
                </a:lnTo>
                <a:lnTo>
                  <a:pt x="53738" y="166175"/>
                </a:lnTo>
                <a:lnTo>
                  <a:pt x="25765" y="147637"/>
                </a:lnTo>
                <a:lnTo>
                  <a:pt x="6911" y="120145"/>
                </a:lnTo>
                <a:lnTo>
                  <a:pt x="0" y="86487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7">
            <a:extLst>
              <a:ext uri="{FF2B5EF4-FFF2-40B4-BE49-F238E27FC236}">
                <a16:creationId xmlns:a16="http://schemas.microsoft.com/office/drawing/2014/main" id="{866570D8-92BF-4B7A-B14D-535FAD24BBF7}"/>
              </a:ext>
            </a:extLst>
          </p:cNvPr>
          <p:cNvSpPr txBox="1"/>
          <p:nvPr/>
        </p:nvSpPr>
        <p:spPr>
          <a:xfrm>
            <a:off x="1269052" y="1844336"/>
            <a:ext cx="130811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800" spc="-5" dirty="0">
                <a:latin typeface="Calibri"/>
                <a:cs typeface="Calibri"/>
              </a:rPr>
              <a:t>u6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9" name="object 18">
            <a:extLst>
              <a:ext uri="{FF2B5EF4-FFF2-40B4-BE49-F238E27FC236}">
                <a16:creationId xmlns:a16="http://schemas.microsoft.com/office/drawing/2014/main" id="{1D90D8E3-C868-472C-ADBD-BB69D2078F3D}"/>
              </a:ext>
            </a:extLst>
          </p:cNvPr>
          <p:cNvSpPr/>
          <p:nvPr/>
        </p:nvSpPr>
        <p:spPr>
          <a:xfrm>
            <a:off x="1247082" y="2113196"/>
            <a:ext cx="176531" cy="173355"/>
          </a:xfrm>
          <a:custGeom>
            <a:avLst/>
            <a:gdLst/>
            <a:ahLst/>
            <a:cxnLst/>
            <a:rect l="l" t="t" r="r" b="b"/>
            <a:pathLst>
              <a:path w="176530" h="173355">
                <a:moveTo>
                  <a:pt x="88011" y="0"/>
                </a:moveTo>
                <a:lnTo>
                  <a:pt x="53738" y="6798"/>
                </a:lnTo>
                <a:lnTo>
                  <a:pt x="25765" y="25336"/>
                </a:lnTo>
                <a:lnTo>
                  <a:pt x="6911" y="52828"/>
                </a:lnTo>
                <a:lnTo>
                  <a:pt x="0" y="86487"/>
                </a:lnTo>
                <a:lnTo>
                  <a:pt x="6911" y="120145"/>
                </a:lnTo>
                <a:lnTo>
                  <a:pt x="25765" y="147637"/>
                </a:lnTo>
                <a:lnTo>
                  <a:pt x="53738" y="166175"/>
                </a:lnTo>
                <a:lnTo>
                  <a:pt x="88011" y="172974"/>
                </a:lnTo>
                <a:lnTo>
                  <a:pt x="122283" y="166175"/>
                </a:lnTo>
                <a:lnTo>
                  <a:pt x="150256" y="147637"/>
                </a:lnTo>
                <a:lnTo>
                  <a:pt x="169110" y="120145"/>
                </a:lnTo>
                <a:lnTo>
                  <a:pt x="176022" y="86487"/>
                </a:lnTo>
                <a:lnTo>
                  <a:pt x="169110" y="52828"/>
                </a:lnTo>
                <a:lnTo>
                  <a:pt x="150256" y="25336"/>
                </a:lnTo>
                <a:lnTo>
                  <a:pt x="122283" y="6798"/>
                </a:lnTo>
                <a:lnTo>
                  <a:pt x="88011" y="0"/>
                </a:lnTo>
                <a:close/>
              </a:path>
            </a:pathLst>
          </a:custGeom>
          <a:solidFill>
            <a:srgbClr val="FFB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9">
            <a:extLst>
              <a:ext uri="{FF2B5EF4-FFF2-40B4-BE49-F238E27FC236}">
                <a16:creationId xmlns:a16="http://schemas.microsoft.com/office/drawing/2014/main" id="{C18DBFE4-0180-4F95-A520-0D9EA3620C4A}"/>
              </a:ext>
            </a:extLst>
          </p:cNvPr>
          <p:cNvSpPr/>
          <p:nvPr/>
        </p:nvSpPr>
        <p:spPr>
          <a:xfrm>
            <a:off x="1247082" y="2113196"/>
            <a:ext cx="176531" cy="173355"/>
          </a:xfrm>
          <a:custGeom>
            <a:avLst/>
            <a:gdLst/>
            <a:ahLst/>
            <a:cxnLst/>
            <a:rect l="l" t="t" r="r" b="b"/>
            <a:pathLst>
              <a:path w="176530" h="173355">
                <a:moveTo>
                  <a:pt x="0" y="86487"/>
                </a:moveTo>
                <a:lnTo>
                  <a:pt x="6911" y="52828"/>
                </a:lnTo>
                <a:lnTo>
                  <a:pt x="25765" y="25336"/>
                </a:lnTo>
                <a:lnTo>
                  <a:pt x="53738" y="6798"/>
                </a:lnTo>
                <a:lnTo>
                  <a:pt x="88011" y="0"/>
                </a:lnTo>
                <a:lnTo>
                  <a:pt x="122283" y="6798"/>
                </a:lnTo>
                <a:lnTo>
                  <a:pt x="150256" y="25336"/>
                </a:lnTo>
                <a:lnTo>
                  <a:pt x="169110" y="52828"/>
                </a:lnTo>
                <a:lnTo>
                  <a:pt x="176022" y="86487"/>
                </a:lnTo>
                <a:lnTo>
                  <a:pt x="169110" y="120145"/>
                </a:lnTo>
                <a:lnTo>
                  <a:pt x="150256" y="147637"/>
                </a:lnTo>
                <a:lnTo>
                  <a:pt x="122283" y="166175"/>
                </a:lnTo>
                <a:lnTo>
                  <a:pt x="88011" y="172974"/>
                </a:lnTo>
                <a:lnTo>
                  <a:pt x="53738" y="166175"/>
                </a:lnTo>
                <a:lnTo>
                  <a:pt x="25765" y="147637"/>
                </a:lnTo>
                <a:lnTo>
                  <a:pt x="6911" y="120145"/>
                </a:lnTo>
                <a:lnTo>
                  <a:pt x="0" y="86487"/>
                </a:lnTo>
                <a:close/>
              </a:path>
            </a:pathLst>
          </a:custGeom>
          <a:ln w="12954">
            <a:solidFill>
              <a:srgbClr val="BB8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0">
            <a:extLst>
              <a:ext uri="{FF2B5EF4-FFF2-40B4-BE49-F238E27FC236}">
                <a16:creationId xmlns:a16="http://schemas.microsoft.com/office/drawing/2014/main" id="{A1487664-D5C3-40A9-8B20-D0AEF7FBBA77}"/>
              </a:ext>
            </a:extLst>
          </p:cNvPr>
          <p:cNvSpPr txBox="1"/>
          <p:nvPr/>
        </p:nvSpPr>
        <p:spPr>
          <a:xfrm>
            <a:off x="1269052" y="2116626"/>
            <a:ext cx="130811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spc="-5" dirty="0">
                <a:latin typeface="Calibri"/>
                <a:cs typeface="Calibri"/>
              </a:rPr>
              <a:t>u5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2" name="object 21">
            <a:extLst>
              <a:ext uri="{FF2B5EF4-FFF2-40B4-BE49-F238E27FC236}">
                <a16:creationId xmlns:a16="http://schemas.microsoft.com/office/drawing/2014/main" id="{D6DD849D-0CAA-4386-8351-2D96C0080320}"/>
              </a:ext>
            </a:extLst>
          </p:cNvPr>
          <p:cNvSpPr/>
          <p:nvPr/>
        </p:nvSpPr>
        <p:spPr>
          <a:xfrm>
            <a:off x="839793" y="1765341"/>
            <a:ext cx="156211" cy="100331"/>
          </a:xfrm>
          <a:custGeom>
            <a:avLst/>
            <a:gdLst/>
            <a:ahLst/>
            <a:cxnLst/>
            <a:rect l="l" t="t" r="r" b="b"/>
            <a:pathLst>
              <a:path w="156209" h="100330">
                <a:moveTo>
                  <a:pt x="156209" y="0"/>
                </a:moveTo>
                <a:lnTo>
                  <a:pt x="0" y="10020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22">
            <a:extLst>
              <a:ext uri="{FF2B5EF4-FFF2-40B4-BE49-F238E27FC236}">
                <a16:creationId xmlns:a16="http://schemas.microsoft.com/office/drawing/2014/main" id="{D08B6366-30F9-41E6-8973-E346DE2B6663}"/>
              </a:ext>
            </a:extLst>
          </p:cNvPr>
          <p:cNvSpPr/>
          <p:nvPr/>
        </p:nvSpPr>
        <p:spPr>
          <a:xfrm>
            <a:off x="778069" y="2013755"/>
            <a:ext cx="0" cy="9969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44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3">
            <a:extLst>
              <a:ext uri="{FF2B5EF4-FFF2-40B4-BE49-F238E27FC236}">
                <a16:creationId xmlns:a16="http://schemas.microsoft.com/office/drawing/2014/main" id="{F182E620-AE03-4563-A0D1-B44BB71336B9}"/>
              </a:ext>
            </a:extLst>
          </p:cNvPr>
          <p:cNvSpPr/>
          <p:nvPr/>
        </p:nvSpPr>
        <p:spPr>
          <a:xfrm>
            <a:off x="839793" y="2260642"/>
            <a:ext cx="130811" cy="86995"/>
          </a:xfrm>
          <a:custGeom>
            <a:avLst/>
            <a:gdLst/>
            <a:ahLst/>
            <a:cxnLst/>
            <a:rect l="l" t="t" r="r" b="b"/>
            <a:pathLst>
              <a:path w="130809" h="86994">
                <a:moveTo>
                  <a:pt x="0" y="0"/>
                </a:moveTo>
                <a:lnTo>
                  <a:pt x="130428" y="8661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4">
            <a:extLst>
              <a:ext uri="{FF2B5EF4-FFF2-40B4-BE49-F238E27FC236}">
                <a16:creationId xmlns:a16="http://schemas.microsoft.com/office/drawing/2014/main" id="{5BF6082B-92FE-475D-971D-79B1E1A4C0C1}"/>
              </a:ext>
            </a:extLst>
          </p:cNvPr>
          <p:cNvSpPr/>
          <p:nvPr/>
        </p:nvSpPr>
        <p:spPr>
          <a:xfrm>
            <a:off x="1146117" y="2260642"/>
            <a:ext cx="126364" cy="86995"/>
          </a:xfrm>
          <a:custGeom>
            <a:avLst/>
            <a:gdLst/>
            <a:ahLst/>
            <a:cxnLst/>
            <a:rect l="l" t="t" r="r" b="b"/>
            <a:pathLst>
              <a:path w="126364" h="86994">
                <a:moveTo>
                  <a:pt x="126237" y="0"/>
                </a:moveTo>
                <a:lnTo>
                  <a:pt x="0" y="8661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5">
            <a:extLst>
              <a:ext uri="{FF2B5EF4-FFF2-40B4-BE49-F238E27FC236}">
                <a16:creationId xmlns:a16="http://schemas.microsoft.com/office/drawing/2014/main" id="{EFA5E0E3-E412-442B-9F63-9150C585DEC3}"/>
              </a:ext>
            </a:extLst>
          </p:cNvPr>
          <p:cNvSpPr/>
          <p:nvPr/>
        </p:nvSpPr>
        <p:spPr>
          <a:xfrm>
            <a:off x="1120207" y="1765341"/>
            <a:ext cx="152400" cy="100331"/>
          </a:xfrm>
          <a:custGeom>
            <a:avLst/>
            <a:gdLst/>
            <a:ahLst/>
            <a:cxnLst/>
            <a:rect l="l" t="t" r="r" b="b"/>
            <a:pathLst>
              <a:path w="152400" h="100330">
                <a:moveTo>
                  <a:pt x="0" y="0"/>
                </a:moveTo>
                <a:lnTo>
                  <a:pt x="152019" y="10020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6">
            <a:extLst>
              <a:ext uri="{FF2B5EF4-FFF2-40B4-BE49-F238E27FC236}">
                <a16:creationId xmlns:a16="http://schemas.microsoft.com/office/drawing/2014/main" id="{2A5D3EA5-F779-451D-A58F-8BB82092B6DC}"/>
              </a:ext>
            </a:extLst>
          </p:cNvPr>
          <p:cNvSpPr/>
          <p:nvPr/>
        </p:nvSpPr>
        <p:spPr>
          <a:xfrm>
            <a:off x="1334329" y="2013755"/>
            <a:ext cx="0" cy="9969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44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7">
            <a:extLst>
              <a:ext uri="{FF2B5EF4-FFF2-40B4-BE49-F238E27FC236}">
                <a16:creationId xmlns:a16="http://schemas.microsoft.com/office/drawing/2014/main" id="{F5307251-8973-42D6-8699-ABD85D2956A8}"/>
              </a:ext>
            </a:extLst>
          </p:cNvPr>
          <p:cNvSpPr/>
          <p:nvPr/>
        </p:nvSpPr>
        <p:spPr>
          <a:xfrm>
            <a:off x="1058487" y="1791249"/>
            <a:ext cx="0" cy="469900"/>
          </a:xfrm>
          <a:custGeom>
            <a:avLst/>
            <a:gdLst/>
            <a:ahLst/>
            <a:cxnLst/>
            <a:rect l="l" t="t" r="r" b="b"/>
            <a:pathLst>
              <a:path h="469900">
                <a:moveTo>
                  <a:pt x="0" y="0"/>
                </a:moveTo>
                <a:lnTo>
                  <a:pt x="0" y="4699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28">
            <a:extLst>
              <a:ext uri="{FF2B5EF4-FFF2-40B4-BE49-F238E27FC236}">
                <a16:creationId xmlns:a16="http://schemas.microsoft.com/office/drawing/2014/main" id="{C1E6B854-D872-4FCE-B201-628E1D97B81B}"/>
              </a:ext>
            </a:extLst>
          </p:cNvPr>
          <p:cNvSpPr/>
          <p:nvPr/>
        </p:nvSpPr>
        <p:spPr>
          <a:xfrm>
            <a:off x="839792" y="1791249"/>
            <a:ext cx="218440" cy="347980"/>
          </a:xfrm>
          <a:custGeom>
            <a:avLst/>
            <a:gdLst/>
            <a:ahLst/>
            <a:cxnLst/>
            <a:rect l="l" t="t" r="r" b="b"/>
            <a:pathLst>
              <a:path w="218440" h="347980">
                <a:moveTo>
                  <a:pt x="218312" y="0"/>
                </a:moveTo>
                <a:lnTo>
                  <a:pt x="0" y="34747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29">
            <a:extLst>
              <a:ext uri="{FF2B5EF4-FFF2-40B4-BE49-F238E27FC236}">
                <a16:creationId xmlns:a16="http://schemas.microsoft.com/office/drawing/2014/main" id="{8ED2975C-7C2A-4E99-A279-1F2FE41A0953}"/>
              </a:ext>
            </a:extLst>
          </p:cNvPr>
          <p:cNvSpPr/>
          <p:nvPr/>
        </p:nvSpPr>
        <p:spPr>
          <a:xfrm>
            <a:off x="1058489" y="1791249"/>
            <a:ext cx="214629" cy="347980"/>
          </a:xfrm>
          <a:custGeom>
            <a:avLst/>
            <a:gdLst/>
            <a:ahLst/>
            <a:cxnLst/>
            <a:rect l="l" t="t" r="r" b="b"/>
            <a:pathLst>
              <a:path w="214630" h="347980">
                <a:moveTo>
                  <a:pt x="0" y="0"/>
                </a:moveTo>
                <a:lnTo>
                  <a:pt x="214249" y="347472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0">
            <a:extLst>
              <a:ext uri="{FF2B5EF4-FFF2-40B4-BE49-F238E27FC236}">
                <a16:creationId xmlns:a16="http://schemas.microsoft.com/office/drawing/2014/main" id="{EB6CBEDA-65E9-4667-9A86-F93F9E22CEEC}"/>
              </a:ext>
            </a:extLst>
          </p:cNvPr>
          <p:cNvSpPr txBox="1"/>
          <p:nvPr/>
        </p:nvSpPr>
        <p:spPr>
          <a:xfrm>
            <a:off x="227357" y="2713374"/>
            <a:ext cx="25768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latin typeface="Calibri"/>
                <a:cs typeface="Calibri"/>
              </a:rPr>
              <a:t>Pattern </a:t>
            </a:r>
            <a:r>
              <a:rPr sz="2800" b="1" spc="80" dirty="0">
                <a:latin typeface="Calibri"/>
                <a:cs typeface="Calibri"/>
              </a:rPr>
              <a:t>Graph</a:t>
            </a:r>
            <a:r>
              <a:rPr sz="2800" b="1" spc="-331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𝑷</a:t>
            </a:r>
          </a:p>
        </p:txBody>
      </p:sp>
      <p:sp>
        <p:nvSpPr>
          <p:cNvPr id="92" name="object 31">
            <a:extLst>
              <a:ext uri="{FF2B5EF4-FFF2-40B4-BE49-F238E27FC236}">
                <a16:creationId xmlns:a16="http://schemas.microsoft.com/office/drawing/2014/main" id="{0B013B51-AA42-4160-A595-A5F2C23A57E2}"/>
              </a:ext>
            </a:extLst>
          </p:cNvPr>
          <p:cNvSpPr txBox="1"/>
          <p:nvPr/>
        </p:nvSpPr>
        <p:spPr>
          <a:xfrm>
            <a:off x="1479111" y="4426754"/>
            <a:ext cx="262636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823">
              <a:spcBef>
                <a:spcPts val="100"/>
              </a:spcBef>
            </a:pPr>
            <a:r>
              <a:rPr sz="2800" b="1" spc="95" dirty="0">
                <a:latin typeface="Calibri"/>
                <a:cs typeface="Calibri"/>
              </a:rPr>
              <a:t>Candidate  </a:t>
            </a:r>
            <a:r>
              <a:rPr sz="2800" b="1" spc="55" dirty="0">
                <a:latin typeface="Calibri"/>
                <a:cs typeface="Calibri"/>
              </a:rPr>
              <a:t>Matching</a:t>
            </a:r>
            <a:r>
              <a:rPr sz="2800" b="1" spc="-111" dirty="0">
                <a:latin typeface="Calibri"/>
                <a:cs typeface="Calibri"/>
              </a:rPr>
              <a:t> </a:t>
            </a:r>
            <a:r>
              <a:rPr sz="2800" b="1" spc="85" dirty="0">
                <a:latin typeface="Calibri"/>
                <a:cs typeface="Calibri"/>
              </a:rPr>
              <a:t>Orders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3" name="object 32">
            <a:extLst>
              <a:ext uri="{FF2B5EF4-FFF2-40B4-BE49-F238E27FC236}">
                <a16:creationId xmlns:a16="http://schemas.microsoft.com/office/drawing/2014/main" id="{9A351267-0A82-42C8-87F7-66DFA2526503}"/>
              </a:ext>
            </a:extLst>
          </p:cNvPr>
          <p:cNvSpPr txBox="1"/>
          <p:nvPr/>
        </p:nvSpPr>
        <p:spPr>
          <a:xfrm>
            <a:off x="4879156" y="2471209"/>
            <a:ext cx="252539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2584">
              <a:spcBef>
                <a:spcPts val="100"/>
              </a:spcBef>
            </a:pPr>
            <a:r>
              <a:rPr sz="2800" b="1" spc="95" dirty="0">
                <a:latin typeface="Calibri"/>
                <a:cs typeface="Calibri"/>
              </a:rPr>
              <a:t>Candidate  </a:t>
            </a:r>
            <a:r>
              <a:rPr sz="2800" b="1" spc="100" dirty="0">
                <a:latin typeface="Calibri"/>
                <a:cs typeface="Calibri"/>
              </a:rPr>
              <a:t>Execution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120" dirty="0">
                <a:latin typeface="Calibri"/>
                <a:cs typeface="Calibri"/>
              </a:rPr>
              <a:t>Plans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4" name="object 33">
            <a:extLst>
              <a:ext uri="{FF2B5EF4-FFF2-40B4-BE49-F238E27FC236}">
                <a16:creationId xmlns:a16="http://schemas.microsoft.com/office/drawing/2014/main" id="{7D661DC6-E2C3-4CDF-B8BA-87F57968DEF3}"/>
              </a:ext>
            </a:extLst>
          </p:cNvPr>
          <p:cNvSpPr txBox="1"/>
          <p:nvPr/>
        </p:nvSpPr>
        <p:spPr>
          <a:xfrm>
            <a:off x="6786359" y="4491502"/>
            <a:ext cx="236791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23574">
              <a:spcBef>
                <a:spcPts val="100"/>
              </a:spcBef>
            </a:pPr>
            <a:r>
              <a:rPr sz="2800" b="1" spc="95" dirty="0">
                <a:latin typeface="Calibri"/>
                <a:cs typeface="Calibri"/>
              </a:rPr>
              <a:t>Best  </a:t>
            </a:r>
            <a:r>
              <a:rPr sz="2800" b="1" spc="100" dirty="0">
                <a:latin typeface="Calibri"/>
                <a:cs typeface="Calibri"/>
              </a:rPr>
              <a:t>Execution</a:t>
            </a:r>
            <a:r>
              <a:rPr sz="2800" b="1" spc="-140" dirty="0">
                <a:latin typeface="Calibri"/>
                <a:cs typeface="Calibri"/>
              </a:rPr>
              <a:t> </a:t>
            </a:r>
            <a:r>
              <a:rPr sz="2800" b="1" spc="120" dirty="0">
                <a:latin typeface="Calibri"/>
                <a:cs typeface="Calibri"/>
              </a:rPr>
              <a:t>Plan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5" name="object 34">
            <a:extLst>
              <a:ext uri="{FF2B5EF4-FFF2-40B4-BE49-F238E27FC236}">
                <a16:creationId xmlns:a16="http://schemas.microsoft.com/office/drawing/2014/main" id="{6FE2988C-4069-45CE-B8CC-E60EFA685B4A}"/>
              </a:ext>
            </a:extLst>
          </p:cNvPr>
          <p:cNvSpPr/>
          <p:nvPr/>
        </p:nvSpPr>
        <p:spPr>
          <a:xfrm>
            <a:off x="2070803" y="5581055"/>
            <a:ext cx="1140460" cy="1102360"/>
          </a:xfrm>
          <a:custGeom>
            <a:avLst/>
            <a:gdLst/>
            <a:ahLst/>
            <a:cxnLst/>
            <a:rect l="l" t="t" r="r" b="b"/>
            <a:pathLst>
              <a:path w="1140460" h="1102359">
                <a:moveTo>
                  <a:pt x="569976" y="0"/>
                </a:moveTo>
                <a:lnTo>
                  <a:pt x="520790" y="2022"/>
                </a:lnTo>
                <a:lnTo>
                  <a:pt x="472767" y="7977"/>
                </a:lnTo>
                <a:lnTo>
                  <a:pt x="426078" y="17702"/>
                </a:lnTo>
                <a:lnTo>
                  <a:pt x="380894" y="31030"/>
                </a:lnTo>
                <a:lnTo>
                  <a:pt x="337386" y="47795"/>
                </a:lnTo>
                <a:lnTo>
                  <a:pt x="295725" y="67834"/>
                </a:lnTo>
                <a:lnTo>
                  <a:pt x="256082" y="90979"/>
                </a:lnTo>
                <a:lnTo>
                  <a:pt x="218628" y="117067"/>
                </a:lnTo>
                <a:lnTo>
                  <a:pt x="183534" y="145931"/>
                </a:lnTo>
                <a:lnTo>
                  <a:pt x="150970" y="177407"/>
                </a:lnTo>
                <a:lnTo>
                  <a:pt x="121109" y="211329"/>
                </a:lnTo>
                <a:lnTo>
                  <a:pt x="94120" y="247531"/>
                </a:lnTo>
                <a:lnTo>
                  <a:pt x="70175" y="285849"/>
                </a:lnTo>
                <a:lnTo>
                  <a:pt x="49445" y="326118"/>
                </a:lnTo>
                <a:lnTo>
                  <a:pt x="32101" y="368171"/>
                </a:lnTo>
                <a:lnTo>
                  <a:pt x="18313" y="411843"/>
                </a:lnTo>
                <a:lnTo>
                  <a:pt x="8253" y="456970"/>
                </a:lnTo>
                <a:lnTo>
                  <a:pt x="2091" y="503386"/>
                </a:lnTo>
                <a:lnTo>
                  <a:pt x="0" y="550926"/>
                </a:lnTo>
                <a:lnTo>
                  <a:pt x="2091" y="598461"/>
                </a:lnTo>
                <a:lnTo>
                  <a:pt x="8253" y="644874"/>
                </a:lnTo>
                <a:lnTo>
                  <a:pt x="18313" y="689999"/>
                </a:lnTo>
                <a:lnTo>
                  <a:pt x="32101" y="733670"/>
                </a:lnTo>
                <a:lnTo>
                  <a:pt x="49445" y="775722"/>
                </a:lnTo>
                <a:lnTo>
                  <a:pt x="70175" y="815990"/>
                </a:lnTo>
                <a:lnTo>
                  <a:pt x="94120" y="854308"/>
                </a:lnTo>
                <a:lnTo>
                  <a:pt x="121109" y="890511"/>
                </a:lnTo>
                <a:lnTo>
                  <a:pt x="150970" y="924434"/>
                </a:lnTo>
                <a:lnTo>
                  <a:pt x="183534" y="955911"/>
                </a:lnTo>
                <a:lnTo>
                  <a:pt x="218628" y="984776"/>
                </a:lnTo>
                <a:lnTo>
                  <a:pt x="256082" y="1010865"/>
                </a:lnTo>
                <a:lnTo>
                  <a:pt x="295725" y="1034012"/>
                </a:lnTo>
                <a:lnTo>
                  <a:pt x="337386" y="1054052"/>
                </a:lnTo>
                <a:lnTo>
                  <a:pt x="380894" y="1070819"/>
                </a:lnTo>
                <a:lnTo>
                  <a:pt x="426078" y="1084147"/>
                </a:lnTo>
                <a:lnTo>
                  <a:pt x="472767" y="1093873"/>
                </a:lnTo>
                <a:lnTo>
                  <a:pt x="520790" y="1099829"/>
                </a:lnTo>
                <a:lnTo>
                  <a:pt x="569976" y="1101852"/>
                </a:lnTo>
                <a:lnTo>
                  <a:pt x="619161" y="1099829"/>
                </a:lnTo>
                <a:lnTo>
                  <a:pt x="667184" y="1093873"/>
                </a:lnTo>
                <a:lnTo>
                  <a:pt x="713873" y="1084147"/>
                </a:lnTo>
                <a:lnTo>
                  <a:pt x="759057" y="1070819"/>
                </a:lnTo>
                <a:lnTo>
                  <a:pt x="802565" y="1054052"/>
                </a:lnTo>
                <a:lnTo>
                  <a:pt x="844226" y="1034012"/>
                </a:lnTo>
                <a:lnTo>
                  <a:pt x="883869" y="1010865"/>
                </a:lnTo>
                <a:lnTo>
                  <a:pt x="921323" y="984776"/>
                </a:lnTo>
                <a:lnTo>
                  <a:pt x="956417" y="955911"/>
                </a:lnTo>
                <a:lnTo>
                  <a:pt x="988981" y="924434"/>
                </a:lnTo>
                <a:lnTo>
                  <a:pt x="1018842" y="890511"/>
                </a:lnTo>
                <a:lnTo>
                  <a:pt x="1045831" y="854308"/>
                </a:lnTo>
                <a:lnTo>
                  <a:pt x="1069776" y="815990"/>
                </a:lnTo>
                <a:lnTo>
                  <a:pt x="1090506" y="775722"/>
                </a:lnTo>
                <a:lnTo>
                  <a:pt x="1107850" y="733670"/>
                </a:lnTo>
                <a:lnTo>
                  <a:pt x="1121638" y="689999"/>
                </a:lnTo>
                <a:lnTo>
                  <a:pt x="1131698" y="644874"/>
                </a:lnTo>
                <a:lnTo>
                  <a:pt x="1137860" y="598461"/>
                </a:lnTo>
                <a:lnTo>
                  <a:pt x="1139952" y="550926"/>
                </a:lnTo>
                <a:lnTo>
                  <a:pt x="1137860" y="503386"/>
                </a:lnTo>
                <a:lnTo>
                  <a:pt x="1131698" y="456970"/>
                </a:lnTo>
                <a:lnTo>
                  <a:pt x="1121638" y="411843"/>
                </a:lnTo>
                <a:lnTo>
                  <a:pt x="1107850" y="368171"/>
                </a:lnTo>
                <a:lnTo>
                  <a:pt x="1090506" y="326118"/>
                </a:lnTo>
                <a:lnTo>
                  <a:pt x="1069776" y="285849"/>
                </a:lnTo>
                <a:lnTo>
                  <a:pt x="1045831" y="247531"/>
                </a:lnTo>
                <a:lnTo>
                  <a:pt x="1018842" y="211329"/>
                </a:lnTo>
                <a:lnTo>
                  <a:pt x="988981" y="177407"/>
                </a:lnTo>
                <a:lnTo>
                  <a:pt x="956417" y="145931"/>
                </a:lnTo>
                <a:lnTo>
                  <a:pt x="921323" y="117067"/>
                </a:lnTo>
                <a:lnTo>
                  <a:pt x="883869" y="90979"/>
                </a:lnTo>
                <a:lnTo>
                  <a:pt x="844226" y="67834"/>
                </a:lnTo>
                <a:lnTo>
                  <a:pt x="802565" y="47795"/>
                </a:lnTo>
                <a:lnTo>
                  <a:pt x="759057" y="31030"/>
                </a:lnTo>
                <a:lnTo>
                  <a:pt x="713873" y="17702"/>
                </a:lnTo>
                <a:lnTo>
                  <a:pt x="667184" y="7977"/>
                </a:lnTo>
                <a:lnTo>
                  <a:pt x="619161" y="2022"/>
                </a:lnTo>
                <a:lnTo>
                  <a:pt x="569976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35">
            <a:extLst>
              <a:ext uri="{FF2B5EF4-FFF2-40B4-BE49-F238E27FC236}">
                <a16:creationId xmlns:a16="http://schemas.microsoft.com/office/drawing/2014/main" id="{4333DAD8-BF64-4910-859E-EC896933809E}"/>
              </a:ext>
            </a:extLst>
          </p:cNvPr>
          <p:cNvSpPr/>
          <p:nvPr/>
        </p:nvSpPr>
        <p:spPr>
          <a:xfrm>
            <a:off x="2070803" y="5581055"/>
            <a:ext cx="1140460" cy="1102360"/>
          </a:xfrm>
          <a:custGeom>
            <a:avLst/>
            <a:gdLst/>
            <a:ahLst/>
            <a:cxnLst/>
            <a:rect l="l" t="t" r="r" b="b"/>
            <a:pathLst>
              <a:path w="1140460" h="1102359">
                <a:moveTo>
                  <a:pt x="0" y="550926"/>
                </a:moveTo>
                <a:lnTo>
                  <a:pt x="2091" y="503386"/>
                </a:lnTo>
                <a:lnTo>
                  <a:pt x="8253" y="456970"/>
                </a:lnTo>
                <a:lnTo>
                  <a:pt x="18313" y="411843"/>
                </a:lnTo>
                <a:lnTo>
                  <a:pt x="32101" y="368171"/>
                </a:lnTo>
                <a:lnTo>
                  <a:pt x="49445" y="326118"/>
                </a:lnTo>
                <a:lnTo>
                  <a:pt x="70175" y="285849"/>
                </a:lnTo>
                <a:lnTo>
                  <a:pt x="94120" y="247531"/>
                </a:lnTo>
                <a:lnTo>
                  <a:pt x="121109" y="211329"/>
                </a:lnTo>
                <a:lnTo>
                  <a:pt x="150970" y="177407"/>
                </a:lnTo>
                <a:lnTo>
                  <a:pt x="183534" y="145931"/>
                </a:lnTo>
                <a:lnTo>
                  <a:pt x="218628" y="117067"/>
                </a:lnTo>
                <a:lnTo>
                  <a:pt x="256082" y="90979"/>
                </a:lnTo>
                <a:lnTo>
                  <a:pt x="295725" y="67834"/>
                </a:lnTo>
                <a:lnTo>
                  <a:pt x="337386" y="47795"/>
                </a:lnTo>
                <a:lnTo>
                  <a:pt x="380894" y="31030"/>
                </a:lnTo>
                <a:lnTo>
                  <a:pt x="426078" y="17702"/>
                </a:lnTo>
                <a:lnTo>
                  <a:pt x="472767" y="7977"/>
                </a:lnTo>
                <a:lnTo>
                  <a:pt x="520790" y="2022"/>
                </a:lnTo>
                <a:lnTo>
                  <a:pt x="569976" y="0"/>
                </a:lnTo>
                <a:lnTo>
                  <a:pt x="619161" y="2022"/>
                </a:lnTo>
                <a:lnTo>
                  <a:pt x="667184" y="7977"/>
                </a:lnTo>
                <a:lnTo>
                  <a:pt x="713873" y="17702"/>
                </a:lnTo>
                <a:lnTo>
                  <a:pt x="759057" y="31030"/>
                </a:lnTo>
                <a:lnTo>
                  <a:pt x="802565" y="47795"/>
                </a:lnTo>
                <a:lnTo>
                  <a:pt x="844226" y="67834"/>
                </a:lnTo>
                <a:lnTo>
                  <a:pt x="883869" y="90979"/>
                </a:lnTo>
                <a:lnTo>
                  <a:pt x="921323" y="117067"/>
                </a:lnTo>
                <a:lnTo>
                  <a:pt x="956417" y="145931"/>
                </a:lnTo>
                <a:lnTo>
                  <a:pt x="988981" y="177407"/>
                </a:lnTo>
                <a:lnTo>
                  <a:pt x="1018842" y="211329"/>
                </a:lnTo>
                <a:lnTo>
                  <a:pt x="1045831" y="247531"/>
                </a:lnTo>
                <a:lnTo>
                  <a:pt x="1069776" y="285849"/>
                </a:lnTo>
                <a:lnTo>
                  <a:pt x="1090506" y="326118"/>
                </a:lnTo>
                <a:lnTo>
                  <a:pt x="1107850" y="368171"/>
                </a:lnTo>
                <a:lnTo>
                  <a:pt x="1121638" y="411843"/>
                </a:lnTo>
                <a:lnTo>
                  <a:pt x="1131698" y="456970"/>
                </a:lnTo>
                <a:lnTo>
                  <a:pt x="1137860" y="503386"/>
                </a:lnTo>
                <a:lnTo>
                  <a:pt x="1139952" y="550926"/>
                </a:lnTo>
                <a:lnTo>
                  <a:pt x="1137860" y="598461"/>
                </a:lnTo>
                <a:lnTo>
                  <a:pt x="1131698" y="644874"/>
                </a:lnTo>
                <a:lnTo>
                  <a:pt x="1121638" y="689999"/>
                </a:lnTo>
                <a:lnTo>
                  <a:pt x="1107850" y="733670"/>
                </a:lnTo>
                <a:lnTo>
                  <a:pt x="1090506" y="775722"/>
                </a:lnTo>
                <a:lnTo>
                  <a:pt x="1069776" y="815990"/>
                </a:lnTo>
                <a:lnTo>
                  <a:pt x="1045831" y="854308"/>
                </a:lnTo>
                <a:lnTo>
                  <a:pt x="1018842" y="890511"/>
                </a:lnTo>
                <a:lnTo>
                  <a:pt x="988981" y="924434"/>
                </a:lnTo>
                <a:lnTo>
                  <a:pt x="956417" y="955911"/>
                </a:lnTo>
                <a:lnTo>
                  <a:pt x="921323" y="984776"/>
                </a:lnTo>
                <a:lnTo>
                  <a:pt x="883869" y="1010865"/>
                </a:lnTo>
                <a:lnTo>
                  <a:pt x="844226" y="1034012"/>
                </a:lnTo>
                <a:lnTo>
                  <a:pt x="802565" y="1054052"/>
                </a:lnTo>
                <a:lnTo>
                  <a:pt x="759057" y="1070819"/>
                </a:lnTo>
                <a:lnTo>
                  <a:pt x="713873" y="1084147"/>
                </a:lnTo>
                <a:lnTo>
                  <a:pt x="667184" y="1093873"/>
                </a:lnTo>
                <a:lnTo>
                  <a:pt x="619161" y="1099829"/>
                </a:lnTo>
                <a:lnTo>
                  <a:pt x="569976" y="1101852"/>
                </a:lnTo>
                <a:lnTo>
                  <a:pt x="520790" y="1099829"/>
                </a:lnTo>
                <a:lnTo>
                  <a:pt x="472767" y="1093873"/>
                </a:lnTo>
                <a:lnTo>
                  <a:pt x="426078" y="1084147"/>
                </a:lnTo>
                <a:lnTo>
                  <a:pt x="380894" y="1070819"/>
                </a:lnTo>
                <a:lnTo>
                  <a:pt x="337386" y="1054052"/>
                </a:lnTo>
                <a:lnTo>
                  <a:pt x="295725" y="1034012"/>
                </a:lnTo>
                <a:lnTo>
                  <a:pt x="256082" y="1010865"/>
                </a:lnTo>
                <a:lnTo>
                  <a:pt x="218628" y="984776"/>
                </a:lnTo>
                <a:lnTo>
                  <a:pt x="183534" y="955911"/>
                </a:lnTo>
                <a:lnTo>
                  <a:pt x="150970" y="924434"/>
                </a:lnTo>
                <a:lnTo>
                  <a:pt x="121109" y="890511"/>
                </a:lnTo>
                <a:lnTo>
                  <a:pt x="94120" y="854308"/>
                </a:lnTo>
                <a:lnTo>
                  <a:pt x="70175" y="815990"/>
                </a:lnTo>
                <a:lnTo>
                  <a:pt x="49445" y="775722"/>
                </a:lnTo>
                <a:lnTo>
                  <a:pt x="32101" y="733670"/>
                </a:lnTo>
                <a:lnTo>
                  <a:pt x="18313" y="689999"/>
                </a:lnTo>
                <a:lnTo>
                  <a:pt x="8253" y="644874"/>
                </a:lnTo>
                <a:lnTo>
                  <a:pt x="2091" y="598461"/>
                </a:lnTo>
                <a:lnTo>
                  <a:pt x="0" y="550926"/>
                </a:lnTo>
                <a:close/>
              </a:path>
            </a:pathLst>
          </a:custGeom>
          <a:ln w="9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6">
            <a:extLst>
              <a:ext uri="{FF2B5EF4-FFF2-40B4-BE49-F238E27FC236}">
                <a16:creationId xmlns:a16="http://schemas.microsoft.com/office/drawing/2014/main" id="{92CB0AEC-8A56-427E-8C01-46896213AB06}"/>
              </a:ext>
            </a:extLst>
          </p:cNvPr>
          <p:cNvSpPr txBox="1"/>
          <p:nvPr/>
        </p:nvSpPr>
        <p:spPr>
          <a:xfrm>
            <a:off x="2411801" y="5772698"/>
            <a:ext cx="24002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11" dirty="0">
                <a:latin typeface="Calibri"/>
                <a:cs typeface="Calibri"/>
              </a:rPr>
              <a:t>O1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8" name="object 37">
            <a:extLst>
              <a:ext uri="{FF2B5EF4-FFF2-40B4-BE49-F238E27FC236}">
                <a16:creationId xmlns:a16="http://schemas.microsoft.com/office/drawing/2014/main" id="{A39508E3-040B-4803-8B40-1A4C279186B7}"/>
              </a:ext>
            </a:extLst>
          </p:cNvPr>
          <p:cNvSpPr txBox="1"/>
          <p:nvPr/>
        </p:nvSpPr>
        <p:spPr>
          <a:xfrm>
            <a:off x="2797880" y="5857789"/>
            <a:ext cx="24002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11" dirty="0">
                <a:latin typeface="Calibri"/>
                <a:cs typeface="Calibri"/>
              </a:rPr>
              <a:t>O2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9" name="object 38">
            <a:extLst>
              <a:ext uri="{FF2B5EF4-FFF2-40B4-BE49-F238E27FC236}">
                <a16:creationId xmlns:a16="http://schemas.microsoft.com/office/drawing/2014/main" id="{50A0DF37-7F82-46A2-BF33-386BA0F57351}"/>
              </a:ext>
            </a:extLst>
          </p:cNvPr>
          <p:cNvSpPr txBox="1"/>
          <p:nvPr/>
        </p:nvSpPr>
        <p:spPr>
          <a:xfrm>
            <a:off x="2357444" y="6164622"/>
            <a:ext cx="2400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15" dirty="0">
                <a:latin typeface="Calibri"/>
                <a:cs typeface="Calibri"/>
              </a:rPr>
              <a:t>O3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0" name="object 39">
            <a:extLst>
              <a:ext uri="{FF2B5EF4-FFF2-40B4-BE49-F238E27FC236}">
                <a16:creationId xmlns:a16="http://schemas.microsoft.com/office/drawing/2014/main" id="{1DE55A1D-F2D8-4923-B6A4-FA883184200D}"/>
              </a:ext>
            </a:extLst>
          </p:cNvPr>
          <p:cNvSpPr txBox="1"/>
          <p:nvPr/>
        </p:nvSpPr>
        <p:spPr>
          <a:xfrm>
            <a:off x="2741493" y="6183925"/>
            <a:ext cx="240029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11" dirty="0">
                <a:latin typeface="Calibri"/>
                <a:cs typeface="Calibri"/>
              </a:rPr>
              <a:t>O4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1" name="object 40">
            <a:extLst>
              <a:ext uri="{FF2B5EF4-FFF2-40B4-BE49-F238E27FC236}">
                <a16:creationId xmlns:a16="http://schemas.microsoft.com/office/drawing/2014/main" id="{C597FE90-41D6-4F02-B2F3-BBDBBEE384AA}"/>
              </a:ext>
            </a:extLst>
          </p:cNvPr>
          <p:cNvSpPr txBox="1"/>
          <p:nvPr/>
        </p:nvSpPr>
        <p:spPr>
          <a:xfrm>
            <a:off x="2552514" y="6313973"/>
            <a:ext cx="37338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371" dirty="0">
                <a:latin typeface="Calibri"/>
                <a:cs typeface="Calibri"/>
              </a:rPr>
              <a:t>……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2" name="object 41">
            <a:extLst>
              <a:ext uri="{FF2B5EF4-FFF2-40B4-BE49-F238E27FC236}">
                <a16:creationId xmlns:a16="http://schemas.microsoft.com/office/drawing/2014/main" id="{D813BBC3-88E6-46DA-A558-598199678B7D}"/>
              </a:ext>
            </a:extLst>
          </p:cNvPr>
          <p:cNvSpPr/>
          <p:nvPr/>
        </p:nvSpPr>
        <p:spPr>
          <a:xfrm>
            <a:off x="5533332" y="1354242"/>
            <a:ext cx="1134111" cy="1096011"/>
          </a:xfrm>
          <a:custGeom>
            <a:avLst/>
            <a:gdLst/>
            <a:ahLst/>
            <a:cxnLst/>
            <a:rect l="l" t="t" r="r" b="b"/>
            <a:pathLst>
              <a:path w="1134109" h="1096010">
                <a:moveTo>
                  <a:pt x="566927" y="0"/>
                </a:moveTo>
                <a:lnTo>
                  <a:pt x="518018" y="2010"/>
                </a:lnTo>
                <a:lnTo>
                  <a:pt x="470262" y="7932"/>
                </a:lnTo>
                <a:lnTo>
                  <a:pt x="423831" y="17602"/>
                </a:lnTo>
                <a:lnTo>
                  <a:pt x="378894" y="30855"/>
                </a:lnTo>
                <a:lnTo>
                  <a:pt x="335622" y="47526"/>
                </a:lnTo>
                <a:lnTo>
                  <a:pt x="294186" y="67452"/>
                </a:lnTo>
                <a:lnTo>
                  <a:pt x="254754" y="90468"/>
                </a:lnTo>
                <a:lnTo>
                  <a:pt x="217499" y="116409"/>
                </a:lnTo>
                <a:lnTo>
                  <a:pt x="182590" y="145112"/>
                </a:lnTo>
                <a:lnTo>
                  <a:pt x="150197" y="176413"/>
                </a:lnTo>
                <a:lnTo>
                  <a:pt x="120490" y="210146"/>
                </a:lnTo>
                <a:lnTo>
                  <a:pt x="93641" y="246148"/>
                </a:lnTo>
                <a:lnTo>
                  <a:pt x="69819" y="284254"/>
                </a:lnTo>
                <a:lnTo>
                  <a:pt x="49195" y="324300"/>
                </a:lnTo>
                <a:lnTo>
                  <a:pt x="31939" y="366121"/>
                </a:lnTo>
                <a:lnTo>
                  <a:pt x="18221" y="409554"/>
                </a:lnTo>
                <a:lnTo>
                  <a:pt x="8211" y="454434"/>
                </a:lnTo>
                <a:lnTo>
                  <a:pt x="2081" y="500597"/>
                </a:lnTo>
                <a:lnTo>
                  <a:pt x="0" y="547877"/>
                </a:lnTo>
                <a:lnTo>
                  <a:pt x="2081" y="595158"/>
                </a:lnTo>
                <a:lnTo>
                  <a:pt x="8211" y="641321"/>
                </a:lnTo>
                <a:lnTo>
                  <a:pt x="18221" y="686201"/>
                </a:lnTo>
                <a:lnTo>
                  <a:pt x="31939" y="729634"/>
                </a:lnTo>
                <a:lnTo>
                  <a:pt x="49195" y="771455"/>
                </a:lnTo>
                <a:lnTo>
                  <a:pt x="69819" y="811501"/>
                </a:lnTo>
                <a:lnTo>
                  <a:pt x="93641" y="849607"/>
                </a:lnTo>
                <a:lnTo>
                  <a:pt x="120490" y="885609"/>
                </a:lnTo>
                <a:lnTo>
                  <a:pt x="150197" y="919342"/>
                </a:lnTo>
                <a:lnTo>
                  <a:pt x="182590" y="950643"/>
                </a:lnTo>
                <a:lnTo>
                  <a:pt x="217499" y="979346"/>
                </a:lnTo>
                <a:lnTo>
                  <a:pt x="254754" y="1005287"/>
                </a:lnTo>
                <a:lnTo>
                  <a:pt x="294186" y="1028303"/>
                </a:lnTo>
                <a:lnTo>
                  <a:pt x="335622" y="1048229"/>
                </a:lnTo>
                <a:lnTo>
                  <a:pt x="378894" y="1064900"/>
                </a:lnTo>
                <a:lnTo>
                  <a:pt x="423831" y="1078153"/>
                </a:lnTo>
                <a:lnTo>
                  <a:pt x="470262" y="1087823"/>
                </a:lnTo>
                <a:lnTo>
                  <a:pt x="518018" y="1093745"/>
                </a:lnTo>
                <a:lnTo>
                  <a:pt x="566927" y="1095756"/>
                </a:lnTo>
                <a:lnTo>
                  <a:pt x="615837" y="1093745"/>
                </a:lnTo>
                <a:lnTo>
                  <a:pt x="663593" y="1087823"/>
                </a:lnTo>
                <a:lnTo>
                  <a:pt x="710024" y="1078153"/>
                </a:lnTo>
                <a:lnTo>
                  <a:pt x="754961" y="1064900"/>
                </a:lnTo>
                <a:lnTo>
                  <a:pt x="798233" y="1048229"/>
                </a:lnTo>
                <a:lnTo>
                  <a:pt x="839669" y="1028303"/>
                </a:lnTo>
                <a:lnTo>
                  <a:pt x="879101" y="1005287"/>
                </a:lnTo>
                <a:lnTo>
                  <a:pt x="916356" y="979346"/>
                </a:lnTo>
                <a:lnTo>
                  <a:pt x="951265" y="950643"/>
                </a:lnTo>
                <a:lnTo>
                  <a:pt x="983658" y="919342"/>
                </a:lnTo>
                <a:lnTo>
                  <a:pt x="1013365" y="885609"/>
                </a:lnTo>
                <a:lnTo>
                  <a:pt x="1040214" y="849607"/>
                </a:lnTo>
                <a:lnTo>
                  <a:pt x="1064036" y="811501"/>
                </a:lnTo>
                <a:lnTo>
                  <a:pt x="1084660" y="771455"/>
                </a:lnTo>
                <a:lnTo>
                  <a:pt x="1101916" y="729634"/>
                </a:lnTo>
                <a:lnTo>
                  <a:pt x="1115634" y="686201"/>
                </a:lnTo>
                <a:lnTo>
                  <a:pt x="1125644" y="641321"/>
                </a:lnTo>
                <a:lnTo>
                  <a:pt x="1131774" y="595158"/>
                </a:lnTo>
                <a:lnTo>
                  <a:pt x="1133855" y="547877"/>
                </a:lnTo>
                <a:lnTo>
                  <a:pt x="1131774" y="500597"/>
                </a:lnTo>
                <a:lnTo>
                  <a:pt x="1125644" y="454434"/>
                </a:lnTo>
                <a:lnTo>
                  <a:pt x="1115634" y="409554"/>
                </a:lnTo>
                <a:lnTo>
                  <a:pt x="1101916" y="366121"/>
                </a:lnTo>
                <a:lnTo>
                  <a:pt x="1084660" y="324300"/>
                </a:lnTo>
                <a:lnTo>
                  <a:pt x="1064036" y="284254"/>
                </a:lnTo>
                <a:lnTo>
                  <a:pt x="1040214" y="246148"/>
                </a:lnTo>
                <a:lnTo>
                  <a:pt x="1013365" y="210146"/>
                </a:lnTo>
                <a:lnTo>
                  <a:pt x="983658" y="176413"/>
                </a:lnTo>
                <a:lnTo>
                  <a:pt x="951265" y="145112"/>
                </a:lnTo>
                <a:lnTo>
                  <a:pt x="916356" y="116409"/>
                </a:lnTo>
                <a:lnTo>
                  <a:pt x="879101" y="90468"/>
                </a:lnTo>
                <a:lnTo>
                  <a:pt x="839669" y="67452"/>
                </a:lnTo>
                <a:lnTo>
                  <a:pt x="798233" y="47526"/>
                </a:lnTo>
                <a:lnTo>
                  <a:pt x="754961" y="30855"/>
                </a:lnTo>
                <a:lnTo>
                  <a:pt x="710024" y="17602"/>
                </a:lnTo>
                <a:lnTo>
                  <a:pt x="663593" y="7932"/>
                </a:lnTo>
                <a:lnTo>
                  <a:pt x="615837" y="2010"/>
                </a:lnTo>
                <a:lnTo>
                  <a:pt x="56692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42">
            <a:extLst>
              <a:ext uri="{FF2B5EF4-FFF2-40B4-BE49-F238E27FC236}">
                <a16:creationId xmlns:a16="http://schemas.microsoft.com/office/drawing/2014/main" id="{39D759FD-798E-42CF-8279-6CABC6C13E54}"/>
              </a:ext>
            </a:extLst>
          </p:cNvPr>
          <p:cNvSpPr/>
          <p:nvPr/>
        </p:nvSpPr>
        <p:spPr>
          <a:xfrm>
            <a:off x="5533332" y="1354242"/>
            <a:ext cx="1134111" cy="1096011"/>
          </a:xfrm>
          <a:custGeom>
            <a:avLst/>
            <a:gdLst/>
            <a:ahLst/>
            <a:cxnLst/>
            <a:rect l="l" t="t" r="r" b="b"/>
            <a:pathLst>
              <a:path w="1134109" h="1096010">
                <a:moveTo>
                  <a:pt x="0" y="547877"/>
                </a:moveTo>
                <a:lnTo>
                  <a:pt x="2081" y="500597"/>
                </a:lnTo>
                <a:lnTo>
                  <a:pt x="8211" y="454434"/>
                </a:lnTo>
                <a:lnTo>
                  <a:pt x="18221" y="409554"/>
                </a:lnTo>
                <a:lnTo>
                  <a:pt x="31939" y="366121"/>
                </a:lnTo>
                <a:lnTo>
                  <a:pt x="49195" y="324300"/>
                </a:lnTo>
                <a:lnTo>
                  <a:pt x="69819" y="284254"/>
                </a:lnTo>
                <a:lnTo>
                  <a:pt x="93641" y="246148"/>
                </a:lnTo>
                <a:lnTo>
                  <a:pt x="120490" y="210146"/>
                </a:lnTo>
                <a:lnTo>
                  <a:pt x="150197" y="176413"/>
                </a:lnTo>
                <a:lnTo>
                  <a:pt x="182590" y="145112"/>
                </a:lnTo>
                <a:lnTo>
                  <a:pt x="217499" y="116409"/>
                </a:lnTo>
                <a:lnTo>
                  <a:pt x="254754" y="90468"/>
                </a:lnTo>
                <a:lnTo>
                  <a:pt x="294186" y="67452"/>
                </a:lnTo>
                <a:lnTo>
                  <a:pt x="335622" y="47526"/>
                </a:lnTo>
                <a:lnTo>
                  <a:pt x="378894" y="30855"/>
                </a:lnTo>
                <a:lnTo>
                  <a:pt x="423831" y="17602"/>
                </a:lnTo>
                <a:lnTo>
                  <a:pt x="470262" y="7932"/>
                </a:lnTo>
                <a:lnTo>
                  <a:pt x="518018" y="2010"/>
                </a:lnTo>
                <a:lnTo>
                  <a:pt x="566927" y="0"/>
                </a:lnTo>
                <a:lnTo>
                  <a:pt x="615837" y="2010"/>
                </a:lnTo>
                <a:lnTo>
                  <a:pt x="663593" y="7932"/>
                </a:lnTo>
                <a:lnTo>
                  <a:pt x="710024" y="17602"/>
                </a:lnTo>
                <a:lnTo>
                  <a:pt x="754961" y="30855"/>
                </a:lnTo>
                <a:lnTo>
                  <a:pt x="798233" y="47526"/>
                </a:lnTo>
                <a:lnTo>
                  <a:pt x="839669" y="67452"/>
                </a:lnTo>
                <a:lnTo>
                  <a:pt x="879101" y="90468"/>
                </a:lnTo>
                <a:lnTo>
                  <a:pt x="916356" y="116409"/>
                </a:lnTo>
                <a:lnTo>
                  <a:pt x="951265" y="145112"/>
                </a:lnTo>
                <a:lnTo>
                  <a:pt x="983658" y="176413"/>
                </a:lnTo>
                <a:lnTo>
                  <a:pt x="1013365" y="210146"/>
                </a:lnTo>
                <a:lnTo>
                  <a:pt x="1040214" y="246148"/>
                </a:lnTo>
                <a:lnTo>
                  <a:pt x="1064036" y="284254"/>
                </a:lnTo>
                <a:lnTo>
                  <a:pt x="1084660" y="324300"/>
                </a:lnTo>
                <a:lnTo>
                  <a:pt x="1101916" y="366121"/>
                </a:lnTo>
                <a:lnTo>
                  <a:pt x="1115634" y="409554"/>
                </a:lnTo>
                <a:lnTo>
                  <a:pt x="1125644" y="454434"/>
                </a:lnTo>
                <a:lnTo>
                  <a:pt x="1131774" y="500597"/>
                </a:lnTo>
                <a:lnTo>
                  <a:pt x="1133855" y="547877"/>
                </a:lnTo>
                <a:lnTo>
                  <a:pt x="1131774" y="595158"/>
                </a:lnTo>
                <a:lnTo>
                  <a:pt x="1125644" y="641321"/>
                </a:lnTo>
                <a:lnTo>
                  <a:pt x="1115634" y="686201"/>
                </a:lnTo>
                <a:lnTo>
                  <a:pt x="1101916" y="729634"/>
                </a:lnTo>
                <a:lnTo>
                  <a:pt x="1084660" y="771455"/>
                </a:lnTo>
                <a:lnTo>
                  <a:pt x="1064036" y="811501"/>
                </a:lnTo>
                <a:lnTo>
                  <a:pt x="1040214" y="849607"/>
                </a:lnTo>
                <a:lnTo>
                  <a:pt x="1013365" y="885609"/>
                </a:lnTo>
                <a:lnTo>
                  <a:pt x="983658" y="919342"/>
                </a:lnTo>
                <a:lnTo>
                  <a:pt x="951265" y="950643"/>
                </a:lnTo>
                <a:lnTo>
                  <a:pt x="916356" y="979346"/>
                </a:lnTo>
                <a:lnTo>
                  <a:pt x="879101" y="1005287"/>
                </a:lnTo>
                <a:lnTo>
                  <a:pt x="839669" y="1028303"/>
                </a:lnTo>
                <a:lnTo>
                  <a:pt x="798233" y="1048229"/>
                </a:lnTo>
                <a:lnTo>
                  <a:pt x="754961" y="1064900"/>
                </a:lnTo>
                <a:lnTo>
                  <a:pt x="710024" y="1078153"/>
                </a:lnTo>
                <a:lnTo>
                  <a:pt x="663593" y="1087823"/>
                </a:lnTo>
                <a:lnTo>
                  <a:pt x="615837" y="1093745"/>
                </a:lnTo>
                <a:lnTo>
                  <a:pt x="566927" y="1095756"/>
                </a:lnTo>
                <a:lnTo>
                  <a:pt x="518018" y="1093745"/>
                </a:lnTo>
                <a:lnTo>
                  <a:pt x="470262" y="1087823"/>
                </a:lnTo>
                <a:lnTo>
                  <a:pt x="423831" y="1078153"/>
                </a:lnTo>
                <a:lnTo>
                  <a:pt x="378894" y="1064900"/>
                </a:lnTo>
                <a:lnTo>
                  <a:pt x="335622" y="1048229"/>
                </a:lnTo>
                <a:lnTo>
                  <a:pt x="294186" y="1028303"/>
                </a:lnTo>
                <a:lnTo>
                  <a:pt x="254754" y="1005287"/>
                </a:lnTo>
                <a:lnTo>
                  <a:pt x="217499" y="979346"/>
                </a:lnTo>
                <a:lnTo>
                  <a:pt x="182590" y="950643"/>
                </a:lnTo>
                <a:lnTo>
                  <a:pt x="150197" y="919342"/>
                </a:lnTo>
                <a:lnTo>
                  <a:pt x="120490" y="885609"/>
                </a:lnTo>
                <a:lnTo>
                  <a:pt x="93641" y="849607"/>
                </a:lnTo>
                <a:lnTo>
                  <a:pt x="69819" y="811501"/>
                </a:lnTo>
                <a:lnTo>
                  <a:pt x="49195" y="771455"/>
                </a:lnTo>
                <a:lnTo>
                  <a:pt x="31939" y="729634"/>
                </a:lnTo>
                <a:lnTo>
                  <a:pt x="18221" y="686201"/>
                </a:lnTo>
                <a:lnTo>
                  <a:pt x="8211" y="641321"/>
                </a:lnTo>
                <a:lnTo>
                  <a:pt x="2081" y="595158"/>
                </a:lnTo>
                <a:lnTo>
                  <a:pt x="0" y="547877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43">
            <a:extLst>
              <a:ext uri="{FF2B5EF4-FFF2-40B4-BE49-F238E27FC236}">
                <a16:creationId xmlns:a16="http://schemas.microsoft.com/office/drawing/2014/main" id="{31F2673C-680A-4BA2-998A-36B965041978}"/>
              </a:ext>
            </a:extLst>
          </p:cNvPr>
          <p:cNvSpPr txBox="1"/>
          <p:nvPr/>
        </p:nvSpPr>
        <p:spPr>
          <a:xfrm>
            <a:off x="5891853" y="1544614"/>
            <a:ext cx="21717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80" dirty="0">
                <a:latin typeface="Calibri"/>
                <a:cs typeface="Calibri"/>
              </a:rPr>
              <a:t>E</a:t>
            </a:r>
            <a:r>
              <a:rPr sz="1400" b="1" spc="25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5" name="object 44">
            <a:extLst>
              <a:ext uri="{FF2B5EF4-FFF2-40B4-BE49-F238E27FC236}">
                <a16:creationId xmlns:a16="http://schemas.microsoft.com/office/drawing/2014/main" id="{69601D5E-943B-4C8A-AEEC-8965FDD12EE8}"/>
              </a:ext>
            </a:extLst>
          </p:cNvPr>
          <p:cNvSpPr txBox="1"/>
          <p:nvPr/>
        </p:nvSpPr>
        <p:spPr>
          <a:xfrm>
            <a:off x="6275900" y="1629195"/>
            <a:ext cx="21717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55" dirty="0">
                <a:latin typeface="Calibri"/>
                <a:cs typeface="Calibri"/>
              </a:rPr>
              <a:t>E2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6" name="object 45">
            <a:extLst>
              <a:ext uri="{FF2B5EF4-FFF2-40B4-BE49-F238E27FC236}">
                <a16:creationId xmlns:a16="http://schemas.microsoft.com/office/drawing/2014/main" id="{EB1B7504-4C17-4643-AB00-FA1F37BEE123}"/>
              </a:ext>
            </a:extLst>
          </p:cNvPr>
          <p:cNvSpPr txBox="1"/>
          <p:nvPr/>
        </p:nvSpPr>
        <p:spPr>
          <a:xfrm>
            <a:off x="5837750" y="1934758"/>
            <a:ext cx="21717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55" dirty="0">
                <a:latin typeface="Calibri"/>
                <a:cs typeface="Calibri"/>
              </a:rPr>
              <a:t>E3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7" name="object 46">
            <a:extLst>
              <a:ext uri="{FF2B5EF4-FFF2-40B4-BE49-F238E27FC236}">
                <a16:creationId xmlns:a16="http://schemas.microsoft.com/office/drawing/2014/main" id="{7F228EBB-F7D9-4B0A-9A94-09729297D744}"/>
              </a:ext>
            </a:extLst>
          </p:cNvPr>
          <p:cNvSpPr txBox="1"/>
          <p:nvPr/>
        </p:nvSpPr>
        <p:spPr>
          <a:xfrm>
            <a:off x="6219766" y="1953554"/>
            <a:ext cx="21717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80" dirty="0">
                <a:latin typeface="Calibri"/>
                <a:cs typeface="Calibri"/>
              </a:rPr>
              <a:t>E</a:t>
            </a:r>
            <a:r>
              <a:rPr sz="1400" b="1" spc="25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8" name="object 47">
            <a:extLst>
              <a:ext uri="{FF2B5EF4-FFF2-40B4-BE49-F238E27FC236}">
                <a16:creationId xmlns:a16="http://schemas.microsoft.com/office/drawing/2014/main" id="{097AB2A4-21C7-483F-97C3-C9E9F8162601}"/>
              </a:ext>
            </a:extLst>
          </p:cNvPr>
          <p:cNvSpPr txBox="1"/>
          <p:nvPr/>
        </p:nvSpPr>
        <p:spPr>
          <a:xfrm>
            <a:off x="6031807" y="2082841"/>
            <a:ext cx="37338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371" dirty="0">
                <a:latin typeface="Calibri"/>
                <a:cs typeface="Calibri"/>
              </a:rPr>
              <a:t>……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9" name="object 48">
            <a:extLst>
              <a:ext uri="{FF2B5EF4-FFF2-40B4-BE49-F238E27FC236}">
                <a16:creationId xmlns:a16="http://schemas.microsoft.com/office/drawing/2014/main" id="{FC20E490-E16F-40FD-A636-F06F83A63C60}"/>
              </a:ext>
            </a:extLst>
          </p:cNvPr>
          <p:cNvSpPr txBox="1"/>
          <p:nvPr/>
        </p:nvSpPr>
        <p:spPr>
          <a:xfrm>
            <a:off x="6985423" y="5741075"/>
            <a:ext cx="3378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31" dirty="0">
                <a:latin typeface="Calibri"/>
                <a:cs typeface="Calibri"/>
              </a:rPr>
              <a:t>E2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0" name="object 49">
            <a:extLst>
              <a:ext uri="{FF2B5EF4-FFF2-40B4-BE49-F238E27FC236}">
                <a16:creationId xmlns:a16="http://schemas.microsoft.com/office/drawing/2014/main" id="{3AE76C47-8386-4B86-BFF2-2FE81297774C}"/>
              </a:ext>
            </a:extLst>
          </p:cNvPr>
          <p:cNvSpPr txBox="1"/>
          <p:nvPr/>
        </p:nvSpPr>
        <p:spPr>
          <a:xfrm>
            <a:off x="7561520" y="5541560"/>
            <a:ext cx="1346200" cy="1057341"/>
          </a:xfrm>
          <a:prstGeom prst="rect">
            <a:avLst/>
          </a:prstGeom>
          <a:ln w="9905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434329" indent="-343526">
              <a:spcBef>
                <a:spcPts val="325"/>
              </a:spcBef>
              <a:buClr>
                <a:srgbClr val="3333CC"/>
              </a:buClr>
              <a:buAutoNum type="arabicPeriod" startAt="11"/>
              <a:tabLst>
                <a:tab pos="434329" algn="l"/>
                <a:tab pos="434964" algn="l"/>
              </a:tabLst>
            </a:pPr>
            <a:r>
              <a:rPr sz="600" dirty="0">
                <a:latin typeface="Calibri"/>
                <a:cs typeface="Calibri"/>
              </a:rPr>
              <a:t>T6:=Intersect(A1,A5)</a:t>
            </a:r>
            <a:endParaRPr sz="600">
              <a:latin typeface="Calibri"/>
              <a:cs typeface="Calibri"/>
            </a:endParaRPr>
          </a:p>
          <a:p>
            <a:pPr marL="434329" indent="-343526">
              <a:buClr>
                <a:srgbClr val="3333CC"/>
              </a:buClr>
              <a:buAutoNum type="arabicPeriod" startAt="11"/>
              <a:tabLst>
                <a:tab pos="434329" algn="l"/>
                <a:tab pos="434964" algn="l"/>
              </a:tabLst>
            </a:pPr>
            <a:r>
              <a:rPr sz="600" dirty="0">
                <a:latin typeface="Calibri"/>
                <a:cs typeface="Calibri"/>
              </a:rPr>
              <a:t>T4:=Intersect(T7,A5)</a:t>
            </a:r>
            <a:endParaRPr sz="600">
              <a:latin typeface="Calibri"/>
              <a:cs typeface="Calibri"/>
            </a:endParaRPr>
          </a:p>
          <a:p>
            <a:pPr marL="434329" indent="-343526">
              <a:buClr>
                <a:srgbClr val="3333CC"/>
              </a:buClr>
              <a:buAutoNum type="arabicPeriod" startAt="11"/>
              <a:tabLst>
                <a:tab pos="434329" algn="l"/>
                <a:tab pos="434964" algn="l"/>
              </a:tabLst>
            </a:pPr>
            <a:r>
              <a:rPr sz="600" dirty="0">
                <a:latin typeface="Calibri"/>
                <a:cs typeface="Calibri"/>
              </a:rPr>
              <a:t>f2:=Foreach(C2)</a:t>
            </a:r>
            <a:endParaRPr sz="600">
              <a:latin typeface="Calibri"/>
              <a:cs typeface="Calibri"/>
            </a:endParaRPr>
          </a:p>
          <a:p>
            <a:pPr marL="434329" indent="-343526">
              <a:buClr>
                <a:srgbClr val="3333CC"/>
              </a:buClr>
              <a:buAutoNum type="arabicPeriod" startAt="11"/>
              <a:tabLst>
                <a:tab pos="434329" algn="l"/>
                <a:tab pos="434964" algn="l"/>
              </a:tabLst>
            </a:pPr>
            <a:r>
              <a:rPr sz="600" spc="5" dirty="0">
                <a:latin typeface="Calibri"/>
                <a:cs typeface="Calibri"/>
              </a:rPr>
              <a:t>C6:=Intersect(T6) </a:t>
            </a:r>
            <a:r>
              <a:rPr sz="600" spc="-135" dirty="0">
                <a:latin typeface="Calibri"/>
                <a:cs typeface="Calibri"/>
              </a:rPr>
              <a:t>|</a:t>
            </a:r>
            <a:r>
              <a:rPr sz="600" spc="-5" dirty="0">
                <a:latin typeface="Calibri"/>
                <a:cs typeface="Calibri"/>
              </a:rPr>
              <a:t>≠f2,</a:t>
            </a:r>
            <a:endParaRPr sz="600">
              <a:latin typeface="Calibri"/>
              <a:cs typeface="Calibri"/>
            </a:endParaRPr>
          </a:p>
          <a:p>
            <a:pPr marL="434329"/>
            <a:r>
              <a:rPr sz="600" spc="-5" dirty="0">
                <a:latin typeface="Calibri"/>
                <a:cs typeface="Calibri"/>
              </a:rPr>
              <a:t>≠f3</a:t>
            </a:r>
            <a:endParaRPr sz="600">
              <a:latin typeface="Calibri"/>
              <a:cs typeface="Calibri"/>
            </a:endParaRPr>
          </a:p>
          <a:p>
            <a:pPr marL="434329" indent="-343526">
              <a:spcBef>
                <a:spcPts val="5"/>
              </a:spcBef>
              <a:buClr>
                <a:srgbClr val="3333CC"/>
              </a:buClr>
              <a:buAutoNum type="arabicPeriod" startAt="15"/>
              <a:tabLst>
                <a:tab pos="434329" algn="l"/>
                <a:tab pos="434964" algn="l"/>
              </a:tabLst>
            </a:pPr>
            <a:r>
              <a:rPr sz="600" dirty="0">
                <a:latin typeface="Calibri"/>
                <a:cs typeface="Calibri"/>
              </a:rPr>
              <a:t>f6:=Foreach(C6)</a:t>
            </a:r>
            <a:endParaRPr sz="600">
              <a:latin typeface="Calibri"/>
              <a:cs typeface="Calibri"/>
            </a:endParaRPr>
          </a:p>
          <a:p>
            <a:pPr marL="434329" indent="-343526">
              <a:buClr>
                <a:srgbClr val="3333CC"/>
              </a:buClr>
              <a:buAutoNum type="arabicPeriod" startAt="15"/>
              <a:tabLst>
                <a:tab pos="434329" algn="l"/>
                <a:tab pos="434964" algn="l"/>
              </a:tabLst>
            </a:pPr>
            <a:r>
              <a:rPr sz="600" spc="5" dirty="0">
                <a:latin typeface="Calibri"/>
                <a:cs typeface="Calibri"/>
              </a:rPr>
              <a:t>C4:=Intersect(T4) </a:t>
            </a:r>
            <a:r>
              <a:rPr sz="600" spc="-135" dirty="0">
                <a:latin typeface="Calibri"/>
                <a:cs typeface="Calibri"/>
              </a:rPr>
              <a:t>|</a:t>
            </a:r>
            <a:r>
              <a:rPr sz="600" spc="-5" dirty="0">
                <a:latin typeface="Calibri"/>
                <a:cs typeface="Calibri"/>
              </a:rPr>
              <a:t>≠f2,</a:t>
            </a:r>
            <a:endParaRPr sz="600">
              <a:latin typeface="Calibri"/>
              <a:cs typeface="Calibri"/>
            </a:endParaRPr>
          </a:p>
          <a:p>
            <a:pPr marL="434329"/>
            <a:r>
              <a:rPr sz="600" spc="-5" dirty="0">
                <a:latin typeface="Calibri"/>
                <a:cs typeface="Calibri"/>
              </a:rPr>
              <a:t>≠f6</a:t>
            </a:r>
            <a:endParaRPr sz="600">
              <a:latin typeface="Calibri"/>
              <a:cs typeface="Calibri"/>
            </a:endParaRPr>
          </a:p>
          <a:p>
            <a:pPr marL="434329" indent="-343526">
              <a:buClr>
                <a:srgbClr val="3333CC"/>
              </a:buClr>
              <a:buAutoNum type="arabicPeriod" startAt="17"/>
              <a:tabLst>
                <a:tab pos="434329" algn="l"/>
                <a:tab pos="434964" algn="l"/>
              </a:tabLst>
            </a:pPr>
            <a:r>
              <a:rPr sz="600" dirty="0">
                <a:latin typeface="Calibri"/>
                <a:cs typeface="Calibri"/>
              </a:rPr>
              <a:t>f4:=Foreach(C4)</a:t>
            </a:r>
            <a:endParaRPr sz="600">
              <a:latin typeface="Calibri"/>
              <a:cs typeface="Calibri"/>
            </a:endParaRPr>
          </a:p>
          <a:p>
            <a:pPr marL="434329" marR="118742" indent="-434329">
              <a:buClr>
                <a:srgbClr val="3333CC"/>
              </a:buClr>
              <a:buAutoNum type="arabicPeriod" startAt="17"/>
              <a:tabLst>
                <a:tab pos="434329" algn="l"/>
                <a:tab pos="434964" algn="l"/>
              </a:tabLst>
            </a:pPr>
            <a:r>
              <a:rPr sz="600" spc="-11" dirty="0">
                <a:latin typeface="Calibri"/>
                <a:cs typeface="Calibri"/>
              </a:rPr>
              <a:t>f:= </a:t>
            </a:r>
            <a:r>
              <a:rPr sz="600" dirty="0">
                <a:latin typeface="Calibri"/>
                <a:cs typeface="Calibri"/>
              </a:rPr>
              <a:t>ReportMatch</a:t>
            </a:r>
            <a:r>
              <a:rPr sz="600" spc="-85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(f1,f2,f3,  f4,f5,f6)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1" name="object 50">
            <a:extLst>
              <a:ext uri="{FF2B5EF4-FFF2-40B4-BE49-F238E27FC236}">
                <a16:creationId xmlns:a16="http://schemas.microsoft.com/office/drawing/2014/main" id="{D47A4455-23ED-481B-A703-37B9447C72A9}"/>
              </a:ext>
            </a:extLst>
          </p:cNvPr>
          <p:cNvSpPr/>
          <p:nvPr/>
        </p:nvSpPr>
        <p:spPr>
          <a:xfrm>
            <a:off x="871288" y="3261022"/>
            <a:ext cx="1076960" cy="1094105"/>
          </a:xfrm>
          <a:custGeom>
            <a:avLst/>
            <a:gdLst/>
            <a:ahLst/>
            <a:cxnLst/>
            <a:rect l="l" t="t" r="r" b="b"/>
            <a:pathLst>
              <a:path w="1076960" h="1094104">
                <a:moveTo>
                  <a:pt x="314070" y="0"/>
                </a:moveTo>
                <a:lnTo>
                  <a:pt x="0" y="302768"/>
                </a:lnTo>
                <a:lnTo>
                  <a:pt x="605663" y="931291"/>
                </a:lnTo>
                <a:lnTo>
                  <a:pt x="448563" y="1082675"/>
                </a:lnTo>
                <a:lnTo>
                  <a:pt x="1065403" y="1094105"/>
                </a:lnTo>
                <a:lnTo>
                  <a:pt x="1074027" y="628650"/>
                </a:lnTo>
                <a:lnTo>
                  <a:pt x="919861" y="628650"/>
                </a:lnTo>
                <a:lnTo>
                  <a:pt x="314070" y="0"/>
                </a:lnTo>
                <a:close/>
              </a:path>
              <a:path w="1076960" h="1094104">
                <a:moveTo>
                  <a:pt x="1076833" y="477266"/>
                </a:moveTo>
                <a:lnTo>
                  <a:pt x="919861" y="628650"/>
                </a:lnTo>
                <a:lnTo>
                  <a:pt x="1074027" y="628650"/>
                </a:lnTo>
                <a:lnTo>
                  <a:pt x="1076833" y="477266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51">
            <a:extLst>
              <a:ext uri="{FF2B5EF4-FFF2-40B4-BE49-F238E27FC236}">
                <a16:creationId xmlns:a16="http://schemas.microsoft.com/office/drawing/2014/main" id="{3AB219C7-E1CA-47F0-800A-A750CA7C7ED5}"/>
              </a:ext>
            </a:extLst>
          </p:cNvPr>
          <p:cNvSpPr/>
          <p:nvPr/>
        </p:nvSpPr>
        <p:spPr>
          <a:xfrm>
            <a:off x="871288" y="3261022"/>
            <a:ext cx="1076960" cy="1094105"/>
          </a:xfrm>
          <a:custGeom>
            <a:avLst/>
            <a:gdLst/>
            <a:ahLst/>
            <a:cxnLst/>
            <a:rect l="l" t="t" r="r" b="b"/>
            <a:pathLst>
              <a:path w="1076960" h="1094104">
                <a:moveTo>
                  <a:pt x="314070" y="0"/>
                </a:moveTo>
                <a:lnTo>
                  <a:pt x="919861" y="628650"/>
                </a:lnTo>
                <a:lnTo>
                  <a:pt x="1076833" y="477266"/>
                </a:lnTo>
                <a:lnTo>
                  <a:pt x="1065403" y="1094105"/>
                </a:lnTo>
                <a:lnTo>
                  <a:pt x="448563" y="1082675"/>
                </a:lnTo>
                <a:lnTo>
                  <a:pt x="605663" y="931291"/>
                </a:lnTo>
                <a:lnTo>
                  <a:pt x="0" y="302768"/>
                </a:lnTo>
                <a:lnTo>
                  <a:pt x="314070" y="0"/>
                </a:lnTo>
              </a:path>
            </a:pathLst>
          </a:custGeom>
          <a:ln w="12700">
            <a:solidFill>
              <a:srgbClr val="22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2">
            <a:extLst>
              <a:ext uri="{FF2B5EF4-FFF2-40B4-BE49-F238E27FC236}">
                <a16:creationId xmlns:a16="http://schemas.microsoft.com/office/drawing/2014/main" id="{D53BA8F4-1829-482F-AA06-12F4A66800F9}"/>
              </a:ext>
            </a:extLst>
          </p:cNvPr>
          <p:cNvSpPr/>
          <p:nvPr/>
        </p:nvSpPr>
        <p:spPr>
          <a:xfrm>
            <a:off x="1123892" y="3479586"/>
            <a:ext cx="580391" cy="627380"/>
          </a:xfrm>
          <a:custGeom>
            <a:avLst/>
            <a:gdLst/>
            <a:ahLst/>
            <a:cxnLst/>
            <a:rect l="l" t="t" r="r" b="b"/>
            <a:pathLst>
              <a:path w="580389" h="627379">
                <a:moveTo>
                  <a:pt x="571856" y="514350"/>
                </a:moveTo>
                <a:lnTo>
                  <a:pt x="517144" y="514350"/>
                </a:lnTo>
                <a:lnTo>
                  <a:pt x="521842" y="515619"/>
                </a:lnTo>
                <a:lnTo>
                  <a:pt x="525779" y="515619"/>
                </a:lnTo>
                <a:lnTo>
                  <a:pt x="529589" y="516889"/>
                </a:lnTo>
                <a:lnTo>
                  <a:pt x="533145" y="519429"/>
                </a:lnTo>
                <a:lnTo>
                  <a:pt x="540257" y="527050"/>
                </a:lnTo>
                <a:lnTo>
                  <a:pt x="541782" y="530859"/>
                </a:lnTo>
                <a:lnTo>
                  <a:pt x="540257" y="538479"/>
                </a:lnTo>
                <a:lnTo>
                  <a:pt x="536575" y="543559"/>
                </a:lnTo>
                <a:lnTo>
                  <a:pt x="530097" y="549909"/>
                </a:lnTo>
                <a:lnTo>
                  <a:pt x="477265" y="600709"/>
                </a:lnTo>
                <a:lnTo>
                  <a:pt x="503173" y="627379"/>
                </a:lnTo>
                <a:lnTo>
                  <a:pt x="559434" y="574039"/>
                </a:lnTo>
                <a:lnTo>
                  <a:pt x="579754" y="541019"/>
                </a:lnTo>
                <a:lnTo>
                  <a:pt x="580352" y="533400"/>
                </a:lnTo>
                <a:lnTo>
                  <a:pt x="578723" y="525779"/>
                </a:lnTo>
                <a:lnTo>
                  <a:pt x="574879" y="518159"/>
                </a:lnTo>
                <a:lnTo>
                  <a:pt x="571856" y="514350"/>
                </a:lnTo>
                <a:close/>
              </a:path>
              <a:path w="580389" h="627379">
                <a:moveTo>
                  <a:pt x="552450" y="422909"/>
                </a:moveTo>
                <a:lnTo>
                  <a:pt x="424433" y="546100"/>
                </a:lnTo>
                <a:lnTo>
                  <a:pt x="450341" y="572769"/>
                </a:lnTo>
                <a:lnTo>
                  <a:pt x="511556" y="514350"/>
                </a:lnTo>
                <a:lnTo>
                  <a:pt x="571856" y="514350"/>
                </a:lnTo>
                <a:lnTo>
                  <a:pt x="542416" y="496569"/>
                </a:lnTo>
                <a:lnTo>
                  <a:pt x="529463" y="494029"/>
                </a:lnTo>
                <a:lnTo>
                  <a:pt x="546988" y="480059"/>
                </a:lnTo>
                <a:lnTo>
                  <a:pt x="578357" y="449579"/>
                </a:lnTo>
                <a:lnTo>
                  <a:pt x="552450" y="422909"/>
                </a:lnTo>
                <a:close/>
              </a:path>
              <a:path w="580389" h="627379">
                <a:moveTo>
                  <a:pt x="430958" y="392429"/>
                </a:moveTo>
                <a:lnTo>
                  <a:pt x="422681" y="392429"/>
                </a:lnTo>
                <a:lnTo>
                  <a:pt x="414273" y="393700"/>
                </a:lnTo>
                <a:lnTo>
                  <a:pt x="375259" y="419100"/>
                </a:lnTo>
                <a:lnTo>
                  <a:pt x="359536" y="458469"/>
                </a:lnTo>
                <a:lnTo>
                  <a:pt x="359917" y="466089"/>
                </a:lnTo>
                <a:lnTo>
                  <a:pt x="377825" y="502919"/>
                </a:lnTo>
                <a:lnTo>
                  <a:pt x="382650" y="506729"/>
                </a:lnTo>
                <a:lnTo>
                  <a:pt x="388365" y="511809"/>
                </a:lnTo>
                <a:lnTo>
                  <a:pt x="395096" y="515619"/>
                </a:lnTo>
                <a:lnTo>
                  <a:pt x="401700" y="519429"/>
                </a:lnTo>
                <a:lnTo>
                  <a:pt x="409194" y="520700"/>
                </a:lnTo>
                <a:lnTo>
                  <a:pt x="417448" y="521969"/>
                </a:lnTo>
                <a:lnTo>
                  <a:pt x="424814" y="494029"/>
                </a:lnTo>
                <a:lnTo>
                  <a:pt x="420750" y="494029"/>
                </a:lnTo>
                <a:lnTo>
                  <a:pt x="416687" y="492759"/>
                </a:lnTo>
                <a:lnTo>
                  <a:pt x="412750" y="491489"/>
                </a:lnTo>
                <a:lnTo>
                  <a:pt x="408685" y="490219"/>
                </a:lnTo>
                <a:lnTo>
                  <a:pt x="405383" y="487679"/>
                </a:lnTo>
                <a:lnTo>
                  <a:pt x="402463" y="483869"/>
                </a:lnTo>
                <a:lnTo>
                  <a:pt x="396875" y="478789"/>
                </a:lnTo>
                <a:lnTo>
                  <a:pt x="394588" y="471169"/>
                </a:lnTo>
                <a:lnTo>
                  <a:pt x="414710" y="434339"/>
                </a:lnTo>
                <a:lnTo>
                  <a:pt x="433069" y="426719"/>
                </a:lnTo>
                <a:lnTo>
                  <a:pt x="485292" y="426719"/>
                </a:lnTo>
                <a:lnTo>
                  <a:pt x="484377" y="424179"/>
                </a:lnTo>
                <a:lnTo>
                  <a:pt x="454908" y="398779"/>
                </a:lnTo>
                <a:lnTo>
                  <a:pt x="447166" y="394969"/>
                </a:lnTo>
                <a:lnTo>
                  <a:pt x="430958" y="392429"/>
                </a:lnTo>
                <a:close/>
              </a:path>
              <a:path w="580389" h="627379">
                <a:moveTo>
                  <a:pt x="485292" y="426719"/>
                </a:moveTo>
                <a:lnTo>
                  <a:pt x="441451" y="426719"/>
                </a:lnTo>
                <a:lnTo>
                  <a:pt x="448690" y="429259"/>
                </a:lnTo>
                <a:lnTo>
                  <a:pt x="458723" y="439419"/>
                </a:lnTo>
                <a:lnTo>
                  <a:pt x="460882" y="445769"/>
                </a:lnTo>
                <a:lnTo>
                  <a:pt x="461390" y="453389"/>
                </a:lnTo>
                <a:lnTo>
                  <a:pt x="490981" y="449579"/>
                </a:lnTo>
                <a:lnTo>
                  <a:pt x="490473" y="443229"/>
                </a:lnTo>
                <a:lnTo>
                  <a:pt x="489076" y="436879"/>
                </a:lnTo>
                <a:lnTo>
                  <a:pt x="486663" y="430529"/>
                </a:lnTo>
                <a:lnTo>
                  <a:pt x="485292" y="426719"/>
                </a:lnTo>
                <a:close/>
              </a:path>
              <a:path w="580389" h="627379">
                <a:moveTo>
                  <a:pt x="362203" y="300989"/>
                </a:moveTo>
                <a:lnTo>
                  <a:pt x="271652" y="387350"/>
                </a:lnTo>
                <a:lnTo>
                  <a:pt x="297433" y="414019"/>
                </a:lnTo>
                <a:lnTo>
                  <a:pt x="350138" y="364489"/>
                </a:lnTo>
                <a:lnTo>
                  <a:pt x="358520" y="360679"/>
                </a:lnTo>
                <a:lnTo>
                  <a:pt x="365759" y="359409"/>
                </a:lnTo>
                <a:lnTo>
                  <a:pt x="420877" y="359409"/>
                </a:lnTo>
                <a:lnTo>
                  <a:pt x="419862" y="356869"/>
                </a:lnTo>
                <a:lnTo>
                  <a:pt x="418591" y="355600"/>
                </a:lnTo>
                <a:lnTo>
                  <a:pt x="417194" y="353059"/>
                </a:lnTo>
                <a:lnTo>
                  <a:pt x="415289" y="350519"/>
                </a:lnTo>
                <a:lnTo>
                  <a:pt x="408431" y="344169"/>
                </a:lnTo>
                <a:lnTo>
                  <a:pt x="402463" y="340359"/>
                </a:lnTo>
                <a:lnTo>
                  <a:pt x="369950" y="340359"/>
                </a:lnTo>
                <a:lnTo>
                  <a:pt x="369188" y="339089"/>
                </a:lnTo>
                <a:lnTo>
                  <a:pt x="383413" y="322579"/>
                </a:lnTo>
                <a:lnTo>
                  <a:pt x="362203" y="300989"/>
                </a:lnTo>
                <a:close/>
              </a:path>
              <a:path w="580389" h="627379">
                <a:moveTo>
                  <a:pt x="420877" y="359409"/>
                </a:moveTo>
                <a:lnTo>
                  <a:pt x="365759" y="359409"/>
                </a:lnTo>
                <a:lnTo>
                  <a:pt x="377951" y="361950"/>
                </a:lnTo>
                <a:lnTo>
                  <a:pt x="382650" y="364489"/>
                </a:lnTo>
                <a:lnTo>
                  <a:pt x="385952" y="368300"/>
                </a:lnTo>
                <a:lnTo>
                  <a:pt x="387857" y="369569"/>
                </a:lnTo>
                <a:lnTo>
                  <a:pt x="389381" y="372109"/>
                </a:lnTo>
                <a:lnTo>
                  <a:pt x="390651" y="373379"/>
                </a:lnTo>
                <a:lnTo>
                  <a:pt x="391794" y="374650"/>
                </a:lnTo>
                <a:lnTo>
                  <a:pt x="392938" y="377189"/>
                </a:lnTo>
                <a:lnTo>
                  <a:pt x="393953" y="379729"/>
                </a:lnTo>
                <a:lnTo>
                  <a:pt x="421385" y="360679"/>
                </a:lnTo>
                <a:lnTo>
                  <a:pt x="420877" y="359409"/>
                </a:lnTo>
                <a:close/>
              </a:path>
              <a:path w="580389" h="627379">
                <a:moveTo>
                  <a:pt x="224710" y="252729"/>
                </a:moveTo>
                <a:lnTo>
                  <a:pt x="191388" y="275589"/>
                </a:lnTo>
                <a:lnTo>
                  <a:pt x="187944" y="292100"/>
                </a:lnTo>
                <a:lnTo>
                  <a:pt x="188166" y="297179"/>
                </a:lnTo>
                <a:lnTo>
                  <a:pt x="221995" y="330200"/>
                </a:lnTo>
                <a:lnTo>
                  <a:pt x="228726" y="331469"/>
                </a:lnTo>
                <a:lnTo>
                  <a:pt x="235712" y="331469"/>
                </a:lnTo>
                <a:lnTo>
                  <a:pt x="236473" y="332739"/>
                </a:lnTo>
                <a:lnTo>
                  <a:pt x="228853" y="342900"/>
                </a:lnTo>
                <a:lnTo>
                  <a:pt x="250062" y="365759"/>
                </a:lnTo>
                <a:lnTo>
                  <a:pt x="301878" y="314959"/>
                </a:lnTo>
                <a:lnTo>
                  <a:pt x="303031" y="313689"/>
                </a:lnTo>
                <a:lnTo>
                  <a:pt x="250444" y="313689"/>
                </a:lnTo>
                <a:lnTo>
                  <a:pt x="245871" y="312419"/>
                </a:lnTo>
                <a:lnTo>
                  <a:pt x="241807" y="312419"/>
                </a:lnTo>
                <a:lnTo>
                  <a:pt x="234695" y="311150"/>
                </a:lnTo>
                <a:lnTo>
                  <a:pt x="223265" y="295909"/>
                </a:lnTo>
                <a:lnTo>
                  <a:pt x="222884" y="293369"/>
                </a:lnTo>
                <a:lnTo>
                  <a:pt x="224154" y="289559"/>
                </a:lnTo>
                <a:lnTo>
                  <a:pt x="230631" y="283209"/>
                </a:lnTo>
                <a:lnTo>
                  <a:pt x="322571" y="283209"/>
                </a:lnTo>
                <a:lnTo>
                  <a:pt x="322827" y="281939"/>
                </a:lnTo>
                <a:lnTo>
                  <a:pt x="282447" y="281939"/>
                </a:lnTo>
                <a:lnTo>
                  <a:pt x="268710" y="271779"/>
                </a:lnTo>
                <a:lnTo>
                  <a:pt x="256079" y="262889"/>
                </a:lnTo>
                <a:lnTo>
                  <a:pt x="244568" y="257809"/>
                </a:lnTo>
                <a:lnTo>
                  <a:pt x="234187" y="254000"/>
                </a:lnTo>
                <a:lnTo>
                  <a:pt x="224710" y="252729"/>
                </a:lnTo>
                <a:close/>
              </a:path>
              <a:path w="580389" h="627379">
                <a:moveTo>
                  <a:pt x="389256" y="337819"/>
                </a:moveTo>
                <a:lnTo>
                  <a:pt x="383174" y="337819"/>
                </a:lnTo>
                <a:lnTo>
                  <a:pt x="376735" y="339089"/>
                </a:lnTo>
                <a:lnTo>
                  <a:pt x="369950" y="340359"/>
                </a:lnTo>
                <a:lnTo>
                  <a:pt x="402463" y="340359"/>
                </a:lnTo>
                <a:lnTo>
                  <a:pt x="394969" y="339089"/>
                </a:lnTo>
                <a:lnTo>
                  <a:pt x="389256" y="337819"/>
                </a:lnTo>
                <a:close/>
              </a:path>
              <a:path w="580389" h="627379">
                <a:moveTo>
                  <a:pt x="322571" y="283209"/>
                </a:moveTo>
                <a:lnTo>
                  <a:pt x="241553" y="283209"/>
                </a:lnTo>
                <a:lnTo>
                  <a:pt x="246602" y="285750"/>
                </a:lnTo>
                <a:lnTo>
                  <a:pt x="252412" y="288289"/>
                </a:lnTo>
                <a:lnTo>
                  <a:pt x="258984" y="292100"/>
                </a:lnTo>
                <a:lnTo>
                  <a:pt x="266319" y="297179"/>
                </a:lnTo>
                <a:lnTo>
                  <a:pt x="250444" y="313689"/>
                </a:lnTo>
                <a:lnTo>
                  <a:pt x="303031" y="313689"/>
                </a:lnTo>
                <a:lnTo>
                  <a:pt x="311098" y="304800"/>
                </a:lnTo>
                <a:lnTo>
                  <a:pt x="317817" y="295909"/>
                </a:lnTo>
                <a:lnTo>
                  <a:pt x="322060" y="285750"/>
                </a:lnTo>
                <a:lnTo>
                  <a:pt x="322571" y="283209"/>
                </a:lnTo>
                <a:close/>
              </a:path>
              <a:path w="580389" h="627379">
                <a:moveTo>
                  <a:pt x="258952" y="213359"/>
                </a:moveTo>
                <a:lnTo>
                  <a:pt x="250570" y="240029"/>
                </a:lnTo>
                <a:lnTo>
                  <a:pt x="257301" y="241300"/>
                </a:lnTo>
                <a:lnTo>
                  <a:pt x="263397" y="243839"/>
                </a:lnTo>
                <a:lnTo>
                  <a:pt x="273812" y="248919"/>
                </a:lnTo>
                <a:lnTo>
                  <a:pt x="278256" y="251459"/>
                </a:lnTo>
                <a:lnTo>
                  <a:pt x="281813" y="255269"/>
                </a:lnTo>
                <a:lnTo>
                  <a:pt x="286638" y="260350"/>
                </a:lnTo>
                <a:lnTo>
                  <a:pt x="288925" y="265429"/>
                </a:lnTo>
                <a:lnTo>
                  <a:pt x="288544" y="269239"/>
                </a:lnTo>
                <a:lnTo>
                  <a:pt x="288289" y="274319"/>
                </a:lnTo>
                <a:lnTo>
                  <a:pt x="286257" y="278129"/>
                </a:lnTo>
                <a:lnTo>
                  <a:pt x="282447" y="281939"/>
                </a:lnTo>
                <a:lnTo>
                  <a:pt x="322827" y="281939"/>
                </a:lnTo>
                <a:lnTo>
                  <a:pt x="323850" y="276859"/>
                </a:lnTo>
                <a:lnTo>
                  <a:pt x="323230" y="266700"/>
                </a:lnTo>
                <a:lnTo>
                  <a:pt x="320420" y="257809"/>
                </a:lnTo>
                <a:lnTo>
                  <a:pt x="291459" y="226059"/>
                </a:lnTo>
                <a:lnTo>
                  <a:pt x="265668" y="214629"/>
                </a:lnTo>
                <a:lnTo>
                  <a:pt x="258952" y="213359"/>
                </a:lnTo>
                <a:close/>
              </a:path>
              <a:path w="580389" h="627379">
                <a:moveTo>
                  <a:pt x="183695" y="128269"/>
                </a:moveTo>
                <a:lnTo>
                  <a:pt x="167832" y="128269"/>
                </a:lnTo>
                <a:lnTo>
                  <a:pt x="159638" y="129539"/>
                </a:lnTo>
                <a:lnTo>
                  <a:pt x="121515" y="156209"/>
                </a:lnTo>
                <a:lnTo>
                  <a:pt x="106299" y="193039"/>
                </a:lnTo>
                <a:lnTo>
                  <a:pt x="106187" y="196850"/>
                </a:lnTo>
                <a:lnTo>
                  <a:pt x="106584" y="203200"/>
                </a:lnTo>
                <a:lnTo>
                  <a:pt x="125094" y="240029"/>
                </a:lnTo>
                <a:lnTo>
                  <a:pt x="166242" y="262889"/>
                </a:lnTo>
                <a:lnTo>
                  <a:pt x="173862" y="237489"/>
                </a:lnTo>
                <a:lnTo>
                  <a:pt x="166508" y="234950"/>
                </a:lnTo>
                <a:lnTo>
                  <a:pt x="159893" y="232409"/>
                </a:lnTo>
                <a:lnTo>
                  <a:pt x="154039" y="228600"/>
                </a:lnTo>
                <a:lnTo>
                  <a:pt x="148970" y="223519"/>
                </a:lnTo>
                <a:lnTo>
                  <a:pt x="143256" y="218439"/>
                </a:lnTo>
                <a:lnTo>
                  <a:pt x="139953" y="210819"/>
                </a:lnTo>
                <a:lnTo>
                  <a:pt x="137921" y="196850"/>
                </a:lnTo>
                <a:lnTo>
                  <a:pt x="140081" y="189229"/>
                </a:lnTo>
                <a:lnTo>
                  <a:pt x="145541" y="181609"/>
                </a:lnTo>
                <a:lnTo>
                  <a:pt x="179445" y="181609"/>
                </a:lnTo>
                <a:lnTo>
                  <a:pt x="163067" y="165100"/>
                </a:lnTo>
                <a:lnTo>
                  <a:pt x="169671" y="160019"/>
                </a:lnTo>
                <a:lnTo>
                  <a:pt x="176021" y="157479"/>
                </a:lnTo>
                <a:lnTo>
                  <a:pt x="226185" y="157479"/>
                </a:lnTo>
                <a:lnTo>
                  <a:pt x="222688" y="152400"/>
                </a:lnTo>
                <a:lnTo>
                  <a:pt x="217042" y="144779"/>
                </a:lnTo>
                <a:lnTo>
                  <a:pt x="211570" y="140969"/>
                </a:lnTo>
                <a:lnTo>
                  <a:pt x="205454" y="135889"/>
                </a:lnTo>
                <a:lnTo>
                  <a:pt x="198719" y="133350"/>
                </a:lnTo>
                <a:lnTo>
                  <a:pt x="191388" y="130809"/>
                </a:lnTo>
                <a:lnTo>
                  <a:pt x="183695" y="128269"/>
                </a:lnTo>
                <a:close/>
              </a:path>
              <a:path w="580389" h="627379">
                <a:moveTo>
                  <a:pt x="179445" y="181609"/>
                </a:moveTo>
                <a:lnTo>
                  <a:pt x="145541" y="181609"/>
                </a:lnTo>
                <a:lnTo>
                  <a:pt x="197738" y="236219"/>
                </a:lnTo>
                <a:lnTo>
                  <a:pt x="199135" y="234950"/>
                </a:lnTo>
                <a:lnTo>
                  <a:pt x="201040" y="233679"/>
                </a:lnTo>
                <a:lnTo>
                  <a:pt x="203453" y="232409"/>
                </a:lnTo>
                <a:lnTo>
                  <a:pt x="205994" y="229869"/>
                </a:lnTo>
                <a:lnTo>
                  <a:pt x="208406" y="228600"/>
                </a:lnTo>
                <a:lnTo>
                  <a:pt x="210692" y="226059"/>
                </a:lnTo>
                <a:lnTo>
                  <a:pt x="216475" y="219709"/>
                </a:lnTo>
                <a:lnTo>
                  <a:pt x="221424" y="213359"/>
                </a:lnTo>
                <a:lnTo>
                  <a:pt x="225516" y="207009"/>
                </a:lnTo>
                <a:lnTo>
                  <a:pt x="228726" y="200659"/>
                </a:lnTo>
                <a:lnTo>
                  <a:pt x="229895" y="196850"/>
                </a:lnTo>
                <a:lnTo>
                  <a:pt x="194563" y="196850"/>
                </a:lnTo>
                <a:lnTo>
                  <a:pt x="179445" y="181609"/>
                </a:lnTo>
                <a:close/>
              </a:path>
              <a:path w="580389" h="627379">
                <a:moveTo>
                  <a:pt x="226185" y="157479"/>
                </a:moveTo>
                <a:lnTo>
                  <a:pt x="176021" y="157479"/>
                </a:lnTo>
                <a:lnTo>
                  <a:pt x="188087" y="158750"/>
                </a:lnTo>
                <a:lnTo>
                  <a:pt x="193166" y="161289"/>
                </a:lnTo>
                <a:lnTo>
                  <a:pt x="197103" y="165100"/>
                </a:lnTo>
                <a:lnTo>
                  <a:pt x="202310" y="171450"/>
                </a:lnTo>
                <a:lnTo>
                  <a:pt x="204342" y="176529"/>
                </a:lnTo>
                <a:lnTo>
                  <a:pt x="202564" y="187959"/>
                </a:lnTo>
                <a:lnTo>
                  <a:pt x="199516" y="193039"/>
                </a:lnTo>
                <a:lnTo>
                  <a:pt x="194563" y="196850"/>
                </a:lnTo>
                <a:lnTo>
                  <a:pt x="229895" y="196850"/>
                </a:lnTo>
                <a:lnTo>
                  <a:pt x="231064" y="193039"/>
                </a:lnTo>
                <a:lnTo>
                  <a:pt x="232378" y="186689"/>
                </a:lnTo>
                <a:lnTo>
                  <a:pt x="232691" y="179069"/>
                </a:lnTo>
                <a:lnTo>
                  <a:pt x="232028" y="172719"/>
                </a:lnTo>
                <a:lnTo>
                  <a:pt x="230169" y="165100"/>
                </a:lnTo>
                <a:lnTo>
                  <a:pt x="227060" y="158750"/>
                </a:lnTo>
                <a:lnTo>
                  <a:pt x="226185" y="157479"/>
                </a:lnTo>
                <a:close/>
              </a:path>
              <a:path w="580389" h="627379">
                <a:moveTo>
                  <a:pt x="33273" y="73659"/>
                </a:moveTo>
                <a:lnTo>
                  <a:pt x="0" y="76200"/>
                </a:lnTo>
                <a:lnTo>
                  <a:pt x="595" y="85089"/>
                </a:lnTo>
                <a:lnTo>
                  <a:pt x="2000" y="92709"/>
                </a:lnTo>
                <a:lnTo>
                  <a:pt x="19919" y="130809"/>
                </a:lnTo>
                <a:lnTo>
                  <a:pt x="53847" y="156209"/>
                </a:lnTo>
                <a:lnTo>
                  <a:pt x="68294" y="158750"/>
                </a:lnTo>
                <a:lnTo>
                  <a:pt x="82168" y="158750"/>
                </a:lnTo>
                <a:lnTo>
                  <a:pt x="115347" y="133350"/>
                </a:lnTo>
                <a:lnTo>
                  <a:pt x="118423" y="125729"/>
                </a:lnTo>
                <a:lnTo>
                  <a:pt x="69087" y="125729"/>
                </a:lnTo>
                <a:lnTo>
                  <a:pt x="59689" y="123189"/>
                </a:lnTo>
                <a:lnTo>
                  <a:pt x="38100" y="96519"/>
                </a:lnTo>
                <a:lnTo>
                  <a:pt x="35306" y="88900"/>
                </a:lnTo>
                <a:lnTo>
                  <a:pt x="33781" y="81279"/>
                </a:lnTo>
                <a:lnTo>
                  <a:pt x="33273" y="73659"/>
                </a:lnTo>
                <a:close/>
              </a:path>
              <a:path w="580389" h="627379">
                <a:moveTo>
                  <a:pt x="112013" y="0"/>
                </a:moveTo>
                <a:lnTo>
                  <a:pt x="98551" y="0"/>
                </a:lnTo>
                <a:lnTo>
                  <a:pt x="92172" y="2539"/>
                </a:lnTo>
                <a:lnTo>
                  <a:pt x="86185" y="5079"/>
                </a:lnTo>
                <a:lnTo>
                  <a:pt x="80603" y="7619"/>
                </a:lnTo>
                <a:lnTo>
                  <a:pt x="75437" y="12700"/>
                </a:lnTo>
                <a:lnTo>
                  <a:pt x="69722" y="17779"/>
                </a:lnTo>
                <a:lnTo>
                  <a:pt x="65912" y="24129"/>
                </a:lnTo>
                <a:lnTo>
                  <a:pt x="61848" y="36829"/>
                </a:lnTo>
                <a:lnTo>
                  <a:pt x="61087" y="43179"/>
                </a:lnTo>
                <a:lnTo>
                  <a:pt x="61848" y="49529"/>
                </a:lnTo>
                <a:lnTo>
                  <a:pt x="62483" y="55879"/>
                </a:lnTo>
                <a:lnTo>
                  <a:pt x="63881" y="62229"/>
                </a:lnTo>
                <a:lnTo>
                  <a:pt x="66039" y="67309"/>
                </a:lnTo>
                <a:lnTo>
                  <a:pt x="74421" y="90169"/>
                </a:lnTo>
                <a:lnTo>
                  <a:pt x="77215" y="96519"/>
                </a:lnTo>
                <a:lnTo>
                  <a:pt x="79375" y="102869"/>
                </a:lnTo>
                <a:lnTo>
                  <a:pt x="80517" y="107950"/>
                </a:lnTo>
                <a:lnTo>
                  <a:pt x="81787" y="113029"/>
                </a:lnTo>
                <a:lnTo>
                  <a:pt x="80517" y="116839"/>
                </a:lnTo>
                <a:lnTo>
                  <a:pt x="76707" y="120650"/>
                </a:lnTo>
                <a:lnTo>
                  <a:pt x="73151" y="124459"/>
                </a:lnTo>
                <a:lnTo>
                  <a:pt x="69087" y="125729"/>
                </a:lnTo>
                <a:lnTo>
                  <a:pt x="118423" y="125729"/>
                </a:lnTo>
                <a:lnTo>
                  <a:pt x="119633" y="119379"/>
                </a:lnTo>
                <a:lnTo>
                  <a:pt x="119921" y="113029"/>
                </a:lnTo>
                <a:lnTo>
                  <a:pt x="119268" y="105409"/>
                </a:lnTo>
                <a:lnTo>
                  <a:pt x="117687" y="99059"/>
                </a:lnTo>
                <a:lnTo>
                  <a:pt x="115188" y="91439"/>
                </a:lnTo>
                <a:lnTo>
                  <a:pt x="106552" y="69850"/>
                </a:lnTo>
                <a:lnTo>
                  <a:pt x="103631" y="62229"/>
                </a:lnTo>
                <a:lnTo>
                  <a:pt x="101472" y="55879"/>
                </a:lnTo>
                <a:lnTo>
                  <a:pt x="98425" y="45719"/>
                </a:lnTo>
                <a:lnTo>
                  <a:pt x="99567" y="41909"/>
                </a:lnTo>
                <a:lnTo>
                  <a:pt x="103250" y="38100"/>
                </a:lnTo>
                <a:lnTo>
                  <a:pt x="106552" y="35559"/>
                </a:lnTo>
                <a:lnTo>
                  <a:pt x="110616" y="34289"/>
                </a:lnTo>
                <a:lnTo>
                  <a:pt x="162111" y="34289"/>
                </a:lnTo>
                <a:lnTo>
                  <a:pt x="160639" y="31750"/>
                </a:lnTo>
                <a:lnTo>
                  <a:pt x="118875" y="1269"/>
                </a:lnTo>
                <a:lnTo>
                  <a:pt x="112013" y="0"/>
                </a:lnTo>
                <a:close/>
              </a:path>
              <a:path w="580389" h="627379">
                <a:moveTo>
                  <a:pt x="162111" y="34289"/>
                </a:moveTo>
                <a:lnTo>
                  <a:pt x="110616" y="34289"/>
                </a:lnTo>
                <a:lnTo>
                  <a:pt x="119633" y="35559"/>
                </a:lnTo>
                <a:lnTo>
                  <a:pt x="124078" y="38100"/>
                </a:lnTo>
                <a:lnTo>
                  <a:pt x="133222" y="48259"/>
                </a:lnTo>
                <a:lnTo>
                  <a:pt x="136525" y="53339"/>
                </a:lnTo>
                <a:lnTo>
                  <a:pt x="138556" y="58419"/>
                </a:lnTo>
                <a:lnTo>
                  <a:pt x="140715" y="63500"/>
                </a:lnTo>
                <a:lnTo>
                  <a:pt x="142112" y="69850"/>
                </a:lnTo>
                <a:lnTo>
                  <a:pt x="142875" y="77469"/>
                </a:lnTo>
                <a:lnTo>
                  <a:pt x="173100" y="73659"/>
                </a:lnTo>
                <a:lnTo>
                  <a:pt x="164320" y="38100"/>
                </a:lnTo>
                <a:lnTo>
                  <a:pt x="162111" y="342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53">
            <a:extLst>
              <a:ext uri="{FF2B5EF4-FFF2-40B4-BE49-F238E27FC236}">
                <a16:creationId xmlns:a16="http://schemas.microsoft.com/office/drawing/2014/main" id="{37381090-13A9-40E7-AF25-60BD1F4DE183}"/>
              </a:ext>
            </a:extLst>
          </p:cNvPr>
          <p:cNvSpPr txBox="1"/>
          <p:nvPr/>
        </p:nvSpPr>
        <p:spPr>
          <a:xfrm>
            <a:off x="227357" y="3971804"/>
            <a:ext cx="13074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65" dirty="0">
                <a:solidFill>
                  <a:srgbClr val="3333CC"/>
                </a:solidFill>
                <a:latin typeface="Calibri"/>
                <a:cs typeface="Calibri"/>
              </a:rPr>
              <a:t>Two</a:t>
            </a:r>
            <a:r>
              <a:rPr b="1" spc="-11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b="1" spc="75" dirty="0">
                <a:solidFill>
                  <a:srgbClr val="3333CC"/>
                </a:solidFill>
                <a:latin typeface="Calibri"/>
                <a:cs typeface="Calibri"/>
              </a:rPr>
              <a:t>Pruning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b="1" spc="60" dirty="0">
                <a:solidFill>
                  <a:srgbClr val="3333CC"/>
                </a:solidFill>
                <a:latin typeface="Calibri"/>
                <a:cs typeface="Calibri"/>
              </a:rPr>
              <a:t>Techniques</a:t>
            </a:r>
            <a:endParaRPr>
              <a:latin typeface="Calibri"/>
              <a:cs typeface="Calibri"/>
            </a:endParaRPr>
          </a:p>
        </p:txBody>
      </p:sp>
      <p:sp>
        <p:nvSpPr>
          <p:cNvPr id="115" name="object 54">
            <a:extLst>
              <a:ext uri="{FF2B5EF4-FFF2-40B4-BE49-F238E27FC236}">
                <a16:creationId xmlns:a16="http://schemas.microsoft.com/office/drawing/2014/main" id="{141D26E7-78E2-4313-99A6-8CB362B4DB30}"/>
              </a:ext>
            </a:extLst>
          </p:cNvPr>
          <p:cNvSpPr/>
          <p:nvPr/>
        </p:nvSpPr>
        <p:spPr>
          <a:xfrm>
            <a:off x="3340169" y="3159676"/>
            <a:ext cx="1421765" cy="1217295"/>
          </a:xfrm>
          <a:custGeom>
            <a:avLst/>
            <a:gdLst/>
            <a:ahLst/>
            <a:cxnLst/>
            <a:rect l="l" t="t" r="r" b="b"/>
            <a:pathLst>
              <a:path w="1421764" h="1217295">
                <a:moveTo>
                  <a:pt x="812164" y="0"/>
                </a:moveTo>
                <a:lnTo>
                  <a:pt x="940942" y="176022"/>
                </a:lnTo>
                <a:lnTo>
                  <a:pt x="0" y="864997"/>
                </a:lnTo>
                <a:lnTo>
                  <a:pt x="257810" y="1217040"/>
                </a:lnTo>
                <a:lnTo>
                  <a:pt x="1198752" y="528065"/>
                </a:lnTo>
                <a:lnTo>
                  <a:pt x="1354721" y="528065"/>
                </a:lnTo>
                <a:lnTo>
                  <a:pt x="1421764" y="94361"/>
                </a:lnTo>
                <a:lnTo>
                  <a:pt x="812164" y="0"/>
                </a:lnTo>
                <a:close/>
              </a:path>
              <a:path w="1421764" h="1217295">
                <a:moveTo>
                  <a:pt x="1354721" y="528065"/>
                </a:moveTo>
                <a:lnTo>
                  <a:pt x="1198752" y="528065"/>
                </a:lnTo>
                <a:lnTo>
                  <a:pt x="1327530" y="703961"/>
                </a:lnTo>
                <a:lnTo>
                  <a:pt x="1354721" y="52806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55">
            <a:extLst>
              <a:ext uri="{FF2B5EF4-FFF2-40B4-BE49-F238E27FC236}">
                <a16:creationId xmlns:a16="http://schemas.microsoft.com/office/drawing/2014/main" id="{16FD9891-4477-4FC8-8FB6-F453A834DB75}"/>
              </a:ext>
            </a:extLst>
          </p:cNvPr>
          <p:cNvSpPr/>
          <p:nvPr/>
        </p:nvSpPr>
        <p:spPr>
          <a:xfrm>
            <a:off x="3340169" y="3159676"/>
            <a:ext cx="1421765" cy="1217295"/>
          </a:xfrm>
          <a:custGeom>
            <a:avLst/>
            <a:gdLst/>
            <a:ahLst/>
            <a:cxnLst/>
            <a:rect l="l" t="t" r="r" b="b"/>
            <a:pathLst>
              <a:path w="1421764" h="1217295">
                <a:moveTo>
                  <a:pt x="0" y="864997"/>
                </a:moveTo>
                <a:lnTo>
                  <a:pt x="940942" y="176022"/>
                </a:lnTo>
                <a:lnTo>
                  <a:pt x="812164" y="0"/>
                </a:lnTo>
                <a:lnTo>
                  <a:pt x="1421764" y="94361"/>
                </a:lnTo>
                <a:lnTo>
                  <a:pt x="1327530" y="703961"/>
                </a:lnTo>
                <a:lnTo>
                  <a:pt x="1198752" y="528065"/>
                </a:lnTo>
                <a:lnTo>
                  <a:pt x="257810" y="1217040"/>
                </a:lnTo>
                <a:lnTo>
                  <a:pt x="0" y="864997"/>
                </a:lnTo>
                <a:close/>
              </a:path>
            </a:pathLst>
          </a:custGeom>
          <a:ln w="12699">
            <a:solidFill>
              <a:srgbClr val="22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56">
            <a:extLst>
              <a:ext uri="{FF2B5EF4-FFF2-40B4-BE49-F238E27FC236}">
                <a16:creationId xmlns:a16="http://schemas.microsoft.com/office/drawing/2014/main" id="{419B331F-CCB7-4AA4-A3AD-F122ED7A4B6F}"/>
              </a:ext>
            </a:extLst>
          </p:cNvPr>
          <p:cNvSpPr/>
          <p:nvPr/>
        </p:nvSpPr>
        <p:spPr>
          <a:xfrm>
            <a:off x="3582884" y="3450017"/>
            <a:ext cx="873125" cy="652780"/>
          </a:xfrm>
          <a:custGeom>
            <a:avLst/>
            <a:gdLst/>
            <a:ahLst/>
            <a:cxnLst/>
            <a:rect l="l" t="t" r="r" b="b"/>
            <a:pathLst>
              <a:path w="873125" h="652779">
                <a:moveTo>
                  <a:pt x="81964" y="483869"/>
                </a:moveTo>
                <a:lnTo>
                  <a:pt x="69062" y="483869"/>
                </a:lnTo>
                <a:lnTo>
                  <a:pt x="54865" y="486409"/>
                </a:lnTo>
                <a:lnTo>
                  <a:pt x="17637" y="511809"/>
                </a:lnTo>
                <a:lnTo>
                  <a:pt x="809" y="549909"/>
                </a:lnTo>
                <a:lnTo>
                  <a:pt x="0" y="560069"/>
                </a:lnTo>
                <a:lnTo>
                  <a:pt x="619" y="571500"/>
                </a:lnTo>
                <a:lnTo>
                  <a:pt x="19288" y="615950"/>
                </a:lnTo>
                <a:lnTo>
                  <a:pt x="55483" y="646429"/>
                </a:lnTo>
                <a:lnTo>
                  <a:pt x="75596" y="652779"/>
                </a:lnTo>
                <a:lnTo>
                  <a:pt x="95996" y="652779"/>
                </a:lnTo>
                <a:lnTo>
                  <a:pt x="134731" y="636269"/>
                </a:lnTo>
                <a:lnTo>
                  <a:pt x="147193" y="624839"/>
                </a:lnTo>
                <a:lnTo>
                  <a:pt x="152322" y="619759"/>
                </a:lnTo>
                <a:lnTo>
                  <a:pt x="153052" y="618489"/>
                </a:lnTo>
                <a:lnTo>
                  <a:pt x="91261" y="618489"/>
                </a:lnTo>
                <a:lnTo>
                  <a:pt x="82280" y="617219"/>
                </a:lnTo>
                <a:lnTo>
                  <a:pt x="49514" y="591819"/>
                </a:lnTo>
                <a:lnTo>
                  <a:pt x="36179" y="553719"/>
                </a:lnTo>
                <a:lnTo>
                  <a:pt x="37820" y="544829"/>
                </a:lnTo>
                <a:lnTo>
                  <a:pt x="64500" y="516889"/>
                </a:lnTo>
                <a:lnTo>
                  <a:pt x="75168" y="514350"/>
                </a:lnTo>
                <a:lnTo>
                  <a:pt x="86285" y="514350"/>
                </a:lnTo>
                <a:lnTo>
                  <a:pt x="87868" y="485139"/>
                </a:lnTo>
                <a:lnTo>
                  <a:pt x="81964" y="483869"/>
                </a:lnTo>
                <a:close/>
              </a:path>
              <a:path w="873125" h="652779">
                <a:moveTo>
                  <a:pt x="154016" y="570229"/>
                </a:moveTo>
                <a:lnTo>
                  <a:pt x="113268" y="570229"/>
                </a:lnTo>
                <a:lnTo>
                  <a:pt x="130032" y="593089"/>
                </a:lnTo>
                <a:lnTo>
                  <a:pt x="129397" y="595629"/>
                </a:lnTo>
                <a:lnTo>
                  <a:pt x="91261" y="618489"/>
                </a:lnTo>
                <a:lnTo>
                  <a:pt x="153052" y="618489"/>
                </a:lnTo>
                <a:lnTo>
                  <a:pt x="156702" y="612139"/>
                </a:lnTo>
                <a:lnTo>
                  <a:pt x="160414" y="605789"/>
                </a:lnTo>
                <a:lnTo>
                  <a:pt x="163353" y="599439"/>
                </a:lnTo>
                <a:lnTo>
                  <a:pt x="165506" y="594359"/>
                </a:lnTo>
                <a:lnTo>
                  <a:pt x="166862" y="588009"/>
                </a:lnTo>
                <a:lnTo>
                  <a:pt x="154016" y="570229"/>
                </a:lnTo>
                <a:close/>
              </a:path>
              <a:path w="873125" h="652779">
                <a:moveTo>
                  <a:pt x="121904" y="525779"/>
                </a:moveTo>
                <a:lnTo>
                  <a:pt x="73136" y="561339"/>
                </a:lnTo>
                <a:lnTo>
                  <a:pt x="91170" y="586739"/>
                </a:lnTo>
                <a:lnTo>
                  <a:pt x="113268" y="570229"/>
                </a:lnTo>
                <a:lnTo>
                  <a:pt x="154016" y="570229"/>
                </a:lnTo>
                <a:lnTo>
                  <a:pt x="121904" y="525779"/>
                </a:lnTo>
                <a:close/>
              </a:path>
              <a:path w="873125" h="652779">
                <a:moveTo>
                  <a:pt x="196453" y="436879"/>
                </a:moveTo>
                <a:lnTo>
                  <a:pt x="161960" y="453389"/>
                </a:lnTo>
                <a:lnTo>
                  <a:pt x="144333" y="495300"/>
                </a:lnTo>
                <a:lnTo>
                  <a:pt x="144764" y="502919"/>
                </a:lnTo>
                <a:lnTo>
                  <a:pt x="165042" y="544829"/>
                </a:lnTo>
                <a:lnTo>
                  <a:pt x="202104" y="565150"/>
                </a:lnTo>
                <a:lnTo>
                  <a:pt x="218170" y="565150"/>
                </a:lnTo>
                <a:lnTo>
                  <a:pt x="255127" y="547369"/>
                </a:lnTo>
                <a:lnTo>
                  <a:pt x="267065" y="533400"/>
                </a:lnTo>
                <a:lnTo>
                  <a:pt x="208010" y="533400"/>
                </a:lnTo>
                <a:lnTo>
                  <a:pt x="201025" y="530859"/>
                </a:lnTo>
                <a:lnTo>
                  <a:pt x="194167" y="524509"/>
                </a:lnTo>
                <a:lnTo>
                  <a:pt x="221976" y="504189"/>
                </a:lnTo>
                <a:lnTo>
                  <a:pt x="179435" y="504189"/>
                </a:lnTo>
                <a:lnTo>
                  <a:pt x="175879" y="497839"/>
                </a:lnTo>
                <a:lnTo>
                  <a:pt x="174736" y="490219"/>
                </a:lnTo>
                <a:lnTo>
                  <a:pt x="176133" y="485139"/>
                </a:lnTo>
                <a:lnTo>
                  <a:pt x="177403" y="478789"/>
                </a:lnTo>
                <a:lnTo>
                  <a:pt x="180451" y="473709"/>
                </a:lnTo>
                <a:lnTo>
                  <a:pt x="185023" y="471169"/>
                </a:lnTo>
                <a:lnTo>
                  <a:pt x="190992" y="466089"/>
                </a:lnTo>
                <a:lnTo>
                  <a:pt x="196707" y="464819"/>
                </a:lnTo>
                <a:lnTo>
                  <a:pt x="245618" y="464819"/>
                </a:lnTo>
                <a:lnTo>
                  <a:pt x="241256" y="458469"/>
                </a:lnTo>
                <a:lnTo>
                  <a:pt x="235664" y="453389"/>
                </a:lnTo>
                <a:lnTo>
                  <a:pt x="229739" y="448309"/>
                </a:lnTo>
                <a:lnTo>
                  <a:pt x="223504" y="444500"/>
                </a:lnTo>
                <a:lnTo>
                  <a:pt x="217009" y="440689"/>
                </a:lnTo>
                <a:lnTo>
                  <a:pt x="196453" y="436879"/>
                </a:lnTo>
                <a:close/>
              </a:path>
              <a:path w="873125" h="652779">
                <a:moveTo>
                  <a:pt x="253349" y="504189"/>
                </a:moveTo>
                <a:lnTo>
                  <a:pt x="222742" y="533400"/>
                </a:lnTo>
                <a:lnTo>
                  <a:pt x="267065" y="533400"/>
                </a:lnTo>
                <a:lnTo>
                  <a:pt x="270367" y="528319"/>
                </a:lnTo>
                <a:lnTo>
                  <a:pt x="274177" y="521969"/>
                </a:lnTo>
                <a:lnTo>
                  <a:pt x="276717" y="514350"/>
                </a:lnTo>
                <a:lnTo>
                  <a:pt x="253349" y="504189"/>
                </a:lnTo>
                <a:close/>
              </a:path>
              <a:path w="873125" h="652779">
                <a:moveTo>
                  <a:pt x="86285" y="514350"/>
                </a:moveTo>
                <a:lnTo>
                  <a:pt x="80629" y="514350"/>
                </a:lnTo>
                <a:lnTo>
                  <a:pt x="86217" y="515619"/>
                </a:lnTo>
                <a:lnTo>
                  <a:pt x="86285" y="514350"/>
                </a:lnTo>
                <a:close/>
              </a:path>
              <a:path w="873125" h="652779">
                <a:moveTo>
                  <a:pt x="257794" y="386079"/>
                </a:moveTo>
                <a:lnTo>
                  <a:pt x="233156" y="403859"/>
                </a:lnTo>
                <a:lnTo>
                  <a:pt x="307578" y="505459"/>
                </a:lnTo>
                <a:lnTo>
                  <a:pt x="337677" y="483869"/>
                </a:lnTo>
                <a:lnTo>
                  <a:pt x="287385" y="415289"/>
                </a:lnTo>
                <a:lnTo>
                  <a:pt x="288401" y="410209"/>
                </a:lnTo>
                <a:lnTo>
                  <a:pt x="289671" y="405129"/>
                </a:lnTo>
                <a:lnTo>
                  <a:pt x="291195" y="401319"/>
                </a:lnTo>
                <a:lnTo>
                  <a:pt x="292592" y="397509"/>
                </a:lnTo>
                <a:lnTo>
                  <a:pt x="269224" y="397509"/>
                </a:lnTo>
                <a:lnTo>
                  <a:pt x="257794" y="386079"/>
                </a:lnTo>
                <a:close/>
              </a:path>
              <a:path w="873125" h="652779">
                <a:moveTo>
                  <a:pt x="245618" y="464819"/>
                </a:moveTo>
                <a:lnTo>
                  <a:pt x="196707" y="464819"/>
                </a:lnTo>
                <a:lnTo>
                  <a:pt x="207375" y="468629"/>
                </a:lnTo>
                <a:lnTo>
                  <a:pt x="212074" y="472439"/>
                </a:lnTo>
                <a:lnTo>
                  <a:pt x="216138" y="477519"/>
                </a:lnTo>
                <a:lnTo>
                  <a:pt x="179435" y="504189"/>
                </a:lnTo>
                <a:lnTo>
                  <a:pt x="221976" y="504189"/>
                </a:lnTo>
                <a:lnTo>
                  <a:pt x="255000" y="480059"/>
                </a:lnTo>
                <a:lnTo>
                  <a:pt x="253349" y="476250"/>
                </a:lnTo>
                <a:lnTo>
                  <a:pt x="251698" y="473709"/>
                </a:lnTo>
                <a:lnTo>
                  <a:pt x="250174" y="471169"/>
                </a:lnTo>
                <a:lnTo>
                  <a:pt x="248396" y="468629"/>
                </a:lnTo>
                <a:lnTo>
                  <a:pt x="246491" y="466089"/>
                </a:lnTo>
                <a:lnTo>
                  <a:pt x="245618" y="464819"/>
                </a:lnTo>
                <a:close/>
              </a:path>
              <a:path w="873125" h="652779">
                <a:moveTo>
                  <a:pt x="361407" y="387350"/>
                </a:moveTo>
                <a:lnTo>
                  <a:pt x="307578" y="387350"/>
                </a:lnTo>
                <a:lnTo>
                  <a:pt x="311642" y="388619"/>
                </a:lnTo>
                <a:lnTo>
                  <a:pt x="315579" y="389889"/>
                </a:lnTo>
                <a:lnTo>
                  <a:pt x="320278" y="393700"/>
                </a:lnTo>
                <a:lnTo>
                  <a:pt x="325612" y="401319"/>
                </a:lnTo>
                <a:lnTo>
                  <a:pt x="369046" y="461009"/>
                </a:lnTo>
                <a:lnTo>
                  <a:pt x="399145" y="438150"/>
                </a:lnTo>
                <a:lnTo>
                  <a:pt x="361407" y="387350"/>
                </a:lnTo>
                <a:close/>
              </a:path>
              <a:path w="873125" h="652779">
                <a:moveTo>
                  <a:pt x="426005" y="274319"/>
                </a:moveTo>
                <a:lnTo>
                  <a:pt x="418957" y="274319"/>
                </a:lnTo>
                <a:lnTo>
                  <a:pt x="404653" y="276859"/>
                </a:lnTo>
                <a:lnTo>
                  <a:pt x="375342" y="302259"/>
                </a:lnTo>
                <a:lnTo>
                  <a:pt x="366893" y="331469"/>
                </a:lnTo>
                <a:lnTo>
                  <a:pt x="367268" y="340359"/>
                </a:lnTo>
                <a:lnTo>
                  <a:pt x="387619" y="381000"/>
                </a:lnTo>
                <a:lnTo>
                  <a:pt x="424688" y="402589"/>
                </a:lnTo>
                <a:lnTo>
                  <a:pt x="440801" y="402589"/>
                </a:lnTo>
                <a:lnTo>
                  <a:pt x="477631" y="384809"/>
                </a:lnTo>
                <a:lnTo>
                  <a:pt x="488045" y="372109"/>
                </a:lnTo>
                <a:lnTo>
                  <a:pt x="489010" y="370839"/>
                </a:lnTo>
                <a:lnTo>
                  <a:pt x="430641" y="370839"/>
                </a:lnTo>
                <a:lnTo>
                  <a:pt x="423529" y="368300"/>
                </a:lnTo>
                <a:lnTo>
                  <a:pt x="416798" y="360679"/>
                </a:lnTo>
                <a:lnTo>
                  <a:pt x="442869" y="341629"/>
                </a:lnTo>
                <a:lnTo>
                  <a:pt x="402066" y="341629"/>
                </a:lnTo>
                <a:lnTo>
                  <a:pt x="398383" y="334009"/>
                </a:lnTo>
                <a:lnTo>
                  <a:pt x="397240" y="327659"/>
                </a:lnTo>
                <a:lnTo>
                  <a:pt x="398637" y="321309"/>
                </a:lnTo>
                <a:lnTo>
                  <a:pt x="419211" y="302259"/>
                </a:lnTo>
                <a:lnTo>
                  <a:pt x="469122" y="302259"/>
                </a:lnTo>
                <a:lnTo>
                  <a:pt x="463831" y="295909"/>
                </a:lnTo>
                <a:lnTo>
                  <a:pt x="432863" y="275589"/>
                </a:lnTo>
                <a:lnTo>
                  <a:pt x="426005" y="274319"/>
                </a:lnTo>
                <a:close/>
              </a:path>
              <a:path w="873125" h="652779">
                <a:moveTo>
                  <a:pt x="315666" y="349250"/>
                </a:moveTo>
                <a:lnTo>
                  <a:pt x="279638" y="368300"/>
                </a:lnTo>
                <a:lnTo>
                  <a:pt x="276717" y="375919"/>
                </a:lnTo>
                <a:lnTo>
                  <a:pt x="273669" y="382269"/>
                </a:lnTo>
                <a:lnTo>
                  <a:pt x="271510" y="389889"/>
                </a:lnTo>
                <a:lnTo>
                  <a:pt x="270113" y="397509"/>
                </a:lnTo>
                <a:lnTo>
                  <a:pt x="292592" y="397509"/>
                </a:lnTo>
                <a:lnTo>
                  <a:pt x="295259" y="393700"/>
                </a:lnTo>
                <a:lnTo>
                  <a:pt x="299069" y="391159"/>
                </a:lnTo>
                <a:lnTo>
                  <a:pt x="303514" y="388619"/>
                </a:lnTo>
                <a:lnTo>
                  <a:pt x="307578" y="387350"/>
                </a:lnTo>
                <a:lnTo>
                  <a:pt x="361407" y="387350"/>
                </a:lnTo>
                <a:lnTo>
                  <a:pt x="352917" y="375919"/>
                </a:lnTo>
                <a:lnTo>
                  <a:pt x="345866" y="367029"/>
                </a:lnTo>
                <a:lnTo>
                  <a:pt x="338613" y="360679"/>
                </a:lnTo>
                <a:lnTo>
                  <a:pt x="331146" y="354329"/>
                </a:lnTo>
                <a:lnTo>
                  <a:pt x="315666" y="349250"/>
                </a:lnTo>
                <a:close/>
              </a:path>
              <a:path w="873125" h="652779">
                <a:moveTo>
                  <a:pt x="475853" y="340359"/>
                </a:moveTo>
                <a:lnTo>
                  <a:pt x="472517" y="347979"/>
                </a:lnTo>
                <a:lnTo>
                  <a:pt x="468598" y="354329"/>
                </a:lnTo>
                <a:lnTo>
                  <a:pt x="464083" y="359409"/>
                </a:lnTo>
                <a:lnTo>
                  <a:pt x="458962" y="363219"/>
                </a:lnTo>
                <a:lnTo>
                  <a:pt x="452231" y="368300"/>
                </a:lnTo>
                <a:lnTo>
                  <a:pt x="445246" y="370839"/>
                </a:lnTo>
                <a:lnTo>
                  <a:pt x="489010" y="370839"/>
                </a:lnTo>
                <a:lnTo>
                  <a:pt x="492871" y="365759"/>
                </a:lnTo>
                <a:lnTo>
                  <a:pt x="496681" y="359409"/>
                </a:lnTo>
                <a:lnTo>
                  <a:pt x="499221" y="351789"/>
                </a:lnTo>
                <a:lnTo>
                  <a:pt x="475853" y="340359"/>
                </a:lnTo>
                <a:close/>
              </a:path>
              <a:path w="873125" h="652779">
                <a:moveTo>
                  <a:pt x="480298" y="223519"/>
                </a:moveTo>
                <a:lnTo>
                  <a:pt x="455787" y="241300"/>
                </a:lnTo>
                <a:lnTo>
                  <a:pt x="530082" y="342900"/>
                </a:lnTo>
                <a:lnTo>
                  <a:pt x="560181" y="321309"/>
                </a:lnTo>
                <a:lnTo>
                  <a:pt x="517001" y="261619"/>
                </a:lnTo>
                <a:lnTo>
                  <a:pt x="514842" y="252729"/>
                </a:lnTo>
                <a:lnTo>
                  <a:pt x="514715" y="245109"/>
                </a:lnTo>
                <a:lnTo>
                  <a:pt x="516874" y="240029"/>
                </a:lnTo>
                <a:lnTo>
                  <a:pt x="495411" y="240029"/>
                </a:lnTo>
                <a:lnTo>
                  <a:pt x="480298" y="223519"/>
                </a:lnTo>
                <a:close/>
              </a:path>
              <a:path w="873125" h="652779">
                <a:moveTo>
                  <a:pt x="469122" y="302259"/>
                </a:moveTo>
                <a:lnTo>
                  <a:pt x="419211" y="302259"/>
                </a:lnTo>
                <a:lnTo>
                  <a:pt x="429879" y="306069"/>
                </a:lnTo>
                <a:lnTo>
                  <a:pt x="434578" y="308609"/>
                </a:lnTo>
                <a:lnTo>
                  <a:pt x="438642" y="314959"/>
                </a:lnTo>
                <a:lnTo>
                  <a:pt x="402066" y="341629"/>
                </a:lnTo>
                <a:lnTo>
                  <a:pt x="442869" y="341629"/>
                </a:lnTo>
                <a:lnTo>
                  <a:pt x="477631" y="316229"/>
                </a:lnTo>
                <a:lnTo>
                  <a:pt x="476996" y="314959"/>
                </a:lnTo>
                <a:lnTo>
                  <a:pt x="475853" y="313689"/>
                </a:lnTo>
                <a:lnTo>
                  <a:pt x="474329" y="311150"/>
                </a:lnTo>
                <a:lnTo>
                  <a:pt x="472678" y="307339"/>
                </a:lnTo>
                <a:lnTo>
                  <a:pt x="471027" y="304800"/>
                </a:lnTo>
                <a:lnTo>
                  <a:pt x="469122" y="302259"/>
                </a:lnTo>
                <a:close/>
              </a:path>
              <a:path w="873125" h="652779">
                <a:moveTo>
                  <a:pt x="656499" y="170179"/>
                </a:moveTo>
                <a:lnTo>
                  <a:pt x="600313" y="170179"/>
                </a:lnTo>
                <a:lnTo>
                  <a:pt x="608949" y="172719"/>
                </a:lnTo>
                <a:lnTo>
                  <a:pt x="612886" y="175259"/>
                </a:lnTo>
                <a:lnTo>
                  <a:pt x="616442" y="179069"/>
                </a:lnTo>
                <a:lnTo>
                  <a:pt x="603845" y="191769"/>
                </a:lnTo>
                <a:lnTo>
                  <a:pt x="593867" y="203200"/>
                </a:lnTo>
                <a:lnTo>
                  <a:pt x="586509" y="213359"/>
                </a:lnTo>
                <a:lnTo>
                  <a:pt x="581771" y="223519"/>
                </a:lnTo>
                <a:lnTo>
                  <a:pt x="579433" y="232409"/>
                </a:lnTo>
                <a:lnTo>
                  <a:pt x="579453" y="241300"/>
                </a:lnTo>
                <a:lnTo>
                  <a:pt x="603597" y="271779"/>
                </a:lnTo>
                <a:lnTo>
                  <a:pt x="610600" y="274319"/>
                </a:lnTo>
                <a:lnTo>
                  <a:pt x="617960" y="274319"/>
                </a:lnTo>
                <a:lnTo>
                  <a:pt x="652510" y="251459"/>
                </a:lnTo>
                <a:lnTo>
                  <a:pt x="655685" y="245109"/>
                </a:lnTo>
                <a:lnTo>
                  <a:pt x="657412" y="240029"/>
                </a:lnTo>
                <a:lnTo>
                  <a:pt x="618982" y="240029"/>
                </a:lnTo>
                <a:lnTo>
                  <a:pt x="616061" y="237489"/>
                </a:lnTo>
                <a:lnTo>
                  <a:pt x="610854" y="231139"/>
                </a:lnTo>
                <a:lnTo>
                  <a:pt x="610346" y="226059"/>
                </a:lnTo>
                <a:lnTo>
                  <a:pt x="612251" y="219709"/>
                </a:lnTo>
                <a:lnTo>
                  <a:pt x="614469" y="214629"/>
                </a:lnTo>
                <a:lnTo>
                  <a:pt x="618093" y="209550"/>
                </a:lnTo>
                <a:lnTo>
                  <a:pt x="623145" y="204469"/>
                </a:lnTo>
                <a:lnTo>
                  <a:pt x="629650" y="196850"/>
                </a:lnTo>
                <a:lnTo>
                  <a:pt x="675922" y="196850"/>
                </a:lnTo>
                <a:lnTo>
                  <a:pt x="656499" y="170179"/>
                </a:lnTo>
                <a:close/>
              </a:path>
              <a:path w="873125" h="652779">
                <a:moveTo>
                  <a:pt x="523859" y="190500"/>
                </a:moveTo>
                <a:lnTo>
                  <a:pt x="521954" y="190500"/>
                </a:lnTo>
                <a:lnTo>
                  <a:pt x="519922" y="191769"/>
                </a:lnTo>
                <a:lnTo>
                  <a:pt x="515604" y="194309"/>
                </a:lnTo>
                <a:lnTo>
                  <a:pt x="495653" y="232409"/>
                </a:lnTo>
                <a:lnTo>
                  <a:pt x="496300" y="238759"/>
                </a:lnTo>
                <a:lnTo>
                  <a:pt x="495411" y="240029"/>
                </a:lnTo>
                <a:lnTo>
                  <a:pt x="516874" y="240029"/>
                </a:lnTo>
                <a:lnTo>
                  <a:pt x="518906" y="233679"/>
                </a:lnTo>
                <a:lnTo>
                  <a:pt x="521954" y="229869"/>
                </a:lnTo>
                <a:lnTo>
                  <a:pt x="525764" y="227329"/>
                </a:lnTo>
                <a:lnTo>
                  <a:pt x="527923" y="224789"/>
                </a:lnTo>
                <a:lnTo>
                  <a:pt x="529955" y="223519"/>
                </a:lnTo>
                <a:lnTo>
                  <a:pt x="533765" y="222250"/>
                </a:lnTo>
                <a:lnTo>
                  <a:pt x="535797" y="220979"/>
                </a:lnTo>
                <a:lnTo>
                  <a:pt x="537956" y="220979"/>
                </a:lnTo>
                <a:lnTo>
                  <a:pt x="523859" y="190500"/>
                </a:lnTo>
                <a:close/>
              </a:path>
              <a:path w="873125" h="652779">
                <a:moveTo>
                  <a:pt x="675922" y="196850"/>
                </a:moveTo>
                <a:lnTo>
                  <a:pt x="629650" y="196850"/>
                </a:lnTo>
                <a:lnTo>
                  <a:pt x="642731" y="214629"/>
                </a:lnTo>
                <a:lnTo>
                  <a:pt x="641969" y="219709"/>
                </a:lnTo>
                <a:lnTo>
                  <a:pt x="625459" y="240029"/>
                </a:lnTo>
                <a:lnTo>
                  <a:pt x="657412" y="240029"/>
                </a:lnTo>
                <a:lnTo>
                  <a:pt x="657844" y="238759"/>
                </a:lnTo>
                <a:lnTo>
                  <a:pt x="659368" y="232409"/>
                </a:lnTo>
                <a:lnTo>
                  <a:pt x="660130" y="231139"/>
                </a:lnTo>
                <a:lnTo>
                  <a:pt x="682101" y="231139"/>
                </a:lnTo>
                <a:lnTo>
                  <a:pt x="694420" y="222250"/>
                </a:lnTo>
                <a:lnTo>
                  <a:pt x="675922" y="196850"/>
                </a:lnTo>
                <a:close/>
              </a:path>
              <a:path w="873125" h="652779">
                <a:moveTo>
                  <a:pt x="682101" y="231139"/>
                </a:moveTo>
                <a:lnTo>
                  <a:pt x="660130" y="231139"/>
                </a:lnTo>
                <a:lnTo>
                  <a:pt x="669782" y="240029"/>
                </a:lnTo>
                <a:lnTo>
                  <a:pt x="682101" y="231139"/>
                </a:lnTo>
                <a:close/>
              </a:path>
              <a:path w="873125" h="652779">
                <a:moveTo>
                  <a:pt x="616061" y="137159"/>
                </a:moveTo>
                <a:lnTo>
                  <a:pt x="606678" y="137159"/>
                </a:lnTo>
                <a:lnTo>
                  <a:pt x="597201" y="138429"/>
                </a:lnTo>
                <a:lnTo>
                  <a:pt x="562155" y="162559"/>
                </a:lnTo>
                <a:lnTo>
                  <a:pt x="557768" y="168909"/>
                </a:lnTo>
                <a:lnTo>
                  <a:pt x="553843" y="173989"/>
                </a:lnTo>
                <a:lnTo>
                  <a:pt x="550275" y="180339"/>
                </a:lnTo>
                <a:lnTo>
                  <a:pt x="547088" y="186689"/>
                </a:lnTo>
                <a:lnTo>
                  <a:pt x="544306" y="193039"/>
                </a:lnTo>
                <a:lnTo>
                  <a:pt x="569706" y="204469"/>
                </a:lnTo>
                <a:lnTo>
                  <a:pt x="572500" y="198119"/>
                </a:lnTo>
                <a:lnTo>
                  <a:pt x="575421" y="193039"/>
                </a:lnTo>
                <a:lnTo>
                  <a:pt x="581771" y="182879"/>
                </a:lnTo>
                <a:lnTo>
                  <a:pt x="585454" y="179069"/>
                </a:lnTo>
                <a:lnTo>
                  <a:pt x="589772" y="176529"/>
                </a:lnTo>
                <a:lnTo>
                  <a:pt x="595360" y="171450"/>
                </a:lnTo>
                <a:lnTo>
                  <a:pt x="600313" y="170179"/>
                </a:lnTo>
                <a:lnTo>
                  <a:pt x="656499" y="170179"/>
                </a:lnTo>
                <a:lnTo>
                  <a:pt x="651875" y="163829"/>
                </a:lnTo>
                <a:lnTo>
                  <a:pt x="643207" y="153669"/>
                </a:lnTo>
                <a:lnTo>
                  <a:pt x="634349" y="146050"/>
                </a:lnTo>
                <a:lnTo>
                  <a:pt x="625300" y="140969"/>
                </a:lnTo>
                <a:lnTo>
                  <a:pt x="616061" y="137159"/>
                </a:lnTo>
                <a:close/>
              </a:path>
              <a:path w="873125" h="652779">
                <a:moveTo>
                  <a:pt x="712651" y="123189"/>
                </a:moveTo>
                <a:lnTo>
                  <a:pt x="666480" y="123189"/>
                </a:lnTo>
                <a:lnTo>
                  <a:pt x="696579" y="163829"/>
                </a:lnTo>
                <a:lnTo>
                  <a:pt x="733722" y="187959"/>
                </a:lnTo>
                <a:lnTo>
                  <a:pt x="742267" y="186689"/>
                </a:lnTo>
                <a:lnTo>
                  <a:pt x="775700" y="163829"/>
                </a:lnTo>
                <a:lnTo>
                  <a:pt x="778240" y="160019"/>
                </a:lnTo>
                <a:lnTo>
                  <a:pt x="780272" y="157479"/>
                </a:lnTo>
                <a:lnTo>
                  <a:pt x="774321" y="152400"/>
                </a:lnTo>
                <a:lnTo>
                  <a:pt x="743315" y="152400"/>
                </a:lnTo>
                <a:lnTo>
                  <a:pt x="734806" y="151129"/>
                </a:lnTo>
                <a:lnTo>
                  <a:pt x="730615" y="147319"/>
                </a:lnTo>
                <a:lnTo>
                  <a:pt x="712651" y="123189"/>
                </a:lnTo>
                <a:close/>
              </a:path>
              <a:path w="873125" h="652779">
                <a:moveTo>
                  <a:pt x="759444" y="139700"/>
                </a:moveTo>
                <a:lnTo>
                  <a:pt x="743315" y="152400"/>
                </a:lnTo>
                <a:lnTo>
                  <a:pt x="774321" y="152400"/>
                </a:lnTo>
                <a:lnTo>
                  <a:pt x="759444" y="139700"/>
                </a:lnTo>
                <a:close/>
              </a:path>
              <a:path w="873125" h="652779">
                <a:moveTo>
                  <a:pt x="659495" y="50800"/>
                </a:moveTo>
                <a:lnTo>
                  <a:pt x="634603" y="68579"/>
                </a:lnTo>
                <a:lnTo>
                  <a:pt x="650859" y="97789"/>
                </a:lnTo>
                <a:lnTo>
                  <a:pt x="636254" y="110489"/>
                </a:lnTo>
                <a:lnTo>
                  <a:pt x="652510" y="133350"/>
                </a:lnTo>
                <a:lnTo>
                  <a:pt x="666480" y="123189"/>
                </a:lnTo>
                <a:lnTo>
                  <a:pt x="712651" y="123189"/>
                </a:lnTo>
                <a:lnTo>
                  <a:pt x="696579" y="101600"/>
                </a:lnTo>
                <a:lnTo>
                  <a:pt x="720963" y="83819"/>
                </a:lnTo>
                <a:lnTo>
                  <a:pt x="716417" y="77469"/>
                </a:lnTo>
                <a:lnTo>
                  <a:pt x="679307" y="77469"/>
                </a:lnTo>
                <a:lnTo>
                  <a:pt x="659495" y="50800"/>
                </a:lnTo>
                <a:close/>
              </a:path>
              <a:path w="873125" h="652779">
                <a:moveTo>
                  <a:pt x="792718" y="0"/>
                </a:moveTo>
                <a:lnTo>
                  <a:pt x="758299" y="16509"/>
                </a:lnTo>
                <a:lnTo>
                  <a:pt x="741330" y="50800"/>
                </a:lnTo>
                <a:lnTo>
                  <a:pt x="740725" y="58419"/>
                </a:lnTo>
                <a:lnTo>
                  <a:pt x="741156" y="66039"/>
                </a:lnTo>
                <a:lnTo>
                  <a:pt x="761434" y="107950"/>
                </a:lnTo>
                <a:lnTo>
                  <a:pt x="806493" y="129539"/>
                </a:lnTo>
                <a:lnTo>
                  <a:pt x="822634" y="127000"/>
                </a:lnTo>
                <a:lnTo>
                  <a:pt x="830468" y="124459"/>
                </a:lnTo>
                <a:lnTo>
                  <a:pt x="838065" y="120650"/>
                </a:lnTo>
                <a:lnTo>
                  <a:pt x="845423" y="115569"/>
                </a:lnTo>
                <a:lnTo>
                  <a:pt x="851392" y="111759"/>
                </a:lnTo>
                <a:lnTo>
                  <a:pt x="856853" y="105409"/>
                </a:lnTo>
                <a:lnTo>
                  <a:pt x="863787" y="96519"/>
                </a:lnTo>
                <a:lnTo>
                  <a:pt x="804402" y="96519"/>
                </a:lnTo>
                <a:lnTo>
                  <a:pt x="797290" y="93979"/>
                </a:lnTo>
                <a:lnTo>
                  <a:pt x="790559" y="87629"/>
                </a:lnTo>
                <a:lnTo>
                  <a:pt x="818368" y="67309"/>
                </a:lnTo>
                <a:lnTo>
                  <a:pt x="775827" y="67309"/>
                </a:lnTo>
                <a:lnTo>
                  <a:pt x="772271" y="60959"/>
                </a:lnTo>
                <a:lnTo>
                  <a:pt x="771128" y="54609"/>
                </a:lnTo>
                <a:lnTo>
                  <a:pt x="772398" y="48259"/>
                </a:lnTo>
                <a:lnTo>
                  <a:pt x="793099" y="27939"/>
                </a:lnTo>
                <a:lnTo>
                  <a:pt x="841825" y="27939"/>
                </a:lnTo>
                <a:lnTo>
                  <a:pt x="837594" y="22859"/>
                </a:lnTo>
                <a:lnTo>
                  <a:pt x="832008" y="16509"/>
                </a:lnTo>
                <a:lnTo>
                  <a:pt x="826113" y="11429"/>
                </a:lnTo>
                <a:lnTo>
                  <a:pt x="819896" y="7619"/>
                </a:lnTo>
                <a:lnTo>
                  <a:pt x="813345" y="3809"/>
                </a:lnTo>
                <a:lnTo>
                  <a:pt x="792718" y="0"/>
                </a:lnTo>
                <a:close/>
              </a:path>
              <a:path w="873125" h="652779">
                <a:moveTo>
                  <a:pt x="849741" y="67309"/>
                </a:moveTo>
                <a:lnTo>
                  <a:pt x="819007" y="96519"/>
                </a:lnTo>
                <a:lnTo>
                  <a:pt x="863787" y="96519"/>
                </a:lnTo>
                <a:lnTo>
                  <a:pt x="866759" y="92709"/>
                </a:lnTo>
                <a:lnTo>
                  <a:pt x="870442" y="85089"/>
                </a:lnTo>
                <a:lnTo>
                  <a:pt x="873109" y="77469"/>
                </a:lnTo>
                <a:lnTo>
                  <a:pt x="849741" y="67309"/>
                </a:lnTo>
                <a:close/>
              </a:path>
              <a:path w="873125" h="652779">
                <a:moveTo>
                  <a:pt x="703691" y="59689"/>
                </a:moveTo>
                <a:lnTo>
                  <a:pt x="679307" y="77469"/>
                </a:lnTo>
                <a:lnTo>
                  <a:pt x="716417" y="77469"/>
                </a:lnTo>
                <a:lnTo>
                  <a:pt x="703691" y="59689"/>
                </a:lnTo>
                <a:close/>
              </a:path>
              <a:path w="873125" h="652779">
                <a:moveTo>
                  <a:pt x="841825" y="27939"/>
                </a:moveTo>
                <a:lnTo>
                  <a:pt x="793099" y="27939"/>
                </a:lnTo>
                <a:lnTo>
                  <a:pt x="798433" y="30479"/>
                </a:lnTo>
                <a:lnTo>
                  <a:pt x="803640" y="31750"/>
                </a:lnTo>
                <a:lnTo>
                  <a:pt x="808339" y="35559"/>
                </a:lnTo>
                <a:lnTo>
                  <a:pt x="812530" y="40639"/>
                </a:lnTo>
                <a:lnTo>
                  <a:pt x="775827" y="67309"/>
                </a:lnTo>
                <a:lnTo>
                  <a:pt x="818368" y="67309"/>
                </a:lnTo>
                <a:lnTo>
                  <a:pt x="851392" y="43179"/>
                </a:lnTo>
                <a:lnTo>
                  <a:pt x="850757" y="41909"/>
                </a:lnTo>
                <a:lnTo>
                  <a:pt x="848090" y="36829"/>
                </a:lnTo>
                <a:lnTo>
                  <a:pt x="846566" y="34289"/>
                </a:lnTo>
                <a:lnTo>
                  <a:pt x="844788" y="31750"/>
                </a:lnTo>
                <a:lnTo>
                  <a:pt x="842883" y="29209"/>
                </a:lnTo>
                <a:lnTo>
                  <a:pt x="841825" y="27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57">
            <a:extLst>
              <a:ext uri="{FF2B5EF4-FFF2-40B4-BE49-F238E27FC236}">
                <a16:creationId xmlns:a16="http://schemas.microsoft.com/office/drawing/2014/main" id="{B6D70675-51D2-4437-9CDB-DD19769A410B}"/>
              </a:ext>
            </a:extLst>
          </p:cNvPr>
          <p:cNvSpPr txBox="1"/>
          <p:nvPr/>
        </p:nvSpPr>
        <p:spPr>
          <a:xfrm>
            <a:off x="4215710" y="4066834"/>
            <a:ext cx="198818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spc="55" dirty="0">
                <a:solidFill>
                  <a:srgbClr val="3333CC"/>
                </a:solidFill>
                <a:latin typeface="Calibri"/>
                <a:cs typeface="Calibri"/>
              </a:rPr>
              <a:t>Three</a:t>
            </a:r>
            <a:r>
              <a:rPr b="1" spc="-12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b="1" spc="60" dirty="0">
                <a:solidFill>
                  <a:srgbClr val="3333CC"/>
                </a:solidFill>
                <a:latin typeface="Calibri"/>
                <a:cs typeface="Calibri"/>
              </a:rPr>
              <a:t>Optimization  Techniques</a:t>
            </a:r>
            <a:endParaRPr>
              <a:latin typeface="Calibri"/>
              <a:cs typeface="Calibri"/>
            </a:endParaRPr>
          </a:p>
        </p:txBody>
      </p:sp>
      <p:sp>
        <p:nvSpPr>
          <p:cNvPr id="119" name="object 58">
            <a:extLst>
              <a:ext uri="{FF2B5EF4-FFF2-40B4-BE49-F238E27FC236}">
                <a16:creationId xmlns:a16="http://schemas.microsoft.com/office/drawing/2014/main" id="{40167439-F607-4028-88CB-0F635CFF30D6}"/>
              </a:ext>
            </a:extLst>
          </p:cNvPr>
          <p:cNvSpPr/>
          <p:nvPr/>
        </p:nvSpPr>
        <p:spPr>
          <a:xfrm>
            <a:off x="6775775" y="3368080"/>
            <a:ext cx="1141095" cy="1068071"/>
          </a:xfrm>
          <a:custGeom>
            <a:avLst/>
            <a:gdLst/>
            <a:ahLst/>
            <a:cxnLst/>
            <a:rect l="l" t="t" r="r" b="b"/>
            <a:pathLst>
              <a:path w="1141095" h="1068070">
                <a:moveTo>
                  <a:pt x="283463" y="0"/>
                </a:moveTo>
                <a:lnTo>
                  <a:pt x="0" y="331597"/>
                </a:lnTo>
                <a:lnTo>
                  <a:pt x="667384" y="902208"/>
                </a:lnTo>
                <a:lnTo>
                  <a:pt x="525652" y="1067943"/>
                </a:lnTo>
                <a:lnTo>
                  <a:pt x="1140840" y="1019810"/>
                </a:lnTo>
                <a:lnTo>
                  <a:pt x="1105595" y="570611"/>
                </a:lnTo>
                <a:lnTo>
                  <a:pt x="950849" y="570611"/>
                </a:lnTo>
                <a:lnTo>
                  <a:pt x="283463" y="0"/>
                </a:lnTo>
                <a:close/>
              </a:path>
              <a:path w="1141095" h="1068070">
                <a:moveTo>
                  <a:pt x="1092580" y="404749"/>
                </a:moveTo>
                <a:lnTo>
                  <a:pt x="950849" y="570611"/>
                </a:lnTo>
                <a:lnTo>
                  <a:pt x="1105595" y="570611"/>
                </a:lnTo>
                <a:lnTo>
                  <a:pt x="1092580" y="40474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59">
            <a:extLst>
              <a:ext uri="{FF2B5EF4-FFF2-40B4-BE49-F238E27FC236}">
                <a16:creationId xmlns:a16="http://schemas.microsoft.com/office/drawing/2014/main" id="{562E714F-28C6-49E5-8768-8AB16CC12100}"/>
              </a:ext>
            </a:extLst>
          </p:cNvPr>
          <p:cNvSpPr/>
          <p:nvPr/>
        </p:nvSpPr>
        <p:spPr>
          <a:xfrm>
            <a:off x="6775775" y="3368080"/>
            <a:ext cx="1141095" cy="1068071"/>
          </a:xfrm>
          <a:custGeom>
            <a:avLst/>
            <a:gdLst/>
            <a:ahLst/>
            <a:cxnLst/>
            <a:rect l="l" t="t" r="r" b="b"/>
            <a:pathLst>
              <a:path w="1141095" h="1068070">
                <a:moveTo>
                  <a:pt x="283463" y="0"/>
                </a:moveTo>
                <a:lnTo>
                  <a:pt x="950849" y="570611"/>
                </a:lnTo>
                <a:lnTo>
                  <a:pt x="1092580" y="404749"/>
                </a:lnTo>
                <a:lnTo>
                  <a:pt x="1140840" y="1019810"/>
                </a:lnTo>
                <a:lnTo>
                  <a:pt x="525652" y="1067943"/>
                </a:lnTo>
                <a:lnTo>
                  <a:pt x="667384" y="902208"/>
                </a:lnTo>
                <a:lnTo>
                  <a:pt x="0" y="331597"/>
                </a:lnTo>
                <a:lnTo>
                  <a:pt x="283463" y="0"/>
                </a:lnTo>
                <a:close/>
              </a:path>
            </a:pathLst>
          </a:custGeom>
          <a:ln w="12700">
            <a:solidFill>
              <a:srgbClr val="22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60">
            <a:extLst>
              <a:ext uri="{FF2B5EF4-FFF2-40B4-BE49-F238E27FC236}">
                <a16:creationId xmlns:a16="http://schemas.microsoft.com/office/drawing/2014/main" id="{AD5CC7AE-2705-4F12-8CDE-EAAE362922C2}"/>
              </a:ext>
            </a:extLst>
          </p:cNvPr>
          <p:cNvSpPr/>
          <p:nvPr/>
        </p:nvSpPr>
        <p:spPr>
          <a:xfrm>
            <a:off x="7134168" y="3660182"/>
            <a:ext cx="427355" cy="423545"/>
          </a:xfrm>
          <a:custGeom>
            <a:avLst/>
            <a:gdLst/>
            <a:ahLst/>
            <a:cxnLst/>
            <a:rect l="l" t="t" r="r" b="b"/>
            <a:pathLst>
              <a:path w="427354" h="423545">
                <a:moveTo>
                  <a:pt x="359323" y="341375"/>
                </a:moveTo>
                <a:lnTo>
                  <a:pt x="327533" y="341375"/>
                </a:lnTo>
                <a:lnTo>
                  <a:pt x="317246" y="397129"/>
                </a:lnTo>
                <a:lnTo>
                  <a:pt x="347980" y="423291"/>
                </a:lnTo>
                <a:lnTo>
                  <a:pt x="359323" y="341375"/>
                </a:lnTo>
                <a:close/>
              </a:path>
              <a:path w="427354" h="423545">
                <a:moveTo>
                  <a:pt x="371601" y="209423"/>
                </a:moveTo>
                <a:lnTo>
                  <a:pt x="255905" y="344678"/>
                </a:lnTo>
                <a:lnTo>
                  <a:pt x="283591" y="368173"/>
                </a:lnTo>
                <a:lnTo>
                  <a:pt x="303657" y="344678"/>
                </a:lnTo>
                <a:lnTo>
                  <a:pt x="327533" y="341375"/>
                </a:lnTo>
                <a:lnTo>
                  <a:pt x="359323" y="341375"/>
                </a:lnTo>
                <a:lnTo>
                  <a:pt x="360045" y="336169"/>
                </a:lnTo>
                <a:lnTo>
                  <a:pt x="427228" y="325500"/>
                </a:lnTo>
                <a:lnTo>
                  <a:pt x="410610" y="311276"/>
                </a:lnTo>
                <a:lnTo>
                  <a:pt x="333629" y="311276"/>
                </a:lnTo>
                <a:lnTo>
                  <a:pt x="332867" y="310515"/>
                </a:lnTo>
                <a:lnTo>
                  <a:pt x="399161" y="233045"/>
                </a:lnTo>
                <a:lnTo>
                  <a:pt x="371601" y="209423"/>
                </a:lnTo>
                <a:close/>
              </a:path>
              <a:path w="427354" h="423545">
                <a:moveTo>
                  <a:pt x="247586" y="190563"/>
                </a:moveTo>
                <a:lnTo>
                  <a:pt x="207940" y="207424"/>
                </a:lnTo>
                <a:lnTo>
                  <a:pt x="186358" y="239010"/>
                </a:lnTo>
                <a:lnTo>
                  <a:pt x="182879" y="255460"/>
                </a:lnTo>
                <a:lnTo>
                  <a:pt x="182879" y="263461"/>
                </a:lnTo>
                <a:lnTo>
                  <a:pt x="199114" y="299430"/>
                </a:lnTo>
                <a:lnTo>
                  <a:pt x="238379" y="321056"/>
                </a:lnTo>
                <a:lnTo>
                  <a:pt x="246634" y="321056"/>
                </a:lnTo>
                <a:lnTo>
                  <a:pt x="251333" y="292862"/>
                </a:lnTo>
                <a:lnTo>
                  <a:pt x="247142" y="292735"/>
                </a:lnTo>
                <a:lnTo>
                  <a:pt x="243078" y="292100"/>
                </a:lnTo>
                <a:lnTo>
                  <a:pt x="219075" y="273050"/>
                </a:lnTo>
                <a:lnTo>
                  <a:pt x="219201" y="264668"/>
                </a:lnTo>
                <a:lnTo>
                  <a:pt x="241125" y="229774"/>
                </a:lnTo>
                <a:lnTo>
                  <a:pt x="261366" y="223647"/>
                </a:lnTo>
                <a:lnTo>
                  <a:pt x="306895" y="223647"/>
                </a:lnTo>
                <a:lnTo>
                  <a:pt x="303911" y="217678"/>
                </a:lnTo>
                <a:lnTo>
                  <a:pt x="272012" y="194528"/>
                </a:lnTo>
                <a:lnTo>
                  <a:pt x="255821" y="190797"/>
                </a:lnTo>
                <a:lnTo>
                  <a:pt x="247586" y="190563"/>
                </a:lnTo>
                <a:close/>
              </a:path>
              <a:path w="427354" h="423545">
                <a:moveTo>
                  <a:pt x="396367" y="299085"/>
                </a:moveTo>
                <a:lnTo>
                  <a:pt x="333629" y="311276"/>
                </a:lnTo>
                <a:lnTo>
                  <a:pt x="410610" y="311276"/>
                </a:lnTo>
                <a:lnTo>
                  <a:pt x="396367" y="299085"/>
                </a:lnTo>
                <a:close/>
              </a:path>
              <a:path w="427354" h="423545">
                <a:moveTo>
                  <a:pt x="306895" y="223647"/>
                </a:moveTo>
                <a:lnTo>
                  <a:pt x="261366" y="223647"/>
                </a:lnTo>
                <a:lnTo>
                  <a:pt x="268859" y="225806"/>
                </a:lnTo>
                <a:lnTo>
                  <a:pt x="275590" y="231648"/>
                </a:lnTo>
                <a:lnTo>
                  <a:pt x="279781" y="235076"/>
                </a:lnTo>
                <a:lnTo>
                  <a:pt x="282448" y="240665"/>
                </a:lnTo>
                <a:lnTo>
                  <a:pt x="283845" y="248285"/>
                </a:lnTo>
                <a:lnTo>
                  <a:pt x="312800" y="241300"/>
                </a:lnTo>
                <a:lnTo>
                  <a:pt x="311658" y="235331"/>
                </a:lnTo>
                <a:lnTo>
                  <a:pt x="309753" y="229362"/>
                </a:lnTo>
                <a:lnTo>
                  <a:pt x="306895" y="223647"/>
                </a:lnTo>
                <a:close/>
              </a:path>
              <a:path w="427354" h="423545">
                <a:moveTo>
                  <a:pt x="194056" y="126237"/>
                </a:moveTo>
                <a:lnTo>
                  <a:pt x="112268" y="221869"/>
                </a:lnTo>
                <a:lnTo>
                  <a:pt x="140716" y="246125"/>
                </a:lnTo>
                <a:lnTo>
                  <a:pt x="222504" y="150368"/>
                </a:lnTo>
                <a:lnTo>
                  <a:pt x="194056" y="126237"/>
                </a:lnTo>
                <a:close/>
              </a:path>
              <a:path w="427354" h="423545">
                <a:moveTo>
                  <a:pt x="107442" y="0"/>
                </a:moveTo>
                <a:lnTo>
                  <a:pt x="0" y="125857"/>
                </a:lnTo>
                <a:lnTo>
                  <a:pt x="28321" y="149987"/>
                </a:lnTo>
                <a:lnTo>
                  <a:pt x="64770" y="107442"/>
                </a:lnTo>
                <a:lnTo>
                  <a:pt x="174621" y="107442"/>
                </a:lnTo>
                <a:lnTo>
                  <a:pt x="175132" y="106537"/>
                </a:lnTo>
                <a:lnTo>
                  <a:pt x="119522" y="106537"/>
                </a:lnTo>
                <a:lnTo>
                  <a:pt x="109083" y="104126"/>
                </a:lnTo>
                <a:lnTo>
                  <a:pt x="97917" y="96774"/>
                </a:lnTo>
                <a:lnTo>
                  <a:pt x="84074" y="84836"/>
                </a:lnTo>
                <a:lnTo>
                  <a:pt x="116459" y="46862"/>
                </a:lnTo>
                <a:lnTo>
                  <a:pt x="160872" y="46862"/>
                </a:lnTo>
                <a:lnTo>
                  <a:pt x="157216" y="42977"/>
                </a:lnTo>
                <a:lnTo>
                  <a:pt x="150622" y="36957"/>
                </a:lnTo>
                <a:lnTo>
                  <a:pt x="107442" y="0"/>
                </a:lnTo>
                <a:close/>
              </a:path>
              <a:path w="427354" h="423545">
                <a:moveTo>
                  <a:pt x="174621" y="107442"/>
                </a:moveTo>
                <a:lnTo>
                  <a:pt x="64770" y="107442"/>
                </a:lnTo>
                <a:lnTo>
                  <a:pt x="80391" y="120776"/>
                </a:lnTo>
                <a:lnTo>
                  <a:pt x="116232" y="139164"/>
                </a:lnTo>
                <a:lnTo>
                  <a:pt x="123729" y="140049"/>
                </a:lnTo>
                <a:lnTo>
                  <a:pt x="131179" y="139838"/>
                </a:lnTo>
                <a:lnTo>
                  <a:pt x="165989" y="120142"/>
                </a:lnTo>
                <a:lnTo>
                  <a:pt x="174621" y="107442"/>
                </a:lnTo>
                <a:close/>
              </a:path>
              <a:path w="427354" h="423545">
                <a:moveTo>
                  <a:pt x="235839" y="88392"/>
                </a:moveTo>
                <a:lnTo>
                  <a:pt x="230505" y="88646"/>
                </a:lnTo>
                <a:lnTo>
                  <a:pt x="225298" y="88773"/>
                </a:lnTo>
                <a:lnTo>
                  <a:pt x="220725" y="91059"/>
                </a:lnTo>
                <a:lnTo>
                  <a:pt x="216916" y="95631"/>
                </a:lnTo>
                <a:lnTo>
                  <a:pt x="213106" y="100075"/>
                </a:lnTo>
                <a:lnTo>
                  <a:pt x="211455" y="105029"/>
                </a:lnTo>
                <a:lnTo>
                  <a:pt x="212725" y="115443"/>
                </a:lnTo>
                <a:lnTo>
                  <a:pt x="215392" y="120142"/>
                </a:lnTo>
                <a:lnTo>
                  <a:pt x="220218" y="124206"/>
                </a:lnTo>
                <a:lnTo>
                  <a:pt x="224917" y="128270"/>
                </a:lnTo>
                <a:lnTo>
                  <a:pt x="229997" y="130175"/>
                </a:lnTo>
                <a:lnTo>
                  <a:pt x="235204" y="130048"/>
                </a:lnTo>
                <a:lnTo>
                  <a:pt x="240538" y="129794"/>
                </a:lnTo>
                <a:lnTo>
                  <a:pt x="245110" y="127508"/>
                </a:lnTo>
                <a:lnTo>
                  <a:pt x="248920" y="122936"/>
                </a:lnTo>
                <a:lnTo>
                  <a:pt x="252730" y="118491"/>
                </a:lnTo>
                <a:lnTo>
                  <a:pt x="254381" y="113665"/>
                </a:lnTo>
                <a:lnTo>
                  <a:pt x="253111" y="103124"/>
                </a:lnTo>
                <a:lnTo>
                  <a:pt x="250317" y="98551"/>
                </a:lnTo>
                <a:lnTo>
                  <a:pt x="245618" y="94487"/>
                </a:lnTo>
                <a:lnTo>
                  <a:pt x="240792" y="90424"/>
                </a:lnTo>
                <a:lnTo>
                  <a:pt x="235839" y="88392"/>
                </a:lnTo>
                <a:close/>
              </a:path>
              <a:path w="427354" h="423545">
                <a:moveTo>
                  <a:pt x="160872" y="46862"/>
                </a:moveTo>
                <a:lnTo>
                  <a:pt x="116459" y="46862"/>
                </a:lnTo>
                <a:lnTo>
                  <a:pt x="129667" y="58038"/>
                </a:lnTo>
                <a:lnTo>
                  <a:pt x="137287" y="64643"/>
                </a:lnTo>
                <a:lnTo>
                  <a:pt x="142113" y="71120"/>
                </a:lnTo>
                <a:lnTo>
                  <a:pt x="143891" y="77343"/>
                </a:lnTo>
                <a:lnTo>
                  <a:pt x="145669" y="83438"/>
                </a:lnTo>
                <a:lnTo>
                  <a:pt x="143764" y="89916"/>
                </a:lnTo>
                <a:lnTo>
                  <a:pt x="138175" y="96393"/>
                </a:lnTo>
                <a:lnTo>
                  <a:pt x="129224" y="103971"/>
                </a:lnTo>
                <a:lnTo>
                  <a:pt x="119522" y="106537"/>
                </a:lnTo>
                <a:lnTo>
                  <a:pt x="175132" y="106537"/>
                </a:lnTo>
                <a:lnTo>
                  <a:pt x="175975" y="105029"/>
                </a:lnTo>
                <a:lnTo>
                  <a:pt x="178669" y="97657"/>
                </a:lnTo>
                <a:lnTo>
                  <a:pt x="179711" y="91059"/>
                </a:lnTo>
                <a:lnTo>
                  <a:pt x="179665" y="83054"/>
                </a:lnTo>
                <a:lnTo>
                  <a:pt x="163083" y="49212"/>
                </a:lnTo>
                <a:lnTo>
                  <a:pt x="160872" y="468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61">
            <a:extLst>
              <a:ext uri="{FF2B5EF4-FFF2-40B4-BE49-F238E27FC236}">
                <a16:creationId xmlns:a16="http://schemas.microsoft.com/office/drawing/2014/main" id="{DF96B09A-4B07-4E9E-B278-9E9F00CBD151}"/>
              </a:ext>
            </a:extLst>
          </p:cNvPr>
          <p:cNvSpPr txBox="1"/>
          <p:nvPr/>
        </p:nvSpPr>
        <p:spPr>
          <a:xfrm>
            <a:off x="7461499" y="3166606"/>
            <a:ext cx="16224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spc="65" dirty="0">
                <a:solidFill>
                  <a:srgbClr val="3333CC"/>
                </a:solidFill>
                <a:latin typeface="Calibri"/>
                <a:cs typeface="Calibri"/>
              </a:rPr>
              <a:t>Cost</a:t>
            </a:r>
            <a:r>
              <a:rPr b="1" spc="-12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b="1" spc="65" dirty="0">
                <a:solidFill>
                  <a:srgbClr val="3333CC"/>
                </a:solidFill>
                <a:latin typeface="Calibri"/>
                <a:cs typeface="Calibri"/>
              </a:rPr>
              <a:t>Estimation  </a:t>
            </a:r>
            <a:r>
              <a:rPr b="1" spc="-5" dirty="0">
                <a:solidFill>
                  <a:srgbClr val="3333CC"/>
                </a:solidFill>
                <a:latin typeface="Calibri"/>
                <a:cs typeface="Calibri"/>
              </a:rPr>
              <a:t>Model</a:t>
            </a:r>
            <a:endParaRPr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16302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539552" y="1610437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Preliminaries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Challenge and Setting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BENU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spc="45" dirty="0">
                <a:cs typeface="Calibri"/>
              </a:rPr>
              <a:t>Framework</a:t>
            </a:r>
            <a:endParaRPr lang="en-US" altLang="zh-CN" sz="2800" dirty="0">
              <a:cs typeface="Calibri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spc="65" dirty="0">
                <a:solidFill>
                  <a:srgbClr val="00B050"/>
                </a:solidFill>
                <a:cs typeface="Calibri"/>
              </a:rPr>
              <a:t>Implementation Techniques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71" dirty="0">
                <a:cs typeface="Calibri"/>
              </a:rPr>
              <a:t>Highlights </a:t>
            </a:r>
            <a:r>
              <a:rPr lang="en-US" altLang="zh-CN" sz="2800" spc="60" dirty="0">
                <a:cs typeface="Calibri"/>
              </a:rPr>
              <a:t>in</a:t>
            </a:r>
            <a:r>
              <a:rPr lang="en-US" altLang="zh-CN" sz="2800" spc="-245" dirty="0">
                <a:cs typeface="Calibri"/>
              </a:rPr>
              <a:t> </a:t>
            </a:r>
            <a:r>
              <a:rPr lang="en-US" altLang="zh-CN" sz="2800" spc="60" dirty="0">
                <a:cs typeface="Calibri"/>
              </a:rPr>
              <a:t>Evaluation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99035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Challenges of Subgraph Matching</a:t>
            </a:r>
            <a:endParaRPr lang="zh-CN" altLang="en-US" dirty="0"/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8E029C02-2535-44C3-8C2E-E1AEB200BCC4}"/>
              </a:ext>
            </a:extLst>
          </p:cNvPr>
          <p:cNvSpPr/>
          <p:nvPr/>
        </p:nvSpPr>
        <p:spPr>
          <a:xfrm>
            <a:off x="1475659" y="2578587"/>
            <a:ext cx="4817213" cy="2362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495D199D-8B91-4F61-8FDA-0A27A2F3D772}"/>
              </a:ext>
            </a:extLst>
          </p:cNvPr>
          <p:cNvSpPr/>
          <p:nvPr/>
        </p:nvSpPr>
        <p:spPr>
          <a:xfrm>
            <a:off x="2986312" y="2960476"/>
            <a:ext cx="1156335" cy="1752600"/>
          </a:xfrm>
          <a:custGeom>
            <a:avLst/>
            <a:gdLst/>
            <a:ahLst/>
            <a:cxnLst/>
            <a:rect l="l" t="t" r="r" b="b"/>
            <a:pathLst>
              <a:path w="1156335" h="1752600">
                <a:moveTo>
                  <a:pt x="0" y="192643"/>
                </a:moveTo>
                <a:lnTo>
                  <a:pt x="5087" y="148472"/>
                </a:lnTo>
                <a:lnTo>
                  <a:pt x="19580" y="107923"/>
                </a:lnTo>
                <a:lnTo>
                  <a:pt x="42321" y="72154"/>
                </a:lnTo>
                <a:lnTo>
                  <a:pt x="72154" y="42321"/>
                </a:lnTo>
                <a:lnTo>
                  <a:pt x="107924" y="19580"/>
                </a:lnTo>
                <a:lnTo>
                  <a:pt x="148472" y="5087"/>
                </a:lnTo>
                <a:lnTo>
                  <a:pt x="192643" y="0"/>
                </a:lnTo>
                <a:lnTo>
                  <a:pt x="963195" y="0"/>
                </a:lnTo>
                <a:lnTo>
                  <a:pt x="1007366" y="5087"/>
                </a:lnTo>
                <a:lnTo>
                  <a:pt x="1047915" y="19580"/>
                </a:lnTo>
                <a:lnTo>
                  <a:pt x="1083684" y="42321"/>
                </a:lnTo>
                <a:lnTo>
                  <a:pt x="1113517" y="72154"/>
                </a:lnTo>
                <a:lnTo>
                  <a:pt x="1136258" y="107923"/>
                </a:lnTo>
                <a:lnTo>
                  <a:pt x="1150751" y="148472"/>
                </a:lnTo>
                <a:lnTo>
                  <a:pt x="1155839" y="192643"/>
                </a:lnTo>
                <a:lnTo>
                  <a:pt x="1155839" y="1559958"/>
                </a:lnTo>
                <a:lnTo>
                  <a:pt x="1150751" y="1604128"/>
                </a:lnTo>
                <a:lnTo>
                  <a:pt x="1136258" y="1644675"/>
                </a:lnTo>
                <a:lnTo>
                  <a:pt x="1113517" y="1680444"/>
                </a:lnTo>
                <a:lnTo>
                  <a:pt x="1083684" y="1710277"/>
                </a:lnTo>
                <a:lnTo>
                  <a:pt x="1047915" y="1733018"/>
                </a:lnTo>
                <a:lnTo>
                  <a:pt x="1007366" y="1747510"/>
                </a:lnTo>
                <a:lnTo>
                  <a:pt x="963195" y="1752598"/>
                </a:lnTo>
                <a:lnTo>
                  <a:pt x="192643" y="1752598"/>
                </a:lnTo>
                <a:lnTo>
                  <a:pt x="148472" y="1747510"/>
                </a:lnTo>
                <a:lnTo>
                  <a:pt x="107924" y="1733018"/>
                </a:lnTo>
                <a:lnTo>
                  <a:pt x="72154" y="1710277"/>
                </a:lnTo>
                <a:lnTo>
                  <a:pt x="42321" y="1680444"/>
                </a:lnTo>
                <a:lnTo>
                  <a:pt x="19580" y="1644675"/>
                </a:lnTo>
                <a:lnTo>
                  <a:pt x="5087" y="1604128"/>
                </a:lnTo>
                <a:lnTo>
                  <a:pt x="0" y="1559958"/>
                </a:lnTo>
                <a:lnTo>
                  <a:pt x="0" y="192643"/>
                </a:lnTo>
                <a:close/>
              </a:path>
            </a:pathLst>
          </a:custGeom>
          <a:ln w="253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78266013-9A69-465C-8D5C-3863F5DFC64D}"/>
              </a:ext>
            </a:extLst>
          </p:cNvPr>
          <p:cNvSpPr/>
          <p:nvPr/>
        </p:nvSpPr>
        <p:spPr>
          <a:xfrm>
            <a:off x="4370749" y="2960476"/>
            <a:ext cx="1981200" cy="533400"/>
          </a:xfrm>
          <a:custGeom>
            <a:avLst/>
            <a:gdLst/>
            <a:ahLst/>
            <a:cxnLst/>
            <a:rect l="l" t="t" r="r" b="b"/>
            <a:pathLst>
              <a:path w="1981200" h="533400">
                <a:moveTo>
                  <a:pt x="0" y="88901"/>
                </a:moveTo>
                <a:lnTo>
                  <a:pt x="6986" y="54297"/>
                </a:lnTo>
                <a:lnTo>
                  <a:pt x="26038" y="26038"/>
                </a:lnTo>
                <a:lnTo>
                  <a:pt x="54297" y="6986"/>
                </a:lnTo>
                <a:lnTo>
                  <a:pt x="88901" y="0"/>
                </a:lnTo>
                <a:lnTo>
                  <a:pt x="1892298" y="0"/>
                </a:lnTo>
                <a:lnTo>
                  <a:pt x="1926903" y="6986"/>
                </a:lnTo>
                <a:lnTo>
                  <a:pt x="1955161" y="26038"/>
                </a:lnTo>
                <a:lnTo>
                  <a:pt x="1974212" y="54297"/>
                </a:lnTo>
                <a:lnTo>
                  <a:pt x="1981198" y="88901"/>
                </a:lnTo>
                <a:lnTo>
                  <a:pt x="1981198" y="444497"/>
                </a:lnTo>
                <a:lnTo>
                  <a:pt x="1974212" y="479102"/>
                </a:lnTo>
                <a:lnTo>
                  <a:pt x="1955161" y="507360"/>
                </a:lnTo>
                <a:lnTo>
                  <a:pt x="1926903" y="526413"/>
                </a:lnTo>
                <a:lnTo>
                  <a:pt x="1892298" y="533399"/>
                </a:lnTo>
                <a:lnTo>
                  <a:pt x="88901" y="533399"/>
                </a:lnTo>
                <a:lnTo>
                  <a:pt x="54297" y="526413"/>
                </a:lnTo>
                <a:lnTo>
                  <a:pt x="26038" y="507360"/>
                </a:lnTo>
                <a:lnTo>
                  <a:pt x="6986" y="479102"/>
                </a:lnTo>
                <a:lnTo>
                  <a:pt x="0" y="444497"/>
                </a:lnTo>
                <a:lnTo>
                  <a:pt x="0" y="88901"/>
                </a:lnTo>
                <a:close/>
              </a:path>
            </a:pathLst>
          </a:custGeom>
          <a:ln w="253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4DDA58E9-2932-42F9-AF08-EA935FF5D3D9}"/>
              </a:ext>
            </a:extLst>
          </p:cNvPr>
          <p:cNvSpPr txBox="1"/>
          <p:nvPr/>
        </p:nvSpPr>
        <p:spPr>
          <a:xfrm>
            <a:off x="6418969" y="2993496"/>
            <a:ext cx="2281555" cy="51039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55591" marR="5080" indent="-342891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r>
              <a:rPr sz="1575" baseline="26455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-100 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partial</a:t>
            </a:r>
            <a:r>
              <a:rPr sz="16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mappings  are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redundant.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FD263EB0-15B6-487A-B5DE-0D1C56E61984}"/>
              </a:ext>
            </a:extLst>
          </p:cNvPr>
          <p:cNvSpPr/>
          <p:nvPr/>
        </p:nvSpPr>
        <p:spPr>
          <a:xfrm>
            <a:off x="1709668" y="3378194"/>
            <a:ext cx="232411" cy="235585"/>
          </a:xfrm>
          <a:custGeom>
            <a:avLst/>
            <a:gdLst/>
            <a:ahLst/>
            <a:cxnLst/>
            <a:rect l="l" t="t" r="r" b="b"/>
            <a:pathLst>
              <a:path w="232410" h="235585">
                <a:moveTo>
                  <a:pt x="0" y="117785"/>
                </a:moveTo>
                <a:lnTo>
                  <a:pt x="9127" y="71938"/>
                </a:lnTo>
                <a:lnTo>
                  <a:pt x="34020" y="34498"/>
                </a:lnTo>
                <a:lnTo>
                  <a:pt x="70940" y="9256"/>
                </a:lnTo>
                <a:lnTo>
                  <a:pt x="116152" y="0"/>
                </a:lnTo>
                <a:lnTo>
                  <a:pt x="161365" y="9256"/>
                </a:lnTo>
                <a:lnTo>
                  <a:pt x="198285" y="34498"/>
                </a:lnTo>
                <a:lnTo>
                  <a:pt x="223178" y="71938"/>
                </a:lnTo>
                <a:lnTo>
                  <a:pt x="232305" y="117785"/>
                </a:lnTo>
                <a:lnTo>
                  <a:pt x="223178" y="163633"/>
                </a:lnTo>
                <a:lnTo>
                  <a:pt x="198285" y="201072"/>
                </a:lnTo>
                <a:lnTo>
                  <a:pt x="161365" y="226315"/>
                </a:lnTo>
                <a:lnTo>
                  <a:pt x="116152" y="235571"/>
                </a:lnTo>
                <a:lnTo>
                  <a:pt x="70940" y="226315"/>
                </a:lnTo>
                <a:lnTo>
                  <a:pt x="34020" y="201072"/>
                </a:lnTo>
                <a:lnTo>
                  <a:pt x="9127" y="163633"/>
                </a:lnTo>
                <a:lnTo>
                  <a:pt x="0" y="117785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9D0A00E9-4A96-4FA6-B7D9-3BB71B83F944}"/>
              </a:ext>
            </a:extLst>
          </p:cNvPr>
          <p:cNvSpPr/>
          <p:nvPr/>
        </p:nvSpPr>
        <p:spPr>
          <a:xfrm>
            <a:off x="1941979" y="3495971"/>
            <a:ext cx="252095" cy="0"/>
          </a:xfrm>
          <a:custGeom>
            <a:avLst/>
            <a:gdLst/>
            <a:ahLst/>
            <a:cxnLst/>
            <a:rect l="l" t="t" r="r" b="b"/>
            <a:pathLst>
              <a:path w="252094">
                <a:moveTo>
                  <a:pt x="0" y="0"/>
                </a:moveTo>
                <a:lnTo>
                  <a:pt x="251740" y="1"/>
                </a:lnTo>
              </a:path>
            </a:pathLst>
          </a:custGeom>
          <a:ln w="38099">
            <a:solidFill>
              <a:srgbClr val="00BE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94FA13D0-9D15-47E2-8FB0-71D3D4FB9772}"/>
              </a:ext>
            </a:extLst>
          </p:cNvPr>
          <p:cNvSpPr/>
          <p:nvPr/>
        </p:nvSpPr>
        <p:spPr>
          <a:xfrm>
            <a:off x="1709668" y="3855498"/>
            <a:ext cx="232411" cy="235585"/>
          </a:xfrm>
          <a:custGeom>
            <a:avLst/>
            <a:gdLst/>
            <a:ahLst/>
            <a:cxnLst/>
            <a:rect l="l" t="t" r="r" b="b"/>
            <a:pathLst>
              <a:path w="232410" h="235585">
                <a:moveTo>
                  <a:pt x="0" y="117785"/>
                </a:moveTo>
                <a:lnTo>
                  <a:pt x="9127" y="71938"/>
                </a:lnTo>
                <a:lnTo>
                  <a:pt x="34020" y="34498"/>
                </a:lnTo>
                <a:lnTo>
                  <a:pt x="70940" y="9256"/>
                </a:lnTo>
                <a:lnTo>
                  <a:pt x="116152" y="0"/>
                </a:lnTo>
                <a:lnTo>
                  <a:pt x="161365" y="9256"/>
                </a:lnTo>
                <a:lnTo>
                  <a:pt x="198285" y="34498"/>
                </a:lnTo>
                <a:lnTo>
                  <a:pt x="223178" y="71938"/>
                </a:lnTo>
                <a:lnTo>
                  <a:pt x="232305" y="117785"/>
                </a:lnTo>
                <a:lnTo>
                  <a:pt x="223178" y="163633"/>
                </a:lnTo>
                <a:lnTo>
                  <a:pt x="198285" y="201072"/>
                </a:lnTo>
                <a:lnTo>
                  <a:pt x="161365" y="226315"/>
                </a:lnTo>
                <a:lnTo>
                  <a:pt x="116152" y="235571"/>
                </a:lnTo>
                <a:lnTo>
                  <a:pt x="70940" y="226315"/>
                </a:lnTo>
                <a:lnTo>
                  <a:pt x="34020" y="201072"/>
                </a:lnTo>
                <a:lnTo>
                  <a:pt x="9127" y="163633"/>
                </a:lnTo>
                <a:lnTo>
                  <a:pt x="0" y="117785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6C35E66F-78FC-4E19-B68F-2301D72F7216}"/>
              </a:ext>
            </a:extLst>
          </p:cNvPr>
          <p:cNvSpPr/>
          <p:nvPr/>
        </p:nvSpPr>
        <p:spPr>
          <a:xfrm>
            <a:off x="1935562" y="2921998"/>
            <a:ext cx="232411" cy="235585"/>
          </a:xfrm>
          <a:custGeom>
            <a:avLst/>
            <a:gdLst/>
            <a:ahLst/>
            <a:cxnLst/>
            <a:rect l="l" t="t" r="r" b="b"/>
            <a:pathLst>
              <a:path w="232410" h="235585">
                <a:moveTo>
                  <a:pt x="0" y="117785"/>
                </a:moveTo>
                <a:lnTo>
                  <a:pt x="9127" y="71938"/>
                </a:lnTo>
                <a:lnTo>
                  <a:pt x="34020" y="34498"/>
                </a:lnTo>
                <a:lnTo>
                  <a:pt x="70940" y="9256"/>
                </a:lnTo>
                <a:lnTo>
                  <a:pt x="116152" y="0"/>
                </a:lnTo>
                <a:lnTo>
                  <a:pt x="161365" y="9256"/>
                </a:lnTo>
                <a:lnTo>
                  <a:pt x="198285" y="34498"/>
                </a:lnTo>
                <a:lnTo>
                  <a:pt x="223178" y="71938"/>
                </a:lnTo>
                <a:lnTo>
                  <a:pt x="232305" y="117785"/>
                </a:lnTo>
                <a:lnTo>
                  <a:pt x="223178" y="163633"/>
                </a:lnTo>
                <a:lnTo>
                  <a:pt x="198285" y="201073"/>
                </a:lnTo>
                <a:lnTo>
                  <a:pt x="161365" y="226315"/>
                </a:lnTo>
                <a:lnTo>
                  <a:pt x="116152" y="235571"/>
                </a:lnTo>
                <a:lnTo>
                  <a:pt x="70940" y="226315"/>
                </a:lnTo>
                <a:lnTo>
                  <a:pt x="34020" y="201073"/>
                </a:lnTo>
                <a:lnTo>
                  <a:pt x="9127" y="163633"/>
                </a:lnTo>
                <a:lnTo>
                  <a:pt x="0" y="117785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4B07EE53-1F0D-4590-82A1-8DC9C301F979}"/>
              </a:ext>
            </a:extLst>
          </p:cNvPr>
          <p:cNvSpPr/>
          <p:nvPr/>
        </p:nvSpPr>
        <p:spPr>
          <a:xfrm>
            <a:off x="1705908" y="4320269"/>
            <a:ext cx="232411" cy="235585"/>
          </a:xfrm>
          <a:custGeom>
            <a:avLst/>
            <a:gdLst/>
            <a:ahLst/>
            <a:cxnLst/>
            <a:rect l="l" t="t" r="r" b="b"/>
            <a:pathLst>
              <a:path w="232410" h="235585">
                <a:moveTo>
                  <a:pt x="0" y="117785"/>
                </a:moveTo>
                <a:lnTo>
                  <a:pt x="9127" y="71938"/>
                </a:lnTo>
                <a:lnTo>
                  <a:pt x="34020" y="34498"/>
                </a:lnTo>
                <a:lnTo>
                  <a:pt x="70940" y="9256"/>
                </a:lnTo>
                <a:lnTo>
                  <a:pt x="116152" y="0"/>
                </a:lnTo>
                <a:lnTo>
                  <a:pt x="161365" y="9256"/>
                </a:lnTo>
                <a:lnTo>
                  <a:pt x="198285" y="34498"/>
                </a:lnTo>
                <a:lnTo>
                  <a:pt x="223178" y="71938"/>
                </a:lnTo>
                <a:lnTo>
                  <a:pt x="232305" y="117785"/>
                </a:lnTo>
                <a:lnTo>
                  <a:pt x="223178" y="163633"/>
                </a:lnTo>
                <a:lnTo>
                  <a:pt x="198285" y="201073"/>
                </a:lnTo>
                <a:lnTo>
                  <a:pt x="161365" y="226315"/>
                </a:lnTo>
                <a:lnTo>
                  <a:pt x="116152" y="235571"/>
                </a:lnTo>
                <a:lnTo>
                  <a:pt x="70940" y="226315"/>
                </a:lnTo>
                <a:lnTo>
                  <a:pt x="34020" y="201073"/>
                </a:lnTo>
                <a:lnTo>
                  <a:pt x="9127" y="163633"/>
                </a:lnTo>
                <a:lnTo>
                  <a:pt x="0" y="117785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1455133B-91A1-4D61-988C-51992931EB77}"/>
              </a:ext>
            </a:extLst>
          </p:cNvPr>
          <p:cNvSpPr/>
          <p:nvPr/>
        </p:nvSpPr>
        <p:spPr>
          <a:xfrm>
            <a:off x="1825822" y="3157570"/>
            <a:ext cx="226060" cy="220979"/>
          </a:xfrm>
          <a:custGeom>
            <a:avLst/>
            <a:gdLst/>
            <a:ahLst/>
            <a:cxnLst/>
            <a:rect l="l" t="t" r="r" b="b"/>
            <a:pathLst>
              <a:path w="226060" h="220980">
                <a:moveTo>
                  <a:pt x="0" y="220623"/>
                </a:moveTo>
                <a:lnTo>
                  <a:pt x="225898" y="0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AC9171C3-CF96-4F0A-BDB7-6C877298B64C}"/>
              </a:ext>
            </a:extLst>
          </p:cNvPr>
          <p:cNvSpPr/>
          <p:nvPr/>
        </p:nvSpPr>
        <p:spPr>
          <a:xfrm>
            <a:off x="1825821" y="3613767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241730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E8CD6F89-4D4C-4317-88EA-D3EAD57A8C8D}"/>
              </a:ext>
            </a:extLst>
          </p:cNvPr>
          <p:cNvSpPr/>
          <p:nvPr/>
        </p:nvSpPr>
        <p:spPr>
          <a:xfrm>
            <a:off x="1824081" y="4091072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241730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1A8A3C9D-6187-4D89-B57E-6322F571D7FF}"/>
              </a:ext>
            </a:extLst>
          </p:cNvPr>
          <p:cNvSpPr/>
          <p:nvPr/>
        </p:nvSpPr>
        <p:spPr>
          <a:xfrm>
            <a:off x="3658659" y="3157567"/>
            <a:ext cx="734060" cy="0"/>
          </a:xfrm>
          <a:custGeom>
            <a:avLst/>
            <a:gdLst/>
            <a:ahLst/>
            <a:cxnLst/>
            <a:rect l="l" t="t" r="r" b="b"/>
            <a:pathLst>
              <a:path w="734060">
                <a:moveTo>
                  <a:pt x="0" y="0"/>
                </a:moveTo>
                <a:lnTo>
                  <a:pt x="733709" y="1"/>
                </a:lnTo>
              </a:path>
            </a:pathLst>
          </a:custGeom>
          <a:ln w="38099">
            <a:solidFill>
              <a:srgbClr val="00BE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8">
            <a:extLst>
              <a:ext uri="{FF2B5EF4-FFF2-40B4-BE49-F238E27FC236}">
                <a16:creationId xmlns:a16="http://schemas.microsoft.com/office/drawing/2014/main" id="{2A8B85C3-012F-4951-80E2-A9F958779FE7}"/>
              </a:ext>
            </a:extLst>
          </p:cNvPr>
          <p:cNvSpPr txBox="1"/>
          <p:nvPr/>
        </p:nvSpPr>
        <p:spPr>
          <a:xfrm>
            <a:off x="4471118" y="4313726"/>
            <a:ext cx="34163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Cartesian products: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100 X 1000 =</a:t>
            </a:r>
            <a:r>
              <a:rPr sz="1600" spc="-1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r>
              <a:rPr sz="1575" baseline="26455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575" baseline="26455" dirty="0">
              <a:latin typeface="Arial"/>
              <a:cs typeface="Arial"/>
            </a:endParaRPr>
          </a:p>
        </p:txBody>
      </p:sp>
      <p:sp>
        <p:nvSpPr>
          <p:cNvPr id="42" name="object 19">
            <a:extLst>
              <a:ext uri="{FF2B5EF4-FFF2-40B4-BE49-F238E27FC236}">
                <a16:creationId xmlns:a16="http://schemas.microsoft.com/office/drawing/2014/main" id="{5992BB8C-F0AE-4C9C-AD03-C13F088270DD}"/>
              </a:ext>
            </a:extLst>
          </p:cNvPr>
          <p:cNvSpPr txBox="1"/>
          <p:nvPr/>
        </p:nvSpPr>
        <p:spPr>
          <a:xfrm>
            <a:off x="881766" y="5380097"/>
            <a:ext cx="7877387" cy="11545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cs typeface="Times New Roman" panose="02020603050405020304" pitchFamily="18" charset="0"/>
              </a:rPr>
              <a:t>No similar </a:t>
            </a:r>
            <a:r>
              <a:rPr sz="2000" spc="-5" dirty="0">
                <a:cs typeface="Times New Roman" panose="02020603050405020304" pitchFamily="18" charset="0"/>
              </a:rPr>
              <a:t>vertices </a:t>
            </a:r>
            <a:r>
              <a:rPr sz="2000" dirty="0">
                <a:cs typeface="Times New Roman" panose="02020603050405020304" pitchFamily="18" charset="0"/>
              </a:rPr>
              <a:t>in </a:t>
            </a:r>
            <a:r>
              <a:rPr sz="2000" b="1" i="1" dirty="0">
                <a:solidFill>
                  <a:srgbClr val="0000FF"/>
                </a:solidFill>
                <a:cs typeface="Times New Roman" panose="02020603050405020304" pitchFamily="18" charset="0"/>
              </a:rPr>
              <a:t>q </a:t>
            </a:r>
            <a:r>
              <a:rPr sz="2000" dirty="0">
                <a:cs typeface="Times New Roman" panose="02020603050405020304" pitchFamily="18" charset="0"/>
              </a:rPr>
              <a:t>or</a:t>
            </a:r>
            <a:r>
              <a:rPr sz="2000" spc="-20" dirty="0">
                <a:cs typeface="Times New Roman" panose="02020603050405020304" pitchFamily="18" charset="0"/>
              </a:rPr>
              <a:t> </a:t>
            </a:r>
            <a:r>
              <a:rPr sz="2000" b="1" i="1" dirty="0">
                <a:solidFill>
                  <a:srgbClr val="0000FF"/>
                </a:solidFill>
                <a:cs typeface="Times New Roman" panose="02020603050405020304" pitchFamily="18" charset="0"/>
              </a:rPr>
              <a:t>G</a:t>
            </a:r>
            <a:r>
              <a:rPr sz="2000" dirty="0">
                <a:cs typeface="Times New Roman" panose="02020603050405020304" pitchFamily="18" charset="0"/>
              </a:rPr>
              <a:t>.</a:t>
            </a:r>
          </a:p>
          <a:p>
            <a:pPr marL="12700" marR="5080" indent="5080">
              <a:lnSpc>
                <a:spcPts val="3329"/>
              </a:lnSpc>
              <a:spcBef>
                <a:spcPts val="120"/>
              </a:spcBef>
            </a:pPr>
            <a:r>
              <a:rPr sz="2000" spc="-5" dirty="0">
                <a:cs typeface="Times New Roman" panose="02020603050405020304" pitchFamily="18" charset="0"/>
              </a:rPr>
              <a:t>Matching </a:t>
            </a:r>
            <a:r>
              <a:rPr sz="2000" dirty="0">
                <a:cs typeface="Times New Roman" panose="02020603050405020304" pitchFamily="18" charset="0"/>
              </a:rPr>
              <a:t>order: </a:t>
            </a:r>
            <a:r>
              <a:rPr sz="2000" spc="-115" dirty="0">
                <a:cs typeface="Times New Roman" panose="02020603050405020304" pitchFamily="18" charset="0"/>
              </a:rPr>
              <a:t>(u</a:t>
            </a:r>
            <a:r>
              <a:rPr sz="2000" spc="-172" baseline="-21164" dirty="0">
                <a:cs typeface="Times New Roman" panose="02020603050405020304" pitchFamily="18" charset="0"/>
              </a:rPr>
              <a:t>1</a:t>
            </a:r>
            <a:r>
              <a:rPr sz="2000" spc="-115" dirty="0">
                <a:cs typeface="Times New Roman" panose="02020603050405020304" pitchFamily="18" charset="0"/>
              </a:rPr>
              <a:t>,u</a:t>
            </a:r>
            <a:r>
              <a:rPr sz="2000" spc="-172" baseline="-21164" dirty="0">
                <a:cs typeface="Times New Roman" panose="02020603050405020304" pitchFamily="18" charset="0"/>
              </a:rPr>
              <a:t>2</a:t>
            </a:r>
            <a:r>
              <a:rPr sz="2000" spc="-115" dirty="0">
                <a:cs typeface="Times New Roman" panose="02020603050405020304" pitchFamily="18" charset="0"/>
              </a:rPr>
              <a:t>,u</a:t>
            </a:r>
            <a:r>
              <a:rPr sz="2000" spc="-172" baseline="-21164" dirty="0">
                <a:cs typeface="Times New Roman" panose="02020603050405020304" pitchFamily="18" charset="0"/>
              </a:rPr>
              <a:t>3</a:t>
            </a:r>
            <a:r>
              <a:rPr sz="2000" spc="-115" dirty="0">
                <a:cs typeface="Times New Roman" panose="02020603050405020304" pitchFamily="18" charset="0"/>
              </a:rPr>
              <a:t>,u</a:t>
            </a:r>
            <a:r>
              <a:rPr sz="2000" spc="-172" baseline="-21164" dirty="0">
                <a:cs typeface="Times New Roman" panose="02020603050405020304" pitchFamily="18" charset="0"/>
              </a:rPr>
              <a:t>4</a:t>
            </a:r>
            <a:r>
              <a:rPr sz="2000" spc="-115" dirty="0">
                <a:cs typeface="Times New Roman" panose="02020603050405020304" pitchFamily="18" charset="0"/>
              </a:rPr>
              <a:t>,u</a:t>
            </a:r>
            <a:r>
              <a:rPr sz="2000" spc="-172" baseline="-21164" dirty="0">
                <a:cs typeface="Times New Roman" panose="02020603050405020304" pitchFamily="18" charset="0"/>
              </a:rPr>
              <a:t>5</a:t>
            </a:r>
            <a:r>
              <a:rPr sz="2000" spc="-115" dirty="0">
                <a:cs typeface="Times New Roman" panose="02020603050405020304" pitchFamily="18" charset="0"/>
              </a:rPr>
              <a:t>,u</a:t>
            </a:r>
            <a:r>
              <a:rPr sz="2000" spc="-172" baseline="-21164" dirty="0">
                <a:cs typeface="Times New Roman" panose="02020603050405020304" pitchFamily="18" charset="0"/>
              </a:rPr>
              <a:t>6</a:t>
            </a:r>
            <a:r>
              <a:rPr sz="2000" spc="-115" dirty="0">
                <a:cs typeface="Times New Roman" panose="02020603050405020304" pitchFamily="18" charset="0"/>
              </a:rPr>
              <a:t>).  </a:t>
            </a:r>
            <a:endParaRPr lang="en-US" altLang="zh-CN" sz="2000" spc="-115" dirty="0">
              <a:cs typeface="Times New Roman" panose="02020603050405020304" pitchFamily="18" charset="0"/>
            </a:endParaRPr>
          </a:p>
          <a:p>
            <a:pPr marL="12700" marR="5080" indent="5080">
              <a:lnSpc>
                <a:spcPts val="3329"/>
              </a:lnSpc>
              <a:spcBef>
                <a:spcPts val="120"/>
              </a:spcBef>
            </a:pPr>
            <a:r>
              <a:rPr sz="2000" spc="-5" dirty="0">
                <a:solidFill>
                  <a:srgbClr val="FF0000"/>
                </a:solidFill>
                <a:cs typeface="Times New Roman" panose="02020603050405020304" pitchFamily="18" charset="0"/>
              </a:rPr>
              <a:t>Match </a:t>
            </a:r>
            <a:r>
              <a:rPr sz="2000" dirty="0">
                <a:solidFill>
                  <a:srgbClr val="FF0000"/>
                </a:solidFill>
                <a:cs typeface="Times New Roman" panose="02020603050405020304" pitchFamily="18" charset="0"/>
              </a:rPr>
              <a:t>dense subgraph </a:t>
            </a:r>
            <a:r>
              <a:rPr sz="2000" spc="-5" dirty="0">
                <a:solidFill>
                  <a:srgbClr val="FF0000"/>
                </a:solidFill>
                <a:cs typeface="Times New Roman" panose="02020603050405020304" pitchFamily="18" charset="0"/>
              </a:rPr>
              <a:t>first:</a:t>
            </a:r>
            <a:r>
              <a:rPr sz="2000" spc="-1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sz="2000" spc="165" dirty="0">
                <a:solidFill>
                  <a:srgbClr val="FF0000"/>
                </a:solidFill>
                <a:cs typeface="Times New Roman" panose="02020603050405020304" pitchFamily="18" charset="0"/>
              </a:rPr>
              <a:t>(u</a:t>
            </a:r>
            <a:r>
              <a:rPr sz="2000" spc="247" baseline="-21164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r>
              <a:rPr sz="2000" spc="165" dirty="0">
                <a:solidFill>
                  <a:srgbClr val="FF0000"/>
                </a:solidFill>
                <a:cs typeface="Times New Roman" panose="02020603050405020304" pitchFamily="18" charset="0"/>
              </a:rPr>
              <a:t>,u</a:t>
            </a:r>
            <a:r>
              <a:rPr sz="2000" spc="247" baseline="-21164" dirty="0">
                <a:solidFill>
                  <a:srgbClr val="FF0000"/>
                </a:solidFill>
                <a:cs typeface="Times New Roman" panose="02020603050405020304" pitchFamily="18" charset="0"/>
              </a:rPr>
              <a:t>2</a:t>
            </a:r>
            <a:r>
              <a:rPr sz="2000" spc="165" dirty="0">
                <a:solidFill>
                  <a:srgbClr val="FF0000"/>
                </a:solidFill>
                <a:cs typeface="Times New Roman" panose="02020603050405020304" pitchFamily="18" charset="0"/>
              </a:rPr>
              <a:t>,u</a:t>
            </a:r>
            <a:r>
              <a:rPr sz="2000" spc="247" baseline="-21164" dirty="0">
                <a:solidFill>
                  <a:srgbClr val="FF0000"/>
                </a:solidFill>
                <a:cs typeface="Times New Roman" panose="02020603050405020304" pitchFamily="18" charset="0"/>
              </a:rPr>
              <a:t>5</a:t>
            </a:r>
            <a:r>
              <a:rPr sz="2000" spc="165" dirty="0">
                <a:solidFill>
                  <a:srgbClr val="FF0000"/>
                </a:solidFill>
                <a:cs typeface="Times New Roman" panose="02020603050405020304" pitchFamily="18" charset="0"/>
              </a:rPr>
              <a:t>,u</a:t>
            </a:r>
            <a:r>
              <a:rPr sz="2000" spc="247" baseline="-21164" dirty="0"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r>
              <a:rPr sz="2000" spc="165" dirty="0">
                <a:solidFill>
                  <a:srgbClr val="FF0000"/>
                </a:solidFill>
                <a:cs typeface="Times New Roman" panose="02020603050405020304" pitchFamily="18" charset="0"/>
              </a:rPr>
              <a:t>,u</a:t>
            </a:r>
            <a:r>
              <a:rPr sz="2000" spc="247" baseline="-21164" dirty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sz="2000" spc="165" dirty="0">
                <a:solidFill>
                  <a:srgbClr val="FF0000"/>
                </a:solidFill>
                <a:cs typeface="Times New Roman" panose="02020603050405020304" pitchFamily="18" charset="0"/>
              </a:rPr>
              <a:t>,u</a:t>
            </a:r>
            <a:r>
              <a:rPr sz="2000" spc="247" baseline="-21164" dirty="0">
                <a:solidFill>
                  <a:srgbClr val="FF0000"/>
                </a:solidFill>
                <a:cs typeface="Times New Roman" panose="02020603050405020304" pitchFamily="18" charset="0"/>
              </a:rPr>
              <a:t>6</a:t>
            </a:r>
            <a:r>
              <a:rPr sz="2000" spc="165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endParaRPr sz="2000" dirty="0"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EB2E6D-63B4-42CC-BA1A-6C6FC8C5F61A}"/>
              </a:ext>
            </a:extLst>
          </p:cNvPr>
          <p:cNvSpPr/>
          <p:nvPr/>
        </p:nvSpPr>
        <p:spPr>
          <a:xfrm>
            <a:off x="850490" y="1707257"/>
            <a:ext cx="76099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2400" spc="-5" dirty="0">
                <a:cs typeface="Arial"/>
              </a:rPr>
              <a:t>Challenge I: Redundant Cartesian Products</a:t>
            </a:r>
            <a:endParaRPr lang="en-US" altLang="zh-CN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0567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E7A82409-6D52-47B2-B335-0CB18A1D543E}"/>
              </a:ext>
            </a:extLst>
          </p:cNvPr>
          <p:cNvSpPr/>
          <p:nvPr/>
        </p:nvSpPr>
        <p:spPr>
          <a:xfrm>
            <a:off x="213677" y="1259587"/>
            <a:ext cx="8916163" cy="433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7503D6C-FAF0-434C-B125-9E1ED5592FA4}"/>
              </a:ext>
            </a:extLst>
          </p:cNvPr>
          <p:cNvSpPr txBox="1">
            <a:spLocks/>
          </p:cNvSpPr>
          <p:nvPr/>
        </p:nvSpPr>
        <p:spPr>
          <a:xfrm>
            <a:off x="667894" y="483897"/>
            <a:ext cx="7422515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spc="180" dirty="0"/>
              <a:t>Locality </a:t>
            </a:r>
            <a:r>
              <a:rPr lang="en-US" sz="3600" spc="135" dirty="0"/>
              <a:t>in </a:t>
            </a:r>
            <a:r>
              <a:rPr lang="en-US" sz="3600" spc="191" dirty="0"/>
              <a:t>Backtracking</a:t>
            </a:r>
            <a:r>
              <a:rPr lang="en-US" sz="3600" spc="-675" dirty="0"/>
              <a:t> </a:t>
            </a:r>
            <a:r>
              <a:rPr lang="en-US" sz="3600" spc="175" dirty="0"/>
              <a:t>Search</a:t>
            </a:r>
            <a:endParaRPr lang="en-US" sz="3600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CB24E8D-52A8-449A-9E15-95DDE8E2ED1F}"/>
              </a:ext>
            </a:extLst>
          </p:cNvPr>
          <p:cNvSpPr/>
          <p:nvPr/>
        </p:nvSpPr>
        <p:spPr>
          <a:xfrm>
            <a:off x="2087055" y="3189351"/>
            <a:ext cx="556260" cy="576580"/>
          </a:xfrm>
          <a:custGeom>
            <a:avLst/>
            <a:gdLst/>
            <a:ahLst/>
            <a:cxnLst/>
            <a:rect l="l" t="t" r="r" b="b"/>
            <a:pathLst>
              <a:path w="556260" h="576579">
                <a:moveTo>
                  <a:pt x="0" y="288036"/>
                </a:moveTo>
                <a:lnTo>
                  <a:pt x="3638" y="241302"/>
                </a:lnTo>
                <a:lnTo>
                  <a:pt x="14173" y="196973"/>
                </a:lnTo>
                <a:lnTo>
                  <a:pt x="31032" y="155643"/>
                </a:lnTo>
                <a:lnTo>
                  <a:pt x="53644" y="117902"/>
                </a:lnTo>
                <a:lnTo>
                  <a:pt x="81438" y="84343"/>
                </a:lnTo>
                <a:lnTo>
                  <a:pt x="113842" y="55558"/>
                </a:lnTo>
                <a:lnTo>
                  <a:pt x="150285" y="32140"/>
                </a:lnTo>
                <a:lnTo>
                  <a:pt x="190195" y="14679"/>
                </a:lnTo>
                <a:lnTo>
                  <a:pt x="233000" y="3768"/>
                </a:lnTo>
                <a:lnTo>
                  <a:pt x="278129" y="0"/>
                </a:lnTo>
                <a:lnTo>
                  <a:pt x="323259" y="3768"/>
                </a:lnTo>
                <a:lnTo>
                  <a:pt x="366064" y="14679"/>
                </a:lnTo>
                <a:lnTo>
                  <a:pt x="405974" y="32140"/>
                </a:lnTo>
                <a:lnTo>
                  <a:pt x="442417" y="55558"/>
                </a:lnTo>
                <a:lnTo>
                  <a:pt x="474821" y="84343"/>
                </a:lnTo>
                <a:lnTo>
                  <a:pt x="502615" y="117902"/>
                </a:lnTo>
                <a:lnTo>
                  <a:pt x="525227" y="155643"/>
                </a:lnTo>
                <a:lnTo>
                  <a:pt x="542086" y="196973"/>
                </a:lnTo>
                <a:lnTo>
                  <a:pt x="552621" y="241302"/>
                </a:lnTo>
                <a:lnTo>
                  <a:pt x="556259" y="288036"/>
                </a:lnTo>
                <a:lnTo>
                  <a:pt x="552621" y="334769"/>
                </a:lnTo>
                <a:lnTo>
                  <a:pt x="542086" y="379098"/>
                </a:lnTo>
                <a:lnTo>
                  <a:pt x="525227" y="420428"/>
                </a:lnTo>
                <a:lnTo>
                  <a:pt x="502615" y="458169"/>
                </a:lnTo>
                <a:lnTo>
                  <a:pt x="474821" y="491728"/>
                </a:lnTo>
                <a:lnTo>
                  <a:pt x="442417" y="520513"/>
                </a:lnTo>
                <a:lnTo>
                  <a:pt x="405974" y="543931"/>
                </a:lnTo>
                <a:lnTo>
                  <a:pt x="366064" y="561392"/>
                </a:lnTo>
                <a:lnTo>
                  <a:pt x="323259" y="572303"/>
                </a:lnTo>
                <a:lnTo>
                  <a:pt x="278129" y="576072"/>
                </a:lnTo>
                <a:lnTo>
                  <a:pt x="233000" y="572303"/>
                </a:lnTo>
                <a:lnTo>
                  <a:pt x="190195" y="561392"/>
                </a:lnTo>
                <a:lnTo>
                  <a:pt x="150285" y="543931"/>
                </a:lnTo>
                <a:lnTo>
                  <a:pt x="113842" y="520513"/>
                </a:lnTo>
                <a:lnTo>
                  <a:pt x="81438" y="491728"/>
                </a:lnTo>
                <a:lnTo>
                  <a:pt x="53644" y="458169"/>
                </a:lnTo>
                <a:lnTo>
                  <a:pt x="31032" y="420428"/>
                </a:lnTo>
                <a:lnTo>
                  <a:pt x="14173" y="379098"/>
                </a:lnTo>
                <a:lnTo>
                  <a:pt x="3638" y="334769"/>
                </a:lnTo>
                <a:lnTo>
                  <a:pt x="0" y="288036"/>
                </a:lnTo>
                <a:close/>
              </a:path>
            </a:pathLst>
          </a:custGeom>
          <a:ln w="57150">
            <a:solidFill>
              <a:srgbClr val="338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61888CE-4F6B-4F1C-9721-68CEE2D12BF1}"/>
              </a:ext>
            </a:extLst>
          </p:cNvPr>
          <p:cNvSpPr/>
          <p:nvPr/>
        </p:nvSpPr>
        <p:spPr>
          <a:xfrm>
            <a:off x="3383217" y="3189351"/>
            <a:ext cx="576580" cy="576580"/>
          </a:xfrm>
          <a:custGeom>
            <a:avLst/>
            <a:gdLst/>
            <a:ahLst/>
            <a:cxnLst/>
            <a:rect l="l" t="t" r="r" b="b"/>
            <a:pathLst>
              <a:path w="576579" h="576579">
                <a:moveTo>
                  <a:pt x="0" y="288036"/>
                </a:moveTo>
                <a:lnTo>
                  <a:pt x="3768" y="241302"/>
                </a:lnTo>
                <a:lnTo>
                  <a:pt x="14679" y="196973"/>
                </a:lnTo>
                <a:lnTo>
                  <a:pt x="32140" y="155643"/>
                </a:lnTo>
                <a:lnTo>
                  <a:pt x="55558" y="117902"/>
                </a:lnTo>
                <a:lnTo>
                  <a:pt x="84343" y="84343"/>
                </a:lnTo>
                <a:lnTo>
                  <a:pt x="117902" y="55558"/>
                </a:lnTo>
                <a:lnTo>
                  <a:pt x="155643" y="32140"/>
                </a:lnTo>
                <a:lnTo>
                  <a:pt x="196973" y="14679"/>
                </a:lnTo>
                <a:lnTo>
                  <a:pt x="241302" y="3768"/>
                </a:lnTo>
                <a:lnTo>
                  <a:pt x="288036" y="0"/>
                </a:lnTo>
                <a:lnTo>
                  <a:pt x="334769" y="3768"/>
                </a:lnTo>
                <a:lnTo>
                  <a:pt x="379098" y="14679"/>
                </a:lnTo>
                <a:lnTo>
                  <a:pt x="420428" y="32140"/>
                </a:lnTo>
                <a:lnTo>
                  <a:pt x="458169" y="55558"/>
                </a:lnTo>
                <a:lnTo>
                  <a:pt x="491728" y="84343"/>
                </a:lnTo>
                <a:lnTo>
                  <a:pt x="520513" y="117902"/>
                </a:lnTo>
                <a:lnTo>
                  <a:pt x="543931" y="155643"/>
                </a:lnTo>
                <a:lnTo>
                  <a:pt x="561392" y="196973"/>
                </a:lnTo>
                <a:lnTo>
                  <a:pt x="572303" y="241302"/>
                </a:lnTo>
                <a:lnTo>
                  <a:pt x="576071" y="288036"/>
                </a:lnTo>
                <a:lnTo>
                  <a:pt x="572303" y="334769"/>
                </a:lnTo>
                <a:lnTo>
                  <a:pt x="561392" y="379098"/>
                </a:lnTo>
                <a:lnTo>
                  <a:pt x="543931" y="420428"/>
                </a:lnTo>
                <a:lnTo>
                  <a:pt x="520513" y="458169"/>
                </a:lnTo>
                <a:lnTo>
                  <a:pt x="491728" y="491728"/>
                </a:lnTo>
                <a:lnTo>
                  <a:pt x="458169" y="520513"/>
                </a:lnTo>
                <a:lnTo>
                  <a:pt x="420428" y="543931"/>
                </a:lnTo>
                <a:lnTo>
                  <a:pt x="379098" y="561392"/>
                </a:lnTo>
                <a:lnTo>
                  <a:pt x="334769" y="572303"/>
                </a:lnTo>
                <a:lnTo>
                  <a:pt x="288036" y="576072"/>
                </a:lnTo>
                <a:lnTo>
                  <a:pt x="241302" y="572303"/>
                </a:lnTo>
                <a:lnTo>
                  <a:pt x="196973" y="561392"/>
                </a:lnTo>
                <a:lnTo>
                  <a:pt x="155643" y="543931"/>
                </a:lnTo>
                <a:lnTo>
                  <a:pt x="117902" y="520513"/>
                </a:lnTo>
                <a:lnTo>
                  <a:pt x="84343" y="491728"/>
                </a:lnTo>
                <a:lnTo>
                  <a:pt x="55558" y="458169"/>
                </a:lnTo>
                <a:lnTo>
                  <a:pt x="32140" y="420428"/>
                </a:lnTo>
                <a:lnTo>
                  <a:pt x="14679" y="379098"/>
                </a:lnTo>
                <a:lnTo>
                  <a:pt x="3768" y="334769"/>
                </a:lnTo>
                <a:lnTo>
                  <a:pt x="0" y="288036"/>
                </a:lnTo>
                <a:close/>
              </a:path>
            </a:pathLst>
          </a:custGeom>
          <a:ln w="57149">
            <a:solidFill>
              <a:srgbClr val="338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D5921227-E6B1-4B34-8C7E-E07271BE7C68}"/>
              </a:ext>
            </a:extLst>
          </p:cNvPr>
          <p:cNvSpPr/>
          <p:nvPr/>
        </p:nvSpPr>
        <p:spPr>
          <a:xfrm>
            <a:off x="8064183" y="2657475"/>
            <a:ext cx="576580" cy="604520"/>
          </a:xfrm>
          <a:custGeom>
            <a:avLst/>
            <a:gdLst/>
            <a:ahLst/>
            <a:cxnLst/>
            <a:rect l="l" t="t" r="r" b="b"/>
            <a:pathLst>
              <a:path w="576579" h="604520">
                <a:moveTo>
                  <a:pt x="0" y="302132"/>
                </a:moveTo>
                <a:lnTo>
                  <a:pt x="3768" y="253121"/>
                </a:lnTo>
                <a:lnTo>
                  <a:pt x="14679" y="206630"/>
                </a:lnTo>
                <a:lnTo>
                  <a:pt x="32140" y="163279"/>
                </a:lnTo>
                <a:lnTo>
                  <a:pt x="55558" y="123690"/>
                </a:lnTo>
                <a:lnTo>
                  <a:pt x="84343" y="88487"/>
                </a:lnTo>
                <a:lnTo>
                  <a:pt x="117902" y="58289"/>
                </a:lnTo>
                <a:lnTo>
                  <a:pt x="155643" y="33720"/>
                </a:lnTo>
                <a:lnTo>
                  <a:pt x="196973" y="15401"/>
                </a:lnTo>
                <a:lnTo>
                  <a:pt x="241302" y="3954"/>
                </a:lnTo>
                <a:lnTo>
                  <a:pt x="288035" y="0"/>
                </a:lnTo>
                <a:lnTo>
                  <a:pt x="334769" y="3954"/>
                </a:lnTo>
                <a:lnTo>
                  <a:pt x="379098" y="15401"/>
                </a:lnTo>
                <a:lnTo>
                  <a:pt x="420428" y="33720"/>
                </a:lnTo>
                <a:lnTo>
                  <a:pt x="458169" y="58289"/>
                </a:lnTo>
                <a:lnTo>
                  <a:pt x="491728" y="88487"/>
                </a:lnTo>
                <a:lnTo>
                  <a:pt x="520513" y="123690"/>
                </a:lnTo>
                <a:lnTo>
                  <a:pt x="543931" y="163279"/>
                </a:lnTo>
                <a:lnTo>
                  <a:pt x="561392" y="206630"/>
                </a:lnTo>
                <a:lnTo>
                  <a:pt x="572303" y="253121"/>
                </a:lnTo>
                <a:lnTo>
                  <a:pt x="576072" y="302132"/>
                </a:lnTo>
                <a:lnTo>
                  <a:pt x="572303" y="351144"/>
                </a:lnTo>
                <a:lnTo>
                  <a:pt x="561392" y="397635"/>
                </a:lnTo>
                <a:lnTo>
                  <a:pt x="543931" y="440986"/>
                </a:lnTo>
                <a:lnTo>
                  <a:pt x="520513" y="480575"/>
                </a:lnTo>
                <a:lnTo>
                  <a:pt x="491728" y="515778"/>
                </a:lnTo>
                <a:lnTo>
                  <a:pt x="458169" y="545976"/>
                </a:lnTo>
                <a:lnTo>
                  <a:pt x="420428" y="570545"/>
                </a:lnTo>
                <a:lnTo>
                  <a:pt x="379098" y="588864"/>
                </a:lnTo>
                <a:lnTo>
                  <a:pt x="334769" y="600311"/>
                </a:lnTo>
                <a:lnTo>
                  <a:pt x="288035" y="604265"/>
                </a:lnTo>
                <a:lnTo>
                  <a:pt x="241302" y="600311"/>
                </a:lnTo>
                <a:lnTo>
                  <a:pt x="196973" y="588864"/>
                </a:lnTo>
                <a:lnTo>
                  <a:pt x="155643" y="570545"/>
                </a:lnTo>
                <a:lnTo>
                  <a:pt x="117902" y="545976"/>
                </a:lnTo>
                <a:lnTo>
                  <a:pt x="84343" y="515778"/>
                </a:lnTo>
                <a:lnTo>
                  <a:pt x="55558" y="480575"/>
                </a:lnTo>
                <a:lnTo>
                  <a:pt x="32140" y="440986"/>
                </a:lnTo>
                <a:lnTo>
                  <a:pt x="14679" y="397635"/>
                </a:lnTo>
                <a:lnTo>
                  <a:pt x="3768" y="351144"/>
                </a:lnTo>
                <a:lnTo>
                  <a:pt x="0" y="302132"/>
                </a:lnTo>
                <a:close/>
              </a:path>
            </a:pathLst>
          </a:custGeom>
          <a:ln w="5715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1E6656A-0F7A-41A1-9F33-C25018D5AFC6}"/>
              </a:ext>
            </a:extLst>
          </p:cNvPr>
          <p:cNvSpPr txBox="1"/>
          <p:nvPr/>
        </p:nvSpPr>
        <p:spPr>
          <a:xfrm>
            <a:off x="1870267" y="5407407"/>
            <a:ext cx="25088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91" dirty="0">
                <a:solidFill>
                  <a:srgbClr val="3380FF"/>
                </a:solidFill>
                <a:latin typeface="Calibri"/>
                <a:cs typeface="Calibri"/>
              </a:rPr>
              <a:t>Intra-task</a:t>
            </a:r>
            <a:r>
              <a:rPr sz="2400" b="1" spc="-95" dirty="0">
                <a:solidFill>
                  <a:srgbClr val="3380FF"/>
                </a:solidFill>
                <a:latin typeface="Calibri"/>
                <a:cs typeface="Calibri"/>
              </a:rPr>
              <a:t> </a:t>
            </a:r>
            <a:r>
              <a:rPr sz="2400" b="1" spc="100" dirty="0">
                <a:solidFill>
                  <a:srgbClr val="3380FF"/>
                </a:solidFill>
                <a:latin typeface="Calibri"/>
                <a:cs typeface="Calibri"/>
              </a:rPr>
              <a:t>Locality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4B54BCCE-3394-47EC-A1D9-47B985F47DD0}"/>
              </a:ext>
            </a:extLst>
          </p:cNvPr>
          <p:cNvSpPr/>
          <p:nvPr/>
        </p:nvSpPr>
        <p:spPr>
          <a:xfrm>
            <a:off x="2357059" y="3765045"/>
            <a:ext cx="785495" cy="1678939"/>
          </a:xfrm>
          <a:custGeom>
            <a:avLst/>
            <a:gdLst/>
            <a:ahLst/>
            <a:cxnLst/>
            <a:rect l="l" t="t" r="r" b="b"/>
            <a:pathLst>
              <a:path w="785495" h="1678939">
                <a:moveTo>
                  <a:pt x="104019" y="165528"/>
                </a:moveTo>
                <a:lnTo>
                  <a:pt x="69357" y="181298"/>
                </a:lnTo>
                <a:lnTo>
                  <a:pt x="750697" y="1678813"/>
                </a:lnTo>
                <a:lnTo>
                  <a:pt x="785367" y="1663065"/>
                </a:lnTo>
                <a:lnTo>
                  <a:pt x="104019" y="165528"/>
                </a:lnTo>
                <a:close/>
              </a:path>
              <a:path w="785495" h="1678939">
                <a:moveTo>
                  <a:pt x="7746" y="0"/>
                </a:moveTo>
                <a:lnTo>
                  <a:pt x="0" y="212851"/>
                </a:lnTo>
                <a:lnTo>
                  <a:pt x="69357" y="181298"/>
                </a:lnTo>
                <a:lnTo>
                  <a:pt x="61468" y="163957"/>
                </a:lnTo>
                <a:lnTo>
                  <a:pt x="96138" y="148209"/>
                </a:lnTo>
                <a:lnTo>
                  <a:pt x="142089" y="148209"/>
                </a:lnTo>
                <a:lnTo>
                  <a:pt x="173355" y="133985"/>
                </a:lnTo>
                <a:lnTo>
                  <a:pt x="7746" y="0"/>
                </a:lnTo>
                <a:close/>
              </a:path>
              <a:path w="785495" h="1678939">
                <a:moveTo>
                  <a:pt x="96138" y="148209"/>
                </a:moveTo>
                <a:lnTo>
                  <a:pt x="61468" y="163957"/>
                </a:lnTo>
                <a:lnTo>
                  <a:pt x="69357" y="181298"/>
                </a:lnTo>
                <a:lnTo>
                  <a:pt x="104019" y="165528"/>
                </a:lnTo>
                <a:lnTo>
                  <a:pt x="96138" y="148209"/>
                </a:lnTo>
                <a:close/>
              </a:path>
              <a:path w="785495" h="1678939">
                <a:moveTo>
                  <a:pt x="142089" y="148209"/>
                </a:moveTo>
                <a:lnTo>
                  <a:pt x="96138" y="148209"/>
                </a:lnTo>
                <a:lnTo>
                  <a:pt x="104019" y="165528"/>
                </a:lnTo>
                <a:lnTo>
                  <a:pt x="142089" y="148209"/>
                </a:lnTo>
                <a:close/>
              </a:path>
            </a:pathLst>
          </a:custGeom>
          <a:solidFill>
            <a:srgbClr val="338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08B0A31-4D2E-4C5F-992E-A3DA8D7A932D}"/>
              </a:ext>
            </a:extLst>
          </p:cNvPr>
          <p:cNvSpPr/>
          <p:nvPr/>
        </p:nvSpPr>
        <p:spPr>
          <a:xfrm>
            <a:off x="3107119" y="3765045"/>
            <a:ext cx="595631" cy="1677035"/>
          </a:xfrm>
          <a:custGeom>
            <a:avLst/>
            <a:gdLst/>
            <a:ahLst/>
            <a:cxnLst/>
            <a:rect l="l" t="t" r="r" b="b"/>
            <a:pathLst>
              <a:path w="595629" h="1677035">
                <a:moveTo>
                  <a:pt x="486723" y="175186"/>
                </a:moveTo>
                <a:lnTo>
                  <a:pt x="0" y="1664970"/>
                </a:lnTo>
                <a:lnTo>
                  <a:pt x="36322" y="1676908"/>
                </a:lnTo>
                <a:lnTo>
                  <a:pt x="522915" y="187013"/>
                </a:lnTo>
                <a:lnTo>
                  <a:pt x="486723" y="175186"/>
                </a:lnTo>
                <a:close/>
              </a:path>
              <a:path w="595629" h="1677035">
                <a:moveTo>
                  <a:pt x="587396" y="157099"/>
                </a:moveTo>
                <a:lnTo>
                  <a:pt x="492633" y="157099"/>
                </a:lnTo>
                <a:lnTo>
                  <a:pt x="528827" y="168910"/>
                </a:lnTo>
                <a:lnTo>
                  <a:pt x="522915" y="187013"/>
                </a:lnTo>
                <a:lnTo>
                  <a:pt x="595376" y="210693"/>
                </a:lnTo>
                <a:lnTo>
                  <a:pt x="587396" y="157099"/>
                </a:lnTo>
                <a:close/>
              </a:path>
              <a:path w="595629" h="1677035">
                <a:moveTo>
                  <a:pt x="492633" y="157099"/>
                </a:moveTo>
                <a:lnTo>
                  <a:pt x="486723" y="175186"/>
                </a:lnTo>
                <a:lnTo>
                  <a:pt x="522915" y="187013"/>
                </a:lnTo>
                <a:lnTo>
                  <a:pt x="528827" y="168910"/>
                </a:lnTo>
                <a:lnTo>
                  <a:pt x="492633" y="157099"/>
                </a:lnTo>
                <a:close/>
              </a:path>
              <a:path w="595629" h="1677035">
                <a:moveTo>
                  <a:pt x="564006" y="0"/>
                </a:moveTo>
                <a:lnTo>
                  <a:pt x="414274" y="151511"/>
                </a:lnTo>
                <a:lnTo>
                  <a:pt x="486723" y="175186"/>
                </a:lnTo>
                <a:lnTo>
                  <a:pt x="492633" y="157099"/>
                </a:lnTo>
                <a:lnTo>
                  <a:pt x="587396" y="157099"/>
                </a:lnTo>
                <a:lnTo>
                  <a:pt x="564006" y="0"/>
                </a:lnTo>
                <a:close/>
              </a:path>
            </a:pathLst>
          </a:custGeom>
          <a:solidFill>
            <a:srgbClr val="338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BEE9862-91D0-4FE4-8A37-C56FC777A8C5}"/>
              </a:ext>
            </a:extLst>
          </p:cNvPr>
          <p:cNvSpPr txBox="1"/>
          <p:nvPr/>
        </p:nvSpPr>
        <p:spPr>
          <a:xfrm>
            <a:off x="5577650" y="5376674"/>
            <a:ext cx="250571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85" dirty="0">
                <a:solidFill>
                  <a:srgbClr val="BE8500"/>
                </a:solidFill>
                <a:latin typeface="Calibri"/>
                <a:cs typeface="Calibri"/>
              </a:rPr>
              <a:t>Inter-task</a:t>
            </a:r>
            <a:r>
              <a:rPr sz="2400" b="1" spc="-91" dirty="0">
                <a:solidFill>
                  <a:srgbClr val="BE8500"/>
                </a:solidFill>
                <a:latin typeface="Calibri"/>
                <a:cs typeface="Calibri"/>
              </a:rPr>
              <a:t> </a:t>
            </a:r>
            <a:r>
              <a:rPr sz="2400" b="1" spc="100" dirty="0">
                <a:solidFill>
                  <a:srgbClr val="BE8500"/>
                </a:solidFill>
                <a:latin typeface="Calibri"/>
                <a:cs typeface="Calibri"/>
              </a:rPr>
              <a:t>Locality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82F7ED14-39DE-4CA7-A757-F96ED3DD6A49}"/>
              </a:ext>
            </a:extLst>
          </p:cNvPr>
          <p:cNvSpPr/>
          <p:nvPr/>
        </p:nvSpPr>
        <p:spPr>
          <a:xfrm>
            <a:off x="3670872" y="3765043"/>
            <a:ext cx="3168651" cy="1657351"/>
          </a:xfrm>
          <a:custGeom>
            <a:avLst/>
            <a:gdLst/>
            <a:ahLst/>
            <a:cxnLst/>
            <a:rect l="l" t="t" r="r" b="b"/>
            <a:pathLst>
              <a:path w="3168650" h="1657350">
                <a:moveTo>
                  <a:pt x="177847" y="70895"/>
                </a:moveTo>
                <a:lnTo>
                  <a:pt x="160321" y="104678"/>
                </a:lnTo>
                <a:lnTo>
                  <a:pt x="3150616" y="1657096"/>
                </a:lnTo>
                <a:lnTo>
                  <a:pt x="3168268" y="1623187"/>
                </a:lnTo>
                <a:lnTo>
                  <a:pt x="177847" y="70895"/>
                </a:lnTo>
                <a:close/>
              </a:path>
              <a:path w="3168650" h="1657350">
                <a:moveTo>
                  <a:pt x="0" y="0"/>
                </a:moveTo>
                <a:lnTo>
                  <a:pt x="125222" y="172338"/>
                </a:lnTo>
                <a:lnTo>
                  <a:pt x="160321" y="104678"/>
                </a:lnTo>
                <a:lnTo>
                  <a:pt x="143383" y="95885"/>
                </a:lnTo>
                <a:lnTo>
                  <a:pt x="160909" y="62102"/>
                </a:lnTo>
                <a:lnTo>
                  <a:pt x="182408" y="62102"/>
                </a:lnTo>
                <a:lnTo>
                  <a:pt x="212978" y="3175"/>
                </a:lnTo>
                <a:lnTo>
                  <a:pt x="0" y="0"/>
                </a:lnTo>
                <a:close/>
              </a:path>
              <a:path w="3168650" h="1657350">
                <a:moveTo>
                  <a:pt x="160909" y="62102"/>
                </a:moveTo>
                <a:lnTo>
                  <a:pt x="143383" y="95885"/>
                </a:lnTo>
                <a:lnTo>
                  <a:pt x="160321" y="104678"/>
                </a:lnTo>
                <a:lnTo>
                  <a:pt x="177847" y="70895"/>
                </a:lnTo>
                <a:lnTo>
                  <a:pt x="160909" y="62102"/>
                </a:lnTo>
                <a:close/>
              </a:path>
              <a:path w="3168650" h="1657350">
                <a:moveTo>
                  <a:pt x="182408" y="62102"/>
                </a:moveTo>
                <a:lnTo>
                  <a:pt x="160909" y="62102"/>
                </a:lnTo>
                <a:lnTo>
                  <a:pt x="177847" y="70895"/>
                </a:lnTo>
                <a:lnTo>
                  <a:pt x="182408" y="62102"/>
                </a:lnTo>
                <a:close/>
              </a:path>
            </a:pathLst>
          </a:custGeom>
          <a:solidFill>
            <a:srgbClr val="BE8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EEC20B6D-D4B8-4B91-BD3C-3DAA588C1712}"/>
              </a:ext>
            </a:extLst>
          </p:cNvPr>
          <p:cNvSpPr/>
          <p:nvPr/>
        </p:nvSpPr>
        <p:spPr>
          <a:xfrm>
            <a:off x="6814629" y="3261362"/>
            <a:ext cx="1536700" cy="2155191"/>
          </a:xfrm>
          <a:custGeom>
            <a:avLst/>
            <a:gdLst/>
            <a:ahLst/>
            <a:cxnLst/>
            <a:rect l="l" t="t" r="r" b="b"/>
            <a:pathLst>
              <a:path w="1536700" h="2155190">
                <a:moveTo>
                  <a:pt x="1410852" y="144340"/>
                </a:moveTo>
                <a:lnTo>
                  <a:pt x="0" y="2133218"/>
                </a:lnTo>
                <a:lnTo>
                  <a:pt x="30987" y="2155190"/>
                </a:lnTo>
                <a:lnTo>
                  <a:pt x="1441898" y="166356"/>
                </a:lnTo>
                <a:lnTo>
                  <a:pt x="1410852" y="144340"/>
                </a:lnTo>
                <a:close/>
              </a:path>
              <a:path w="1536700" h="2155190">
                <a:moveTo>
                  <a:pt x="1516677" y="128777"/>
                </a:moveTo>
                <a:lnTo>
                  <a:pt x="1421892" y="128777"/>
                </a:lnTo>
                <a:lnTo>
                  <a:pt x="1452879" y="150875"/>
                </a:lnTo>
                <a:lnTo>
                  <a:pt x="1441898" y="166356"/>
                </a:lnTo>
                <a:lnTo>
                  <a:pt x="1504060" y="210438"/>
                </a:lnTo>
                <a:lnTo>
                  <a:pt x="1516677" y="128777"/>
                </a:lnTo>
                <a:close/>
              </a:path>
              <a:path w="1536700" h="2155190">
                <a:moveTo>
                  <a:pt x="1421892" y="128777"/>
                </a:moveTo>
                <a:lnTo>
                  <a:pt x="1410852" y="144340"/>
                </a:lnTo>
                <a:lnTo>
                  <a:pt x="1441898" y="166356"/>
                </a:lnTo>
                <a:lnTo>
                  <a:pt x="1452879" y="150875"/>
                </a:lnTo>
                <a:lnTo>
                  <a:pt x="1421892" y="128777"/>
                </a:lnTo>
                <a:close/>
              </a:path>
              <a:path w="1536700" h="2155190">
                <a:moveTo>
                  <a:pt x="1536573" y="0"/>
                </a:moveTo>
                <a:lnTo>
                  <a:pt x="1348612" y="100202"/>
                </a:lnTo>
                <a:lnTo>
                  <a:pt x="1410852" y="144340"/>
                </a:lnTo>
                <a:lnTo>
                  <a:pt x="1421892" y="128777"/>
                </a:lnTo>
                <a:lnTo>
                  <a:pt x="1516677" y="128777"/>
                </a:lnTo>
                <a:lnTo>
                  <a:pt x="1536573" y="0"/>
                </a:lnTo>
                <a:close/>
              </a:path>
            </a:pathLst>
          </a:custGeom>
          <a:solidFill>
            <a:srgbClr val="BE8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B3F7114E-D4AE-4A07-9360-288E57CFB36A}"/>
              </a:ext>
            </a:extLst>
          </p:cNvPr>
          <p:cNvSpPr txBox="1"/>
          <p:nvPr/>
        </p:nvSpPr>
        <p:spPr>
          <a:xfrm>
            <a:off x="107507" y="6079744"/>
            <a:ext cx="950912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400" spc="-85" dirty="0">
                <a:latin typeface="Calibri"/>
                <a:cs typeface="Calibri"/>
              </a:rPr>
              <a:t>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local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search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task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finds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matches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in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b="1" spc="95" dirty="0">
                <a:solidFill>
                  <a:srgbClr val="3333CC"/>
                </a:solidFill>
                <a:latin typeface="Calibri"/>
                <a:cs typeface="Calibri"/>
              </a:rPr>
              <a:t>small</a:t>
            </a:r>
            <a:r>
              <a:rPr sz="2400" b="1" spc="-6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neighborhood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around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the</a:t>
            </a:r>
            <a:endParaRPr lang="en-US" altLang="zh-CN" sz="2400" spc="15" dirty="0">
              <a:latin typeface="Calibri"/>
              <a:cs typeface="Calibri"/>
            </a:endParaRPr>
          </a:p>
          <a:p>
            <a:pPr marL="12700" marR="5080">
              <a:spcBef>
                <a:spcPts val="100"/>
              </a:spcBef>
            </a:pP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start  </a:t>
            </a:r>
            <a:r>
              <a:rPr sz="2400" spc="5" dirty="0">
                <a:latin typeface="Calibri"/>
                <a:cs typeface="Calibri"/>
              </a:rPr>
              <a:t>vertex.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22230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529721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pc="145" dirty="0"/>
              <a:t>Best </a:t>
            </a:r>
            <a:r>
              <a:rPr lang="en-US" altLang="zh-CN" spc="151" dirty="0"/>
              <a:t>Execution </a:t>
            </a:r>
            <a:r>
              <a:rPr lang="en-US" altLang="zh-CN" spc="180" dirty="0"/>
              <a:t>Plan</a:t>
            </a:r>
            <a:r>
              <a:rPr lang="en-US" altLang="zh-CN" spc="-640" dirty="0"/>
              <a:t> </a:t>
            </a:r>
            <a:r>
              <a:rPr lang="en-US" altLang="zh-CN" spc="105" dirty="0"/>
              <a:t>Generation</a:t>
            </a:r>
            <a:endParaRPr lang="en-US" altLang="zh-CN" dirty="0"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14F816B-B6D3-4DE7-B6BA-DC0F156C02C5}"/>
              </a:ext>
            </a:extLst>
          </p:cNvPr>
          <p:cNvSpPr txBox="1"/>
          <p:nvPr/>
        </p:nvSpPr>
        <p:spPr>
          <a:xfrm>
            <a:off x="755579" y="5981194"/>
            <a:ext cx="757872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3333CC"/>
                </a:solidFill>
                <a:latin typeface="Calibri"/>
                <a:cs typeface="Calibri"/>
              </a:rPr>
              <a:t>Trade</a:t>
            </a:r>
            <a:r>
              <a:rPr sz="2800" b="1" spc="-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spc="25" dirty="0">
                <a:solidFill>
                  <a:srgbClr val="3333CC"/>
                </a:solidFill>
                <a:latin typeface="Calibri"/>
                <a:cs typeface="Calibri"/>
              </a:rPr>
              <a:t>Memory</a:t>
            </a:r>
            <a:r>
              <a:rPr sz="2800" b="1" spc="-8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spc="75" dirty="0">
                <a:solidFill>
                  <a:srgbClr val="3333CC"/>
                </a:solidFill>
                <a:latin typeface="Calibri"/>
                <a:cs typeface="Calibri"/>
              </a:rPr>
              <a:t>for</a:t>
            </a:r>
            <a:r>
              <a:rPr sz="2800" b="1" spc="-9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spc="91" dirty="0">
                <a:solidFill>
                  <a:srgbClr val="3333CC"/>
                </a:solidFill>
                <a:latin typeface="Calibri"/>
                <a:cs typeface="Calibri"/>
              </a:rPr>
              <a:t>Reduction</a:t>
            </a:r>
            <a:r>
              <a:rPr sz="2800" b="1" spc="-9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spc="91" dirty="0">
                <a:solidFill>
                  <a:srgbClr val="3333CC"/>
                </a:solidFill>
                <a:latin typeface="Calibri"/>
                <a:cs typeface="Calibri"/>
              </a:rPr>
              <a:t>in</a:t>
            </a:r>
            <a:r>
              <a:rPr sz="2800" b="1" spc="-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spc="95" dirty="0">
                <a:solidFill>
                  <a:srgbClr val="3333CC"/>
                </a:solidFill>
                <a:latin typeface="Calibri"/>
                <a:cs typeface="Calibri"/>
              </a:rPr>
              <a:t>Communication!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83A44C6-0363-4743-9F06-408D68545499}"/>
              </a:ext>
            </a:extLst>
          </p:cNvPr>
          <p:cNvSpPr/>
          <p:nvPr/>
        </p:nvSpPr>
        <p:spPr>
          <a:xfrm>
            <a:off x="1484433" y="3526155"/>
            <a:ext cx="3834765" cy="1460500"/>
          </a:xfrm>
          <a:custGeom>
            <a:avLst/>
            <a:gdLst/>
            <a:ahLst/>
            <a:cxnLst/>
            <a:rect l="l" t="t" r="r" b="b"/>
            <a:pathLst>
              <a:path w="3834765" h="1460500">
                <a:moveTo>
                  <a:pt x="0" y="1459992"/>
                </a:moveTo>
                <a:lnTo>
                  <a:pt x="3834383" y="1459992"/>
                </a:lnTo>
                <a:lnTo>
                  <a:pt x="3834383" y="0"/>
                </a:lnTo>
                <a:lnTo>
                  <a:pt x="0" y="0"/>
                </a:lnTo>
                <a:lnTo>
                  <a:pt x="0" y="1459992"/>
                </a:lnTo>
                <a:close/>
              </a:path>
            </a:pathLst>
          </a:custGeom>
          <a:solidFill>
            <a:srgbClr val="D5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D751EE8-B9AB-4746-8AC2-E2BF187F72A5}"/>
              </a:ext>
            </a:extLst>
          </p:cNvPr>
          <p:cNvSpPr/>
          <p:nvPr/>
        </p:nvSpPr>
        <p:spPr>
          <a:xfrm>
            <a:off x="1484433" y="3526155"/>
            <a:ext cx="3834765" cy="1460500"/>
          </a:xfrm>
          <a:custGeom>
            <a:avLst/>
            <a:gdLst/>
            <a:ahLst/>
            <a:cxnLst/>
            <a:rect l="l" t="t" r="r" b="b"/>
            <a:pathLst>
              <a:path w="3834765" h="1460500">
                <a:moveTo>
                  <a:pt x="0" y="1459992"/>
                </a:moveTo>
                <a:lnTo>
                  <a:pt x="3834383" y="1459992"/>
                </a:lnTo>
                <a:lnTo>
                  <a:pt x="3834383" y="0"/>
                </a:lnTo>
                <a:lnTo>
                  <a:pt x="0" y="0"/>
                </a:lnTo>
                <a:lnTo>
                  <a:pt x="0" y="1459992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164E19E-8BBB-48D4-8568-205F18CE418E}"/>
              </a:ext>
            </a:extLst>
          </p:cNvPr>
          <p:cNvSpPr/>
          <p:nvPr/>
        </p:nvSpPr>
        <p:spPr>
          <a:xfrm>
            <a:off x="1575489" y="3526283"/>
            <a:ext cx="2009520" cy="330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01AFDA2-35F6-4413-A2F9-A089995EACEA}"/>
              </a:ext>
            </a:extLst>
          </p:cNvPr>
          <p:cNvSpPr/>
          <p:nvPr/>
        </p:nvSpPr>
        <p:spPr>
          <a:xfrm>
            <a:off x="1697029" y="3869055"/>
            <a:ext cx="695325" cy="317500"/>
          </a:xfrm>
          <a:custGeom>
            <a:avLst/>
            <a:gdLst/>
            <a:ahLst/>
            <a:cxnLst/>
            <a:rect l="l" t="t" r="r" b="b"/>
            <a:pathLst>
              <a:path w="695325" h="317500">
                <a:moveTo>
                  <a:pt x="347471" y="0"/>
                </a:moveTo>
                <a:lnTo>
                  <a:pt x="285015" y="2554"/>
                </a:lnTo>
                <a:lnTo>
                  <a:pt x="226230" y="9919"/>
                </a:lnTo>
                <a:lnTo>
                  <a:pt x="172099" y="21646"/>
                </a:lnTo>
                <a:lnTo>
                  <a:pt x="123602" y="37286"/>
                </a:lnTo>
                <a:lnTo>
                  <a:pt x="81723" y="56392"/>
                </a:lnTo>
                <a:lnTo>
                  <a:pt x="47441" y="78514"/>
                </a:lnTo>
                <a:lnTo>
                  <a:pt x="5598" y="130014"/>
                </a:lnTo>
                <a:lnTo>
                  <a:pt x="0" y="158496"/>
                </a:lnTo>
                <a:lnTo>
                  <a:pt x="5598" y="186977"/>
                </a:lnTo>
                <a:lnTo>
                  <a:pt x="47441" y="238477"/>
                </a:lnTo>
                <a:lnTo>
                  <a:pt x="81723" y="260599"/>
                </a:lnTo>
                <a:lnTo>
                  <a:pt x="123602" y="279705"/>
                </a:lnTo>
                <a:lnTo>
                  <a:pt x="172099" y="295345"/>
                </a:lnTo>
                <a:lnTo>
                  <a:pt x="226230" y="307072"/>
                </a:lnTo>
                <a:lnTo>
                  <a:pt x="285015" y="314437"/>
                </a:lnTo>
                <a:lnTo>
                  <a:pt x="347471" y="316992"/>
                </a:lnTo>
                <a:lnTo>
                  <a:pt x="409928" y="314437"/>
                </a:lnTo>
                <a:lnTo>
                  <a:pt x="468713" y="307072"/>
                </a:lnTo>
                <a:lnTo>
                  <a:pt x="522844" y="295345"/>
                </a:lnTo>
                <a:lnTo>
                  <a:pt x="571341" y="279705"/>
                </a:lnTo>
                <a:lnTo>
                  <a:pt x="613220" y="260599"/>
                </a:lnTo>
                <a:lnTo>
                  <a:pt x="647502" y="238477"/>
                </a:lnTo>
                <a:lnTo>
                  <a:pt x="689345" y="186977"/>
                </a:lnTo>
                <a:lnTo>
                  <a:pt x="694944" y="158496"/>
                </a:lnTo>
                <a:lnTo>
                  <a:pt x="689345" y="130014"/>
                </a:lnTo>
                <a:lnTo>
                  <a:pt x="647502" y="78514"/>
                </a:lnTo>
                <a:lnTo>
                  <a:pt x="613220" y="56392"/>
                </a:lnTo>
                <a:lnTo>
                  <a:pt x="571341" y="37286"/>
                </a:lnTo>
                <a:lnTo>
                  <a:pt x="522844" y="21646"/>
                </a:lnTo>
                <a:lnTo>
                  <a:pt x="468713" y="9919"/>
                </a:lnTo>
                <a:lnTo>
                  <a:pt x="409928" y="2554"/>
                </a:lnTo>
                <a:lnTo>
                  <a:pt x="347471" y="0"/>
                </a:lnTo>
                <a:close/>
              </a:path>
            </a:pathLst>
          </a:custGeom>
          <a:solidFill>
            <a:srgbClr val="FFE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9469B4F-3E79-4012-BD72-487F2E37B9AA}"/>
              </a:ext>
            </a:extLst>
          </p:cNvPr>
          <p:cNvSpPr/>
          <p:nvPr/>
        </p:nvSpPr>
        <p:spPr>
          <a:xfrm>
            <a:off x="1697029" y="3869055"/>
            <a:ext cx="695325" cy="317500"/>
          </a:xfrm>
          <a:custGeom>
            <a:avLst/>
            <a:gdLst/>
            <a:ahLst/>
            <a:cxnLst/>
            <a:rect l="l" t="t" r="r" b="b"/>
            <a:pathLst>
              <a:path w="695325" h="317500">
                <a:moveTo>
                  <a:pt x="0" y="158496"/>
                </a:moveTo>
                <a:lnTo>
                  <a:pt x="21739" y="103204"/>
                </a:lnTo>
                <a:lnTo>
                  <a:pt x="81723" y="56392"/>
                </a:lnTo>
                <a:lnTo>
                  <a:pt x="123602" y="37286"/>
                </a:lnTo>
                <a:lnTo>
                  <a:pt x="172099" y="21646"/>
                </a:lnTo>
                <a:lnTo>
                  <a:pt x="226230" y="9919"/>
                </a:lnTo>
                <a:lnTo>
                  <a:pt x="285015" y="2554"/>
                </a:lnTo>
                <a:lnTo>
                  <a:pt x="347471" y="0"/>
                </a:lnTo>
                <a:lnTo>
                  <a:pt x="409928" y="2554"/>
                </a:lnTo>
                <a:lnTo>
                  <a:pt x="468713" y="9919"/>
                </a:lnTo>
                <a:lnTo>
                  <a:pt x="522844" y="21646"/>
                </a:lnTo>
                <a:lnTo>
                  <a:pt x="571341" y="37286"/>
                </a:lnTo>
                <a:lnTo>
                  <a:pt x="613220" y="56392"/>
                </a:lnTo>
                <a:lnTo>
                  <a:pt x="647502" y="78514"/>
                </a:lnTo>
                <a:lnTo>
                  <a:pt x="689345" y="130014"/>
                </a:lnTo>
                <a:lnTo>
                  <a:pt x="694944" y="158496"/>
                </a:lnTo>
                <a:lnTo>
                  <a:pt x="689345" y="186977"/>
                </a:lnTo>
                <a:lnTo>
                  <a:pt x="647502" y="238477"/>
                </a:lnTo>
                <a:lnTo>
                  <a:pt x="613220" y="260599"/>
                </a:lnTo>
                <a:lnTo>
                  <a:pt x="571341" y="279705"/>
                </a:lnTo>
                <a:lnTo>
                  <a:pt x="522844" y="295345"/>
                </a:lnTo>
                <a:lnTo>
                  <a:pt x="468713" y="307072"/>
                </a:lnTo>
                <a:lnTo>
                  <a:pt x="409928" y="314437"/>
                </a:lnTo>
                <a:lnTo>
                  <a:pt x="347471" y="316992"/>
                </a:lnTo>
                <a:lnTo>
                  <a:pt x="285015" y="314437"/>
                </a:lnTo>
                <a:lnTo>
                  <a:pt x="226230" y="307072"/>
                </a:lnTo>
                <a:lnTo>
                  <a:pt x="172099" y="295345"/>
                </a:lnTo>
                <a:lnTo>
                  <a:pt x="123602" y="279705"/>
                </a:lnTo>
                <a:lnTo>
                  <a:pt x="81723" y="260599"/>
                </a:lnTo>
                <a:lnTo>
                  <a:pt x="47441" y="238477"/>
                </a:lnTo>
                <a:lnTo>
                  <a:pt x="5598" y="186977"/>
                </a:lnTo>
                <a:lnTo>
                  <a:pt x="0" y="158496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CBC9A61-626F-4A0B-A5D0-9ABEA230C8C8}"/>
              </a:ext>
            </a:extLst>
          </p:cNvPr>
          <p:cNvSpPr/>
          <p:nvPr/>
        </p:nvSpPr>
        <p:spPr>
          <a:xfrm>
            <a:off x="1977063" y="3844545"/>
            <a:ext cx="268224" cy="330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8E23CD2-CC3D-48AA-B950-16CC96E584AC}"/>
              </a:ext>
            </a:extLst>
          </p:cNvPr>
          <p:cNvSpPr/>
          <p:nvPr/>
        </p:nvSpPr>
        <p:spPr>
          <a:xfrm>
            <a:off x="3813105" y="3682367"/>
            <a:ext cx="1134745" cy="575311"/>
          </a:xfrm>
          <a:custGeom>
            <a:avLst/>
            <a:gdLst/>
            <a:ahLst/>
            <a:cxnLst/>
            <a:rect l="l" t="t" r="r" b="b"/>
            <a:pathLst>
              <a:path w="1134745" h="575310">
                <a:moveTo>
                  <a:pt x="0" y="575310"/>
                </a:moveTo>
                <a:lnTo>
                  <a:pt x="1134617" y="575310"/>
                </a:lnTo>
                <a:lnTo>
                  <a:pt x="1134617" y="0"/>
                </a:lnTo>
                <a:lnTo>
                  <a:pt x="0" y="0"/>
                </a:lnTo>
                <a:lnTo>
                  <a:pt x="0" y="57531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36333DA-86F2-4B4C-8B1F-AEF6EE723FAF}"/>
              </a:ext>
            </a:extLst>
          </p:cNvPr>
          <p:cNvSpPr/>
          <p:nvPr/>
        </p:nvSpPr>
        <p:spPr>
          <a:xfrm>
            <a:off x="3813105" y="3682367"/>
            <a:ext cx="1134745" cy="575311"/>
          </a:xfrm>
          <a:custGeom>
            <a:avLst/>
            <a:gdLst/>
            <a:ahLst/>
            <a:cxnLst/>
            <a:rect l="l" t="t" r="r" b="b"/>
            <a:pathLst>
              <a:path w="1134745" h="575310">
                <a:moveTo>
                  <a:pt x="0" y="575310"/>
                </a:moveTo>
                <a:lnTo>
                  <a:pt x="1134617" y="575310"/>
                </a:lnTo>
                <a:lnTo>
                  <a:pt x="1134617" y="0"/>
                </a:lnTo>
                <a:lnTo>
                  <a:pt x="0" y="0"/>
                </a:lnTo>
                <a:lnTo>
                  <a:pt x="0" y="575310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DCE9680-31BC-4D9B-997F-FFB33B416D10}"/>
              </a:ext>
            </a:extLst>
          </p:cNvPr>
          <p:cNvSpPr/>
          <p:nvPr/>
        </p:nvSpPr>
        <p:spPr>
          <a:xfrm>
            <a:off x="3947597" y="3650235"/>
            <a:ext cx="1018539" cy="330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73D3049A-EE3C-47C4-BAE8-01E3EA02A1C3}"/>
              </a:ext>
            </a:extLst>
          </p:cNvPr>
          <p:cNvSpPr/>
          <p:nvPr/>
        </p:nvSpPr>
        <p:spPr>
          <a:xfrm>
            <a:off x="4051989" y="3924555"/>
            <a:ext cx="787299" cy="3307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CFE4E332-6A8B-4FB4-AD53-C602E95844C9}"/>
              </a:ext>
            </a:extLst>
          </p:cNvPr>
          <p:cNvSpPr/>
          <p:nvPr/>
        </p:nvSpPr>
        <p:spPr>
          <a:xfrm>
            <a:off x="3577264" y="4025636"/>
            <a:ext cx="1590295" cy="1031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9A1525EF-CB0C-44D2-B751-9356E4D2ED5E}"/>
              </a:ext>
            </a:extLst>
          </p:cNvPr>
          <p:cNvSpPr/>
          <p:nvPr/>
        </p:nvSpPr>
        <p:spPr>
          <a:xfrm>
            <a:off x="3813105" y="4261487"/>
            <a:ext cx="1134745" cy="575311"/>
          </a:xfrm>
          <a:custGeom>
            <a:avLst/>
            <a:gdLst/>
            <a:ahLst/>
            <a:cxnLst/>
            <a:rect l="l" t="t" r="r" b="b"/>
            <a:pathLst>
              <a:path w="1134745" h="575310">
                <a:moveTo>
                  <a:pt x="0" y="575309"/>
                </a:moveTo>
                <a:lnTo>
                  <a:pt x="1134617" y="575309"/>
                </a:lnTo>
                <a:lnTo>
                  <a:pt x="1134617" y="0"/>
                </a:lnTo>
                <a:lnTo>
                  <a:pt x="0" y="0"/>
                </a:lnTo>
                <a:lnTo>
                  <a:pt x="0" y="575309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163B73B-9376-444C-B804-5AD88D251338}"/>
              </a:ext>
            </a:extLst>
          </p:cNvPr>
          <p:cNvSpPr/>
          <p:nvPr/>
        </p:nvSpPr>
        <p:spPr>
          <a:xfrm>
            <a:off x="3813105" y="4261487"/>
            <a:ext cx="1134745" cy="575311"/>
          </a:xfrm>
          <a:custGeom>
            <a:avLst/>
            <a:gdLst/>
            <a:ahLst/>
            <a:cxnLst/>
            <a:rect l="l" t="t" r="r" b="b"/>
            <a:pathLst>
              <a:path w="1134745" h="575310">
                <a:moveTo>
                  <a:pt x="0" y="575309"/>
                </a:moveTo>
                <a:lnTo>
                  <a:pt x="1134617" y="575309"/>
                </a:lnTo>
                <a:lnTo>
                  <a:pt x="1134617" y="0"/>
                </a:lnTo>
                <a:lnTo>
                  <a:pt x="0" y="0"/>
                </a:lnTo>
                <a:lnTo>
                  <a:pt x="0" y="575309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EB920ACD-81E4-487D-8195-C950DDE94453}"/>
              </a:ext>
            </a:extLst>
          </p:cNvPr>
          <p:cNvSpPr/>
          <p:nvPr/>
        </p:nvSpPr>
        <p:spPr>
          <a:xfrm>
            <a:off x="4226487" y="4229355"/>
            <a:ext cx="478536" cy="3307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7C411BC4-C0CE-490E-BED3-762341D22035}"/>
              </a:ext>
            </a:extLst>
          </p:cNvPr>
          <p:cNvSpPr/>
          <p:nvPr/>
        </p:nvSpPr>
        <p:spPr>
          <a:xfrm>
            <a:off x="4051989" y="4503676"/>
            <a:ext cx="787299" cy="330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D4F389A8-C678-4756-9532-CAD9D80A8980}"/>
              </a:ext>
            </a:extLst>
          </p:cNvPr>
          <p:cNvSpPr/>
          <p:nvPr/>
        </p:nvSpPr>
        <p:spPr>
          <a:xfrm>
            <a:off x="2515415" y="4566288"/>
            <a:ext cx="1198880" cy="163195"/>
          </a:xfrm>
          <a:custGeom>
            <a:avLst/>
            <a:gdLst/>
            <a:ahLst/>
            <a:cxnLst/>
            <a:rect l="l" t="t" r="r" b="b"/>
            <a:pathLst>
              <a:path w="1198879" h="163195">
                <a:moveTo>
                  <a:pt x="0" y="65278"/>
                </a:moveTo>
                <a:lnTo>
                  <a:pt x="31118" y="93013"/>
                </a:lnTo>
                <a:lnTo>
                  <a:pt x="65024" y="116189"/>
                </a:lnTo>
                <a:lnTo>
                  <a:pt x="104548" y="130196"/>
                </a:lnTo>
                <a:lnTo>
                  <a:pt x="152526" y="130429"/>
                </a:lnTo>
                <a:lnTo>
                  <a:pt x="190626" y="116895"/>
                </a:lnTo>
                <a:lnTo>
                  <a:pt x="233256" y="91421"/>
                </a:lnTo>
                <a:lnTo>
                  <a:pt x="279209" y="60499"/>
                </a:lnTo>
                <a:lnTo>
                  <a:pt x="327278" y="30625"/>
                </a:lnTo>
                <a:lnTo>
                  <a:pt x="376258" y="8294"/>
                </a:lnTo>
                <a:lnTo>
                  <a:pt x="424942" y="0"/>
                </a:lnTo>
                <a:lnTo>
                  <a:pt x="467392" y="8296"/>
                </a:lnTo>
                <a:lnTo>
                  <a:pt x="511658" y="28489"/>
                </a:lnTo>
                <a:lnTo>
                  <a:pt x="556880" y="55820"/>
                </a:lnTo>
                <a:lnTo>
                  <a:pt x="602196" y="85530"/>
                </a:lnTo>
                <a:lnTo>
                  <a:pt x="646749" y="112861"/>
                </a:lnTo>
                <a:lnTo>
                  <a:pt x="689678" y="133054"/>
                </a:lnTo>
                <a:lnTo>
                  <a:pt x="730122" y="141351"/>
                </a:lnTo>
                <a:lnTo>
                  <a:pt x="773980" y="132051"/>
                </a:lnTo>
                <a:lnTo>
                  <a:pt x="815255" y="107507"/>
                </a:lnTo>
                <a:lnTo>
                  <a:pt x="854710" y="75422"/>
                </a:lnTo>
                <a:lnTo>
                  <a:pt x="893106" y="43495"/>
                </a:lnTo>
                <a:lnTo>
                  <a:pt x="931206" y="19428"/>
                </a:lnTo>
                <a:lnTo>
                  <a:pt x="969771" y="10922"/>
                </a:lnTo>
                <a:lnTo>
                  <a:pt x="1008614" y="18267"/>
                </a:lnTo>
                <a:lnTo>
                  <a:pt x="1047082" y="35437"/>
                </a:lnTo>
                <a:lnTo>
                  <a:pt x="1085246" y="60467"/>
                </a:lnTo>
                <a:lnTo>
                  <a:pt x="1123178" y="91392"/>
                </a:lnTo>
                <a:lnTo>
                  <a:pt x="1160948" y="126247"/>
                </a:lnTo>
                <a:lnTo>
                  <a:pt x="1198626" y="163068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FE284EA-69D9-4690-BF51-1BE05722A5CA}"/>
              </a:ext>
            </a:extLst>
          </p:cNvPr>
          <p:cNvSpPr/>
          <p:nvPr/>
        </p:nvSpPr>
        <p:spPr>
          <a:xfrm>
            <a:off x="2515415" y="4358262"/>
            <a:ext cx="1198880" cy="163195"/>
          </a:xfrm>
          <a:custGeom>
            <a:avLst/>
            <a:gdLst/>
            <a:ahLst/>
            <a:cxnLst/>
            <a:rect l="l" t="t" r="r" b="b"/>
            <a:pathLst>
              <a:path w="1198879" h="163195">
                <a:moveTo>
                  <a:pt x="0" y="65278"/>
                </a:moveTo>
                <a:lnTo>
                  <a:pt x="31118" y="93013"/>
                </a:lnTo>
                <a:lnTo>
                  <a:pt x="65024" y="116189"/>
                </a:lnTo>
                <a:lnTo>
                  <a:pt x="104548" y="130196"/>
                </a:lnTo>
                <a:lnTo>
                  <a:pt x="152526" y="130429"/>
                </a:lnTo>
                <a:lnTo>
                  <a:pt x="190626" y="116895"/>
                </a:lnTo>
                <a:lnTo>
                  <a:pt x="233256" y="91421"/>
                </a:lnTo>
                <a:lnTo>
                  <a:pt x="279209" y="60499"/>
                </a:lnTo>
                <a:lnTo>
                  <a:pt x="327278" y="30625"/>
                </a:lnTo>
                <a:lnTo>
                  <a:pt x="376258" y="8294"/>
                </a:lnTo>
                <a:lnTo>
                  <a:pt x="424942" y="0"/>
                </a:lnTo>
                <a:lnTo>
                  <a:pt x="467392" y="8296"/>
                </a:lnTo>
                <a:lnTo>
                  <a:pt x="511658" y="28489"/>
                </a:lnTo>
                <a:lnTo>
                  <a:pt x="556880" y="55820"/>
                </a:lnTo>
                <a:lnTo>
                  <a:pt x="602196" y="85530"/>
                </a:lnTo>
                <a:lnTo>
                  <a:pt x="646749" y="112861"/>
                </a:lnTo>
                <a:lnTo>
                  <a:pt x="689678" y="133054"/>
                </a:lnTo>
                <a:lnTo>
                  <a:pt x="730122" y="141351"/>
                </a:lnTo>
                <a:lnTo>
                  <a:pt x="773980" y="132051"/>
                </a:lnTo>
                <a:lnTo>
                  <a:pt x="815255" y="107507"/>
                </a:lnTo>
                <a:lnTo>
                  <a:pt x="854710" y="75422"/>
                </a:lnTo>
                <a:lnTo>
                  <a:pt x="893106" y="43495"/>
                </a:lnTo>
                <a:lnTo>
                  <a:pt x="931206" y="19428"/>
                </a:lnTo>
                <a:lnTo>
                  <a:pt x="969771" y="10922"/>
                </a:lnTo>
                <a:lnTo>
                  <a:pt x="1008614" y="18267"/>
                </a:lnTo>
                <a:lnTo>
                  <a:pt x="1047082" y="35437"/>
                </a:lnTo>
                <a:lnTo>
                  <a:pt x="1085246" y="60467"/>
                </a:lnTo>
                <a:lnTo>
                  <a:pt x="1123178" y="91392"/>
                </a:lnTo>
                <a:lnTo>
                  <a:pt x="1160948" y="126247"/>
                </a:lnTo>
                <a:lnTo>
                  <a:pt x="1198626" y="163068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3B30871A-E22E-4DED-BF21-3D136DC5D777}"/>
              </a:ext>
            </a:extLst>
          </p:cNvPr>
          <p:cNvSpPr/>
          <p:nvPr/>
        </p:nvSpPr>
        <p:spPr>
          <a:xfrm>
            <a:off x="2507795" y="4147188"/>
            <a:ext cx="1198880" cy="163195"/>
          </a:xfrm>
          <a:custGeom>
            <a:avLst/>
            <a:gdLst/>
            <a:ahLst/>
            <a:cxnLst/>
            <a:rect l="l" t="t" r="r" b="b"/>
            <a:pathLst>
              <a:path w="1198879" h="163195">
                <a:moveTo>
                  <a:pt x="0" y="65277"/>
                </a:moveTo>
                <a:lnTo>
                  <a:pt x="31118" y="93013"/>
                </a:lnTo>
                <a:lnTo>
                  <a:pt x="65024" y="116189"/>
                </a:lnTo>
                <a:lnTo>
                  <a:pt x="104548" y="130196"/>
                </a:lnTo>
                <a:lnTo>
                  <a:pt x="152526" y="130428"/>
                </a:lnTo>
                <a:lnTo>
                  <a:pt x="190626" y="116895"/>
                </a:lnTo>
                <a:lnTo>
                  <a:pt x="233256" y="91421"/>
                </a:lnTo>
                <a:lnTo>
                  <a:pt x="279209" y="60499"/>
                </a:lnTo>
                <a:lnTo>
                  <a:pt x="327279" y="30625"/>
                </a:lnTo>
                <a:lnTo>
                  <a:pt x="376258" y="8294"/>
                </a:lnTo>
                <a:lnTo>
                  <a:pt x="424941" y="0"/>
                </a:lnTo>
                <a:lnTo>
                  <a:pt x="467392" y="8296"/>
                </a:lnTo>
                <a:lnTo>
                  <a:pt x="511658" y="28489"/>
                </a:lnTo>
                <a:lnTo>
                  <a:pt x="556880" y="55820"/>
                </a:lnTo>
                <a:lnTo>
                  <a:pt x="602196" y="85530"/>
                </a:lnTo>
                <a:lnTo>
                  <a:pt x="646749" y="112861"/>
                </a:lnTo>
                <a:lnTo>
                  <a:pt x="689678" y="133054"/>
                </a:lnTo>
                <a:lnTo>
                  <a:pt x="730123" y="141350"/>
                </a:lnTo>
                <a:lnTo>
                  <a:pt x="773980" y="132051"/>
                </a:lnTo>
                <a:lnTo>
                  <a:pt x="815255" y="107507"/>
                </a:lnTo>
                <a:lnTo>
                  <a:pt x="854710" y="75422"/>
                </a:lnTo>
                <a:lnTo>
                  <a:pt x="893106" y="43495"/>
                </a:lnTo>
                <a:lnTo>
                  <a:pt x="931206" y="19428"/>
                </a:lnTo>
                <a:lnTo>
                  <a:pt x="969772" y="10921"/>
                </a:lnTo>
                <a:lnTo>
                  <a:pt x="1008614" y="18267"/>
                </a:lnTo>
                <a:lnTo>
                  <a:pt x="1047082" y="35437"/>
                </a:lnTo>
                <a:lnTo>
                  <a:pt x="1085246" y="60467"/>
                </a:lnTo>
                <a:lnTo>
                  <a:pt x="1123178" y="91392"/>
                </a:lnTo>
                <a:lnTo>
                  <a:pt x="1160948" y="126247"/>
                </a:lnTo>
                <a:lnTo>
                  <a:pt x="1198626" y="163067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F614EC72-65B0-42F7-BE94-07338F2F650C}"/>
              </a:ext>
            </a:extLst>
          </p:cNvPr>
          <p:cNvSpPr/>
          <p:nvPr/>
        </p:nvSpPr>
        <p:spPr>
          <a:xfrm>
            <a:off x="2507795" y="3917826"/>
            <a:ext cx="1198880" cy="163195"/>
          </a:xfrm>
          <a:custGeom>
            <a:avLst/>
            <a:gdLst/>
            <a:ahLst/>
            <a:cxnLst/>
            <a:rect l="l" t="t" r="r" b="b"/>
            <a:pathLst>
              <a:path w="1198879" h="163195">
                <a:moveTo>
                  <a:pt x="0" y="65277"/>
                </a:moveTo>
                <a:lnTo>
                  <a:pt x="31118" y="93013"/>
                </a:lnTo>
                <a:lnTo>
                  <a:pt x="65024" y="116189"/>
                </a:lnTo>
                <a:lnTo>
                  <a:pt x="104548" y="130196"/>
                </a:lnTo>
                <a:lnTo>
                  <a:pt x="152526" y="130428"/>
                </a:lnTo>
                <a:lnTo>
                  <a:pt x="190626" y="116895"/>
                </a:lnTo>
                <a:lnTo>
                  <a:pt x="233256" y="91421"/>
                </a:lnTo>
                <a:lnTo>
                  <a:pt x="279209" y="60499"/>
                </a:lnTo>
                <a:lnTo>
                  <a:pt x="327279" y="30625"/>
                </a:lnTo>
                <a:lnTo>
                  <a:pt x="376258" y="8294"/>
                </a:lnTo>
                <a:lnTo>
                  <a:pt x="424941" y="0"/>
                </a:lnTo>
                <a:lnTo>
                  <a:pt x="467392" y="8296"/>
                </a:lnTo>
                <a:lnTo>
                  <a:pt x="511658" y="28489"/>
                </a:lnTo>
                <a:lnTo>
                  <a:pt x="556880" y="55820"/>
                </a:lnTo>
                <a:lnTo>
                  <a:pt x="602196" y="85530"/>
                </a:lnTo>
                <a:lnTo>
                  <a:pt x="646749" y="112861"/>
                </a:lnTo>
                <a:lnTo>
                  <a:pt x="689678" y="133054"/>
                </a:lnTo>
                <a:lnTo>
                  <a:pt x="730123" y="141350"/>
                </a:lnTo>
                <a:lnTo>
                  <a:pt x="773980" y="132051"/>
                </a:lnTo>
                <a:lnTo>
                  <a:pt x="815255" y="107507"/>
                </a:lnTo>
                <a:lnTo>
                  <a:pt x="854710" y="75422"/>
                </a:lnTo>
                <a:lnTo>
                  <a:pt x="893106" y="43495"/>
                </a:lnTo>
                <a:lnTo>
                  <a:pt x="931206" y="19428"/>
                </a:lnTo>
                <a:lnTo>
                  <a:pt x="969772" y="10921"/>
                </a:lnTo>
                <a:lnTo>
                  <a:pt x="1008614" y="18267"/>
                </a:lnTo>
                <a:lnTo>
                  <a:pt x="1047082" y="35437"/>
                </a:lnTo>
                <a:lnTo>
                  <a:pt x="1085246" y="60467"/>
                </a:lnTo>
                <a:lnTo>
                  <a:pt x="1123178" y="91392"/>
                </a:lnTo>
                <a:lnTo>
                  <a:pt x="1160948" y="126247"/>
                </a:lnTo>
                <a:lnTo>
                  <a:pt x="1198626" y="163067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5AA3B686-6470-4FAD-811C-CA66AD5DCFDA}"/>
              </a:ext>
            </a:extLst>
          </p:cNvPr>
          <p:cNvSpPr/>
          <p:nvPr/>
        </p:nvSpPr>
        <p:spPr>
          <a:xfrm>
            <a:off x="1494337" y="1698880"/>
            <a:ext cx="3824604" cy="1459231"/>
          </a:xfrm>
          <a:custGeom>
            <a:avLst/>
            <a:gdLst/>
            <a:ahLst/>
            <a:cxnLst/>
            <a:rect l="l" t="t" r="r" b="b"/>
            <a:pathLst>
              <a:path w="3824604" h="1459230">
                <a:moveTo>
                  <a:pt x="0" y="1459230"/>
                </a:moveTo>
                <a:lnTo>
                  <a:pt x="3824478" y="1459230"/>
                </a:lnTo>
                <a:lnTo>
                  <a:pt x="3824478" y="0"/>
                </a:lnTo>
                <a:lnTo>
                  <a:pt x="0" y="0"/>
                </a:lnTo>
                <a:lnTo>
                  <a:pt x="0" y="1459230"/>
                </a:lnTo>
                <a:close/>
              </a:path>
            </a:pathLst>
          </a:custGeom>
          <a:solidFill>
            <a:srgbClr val="D5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BC99020D-9D2A-4C2A-ACE0-6F31BF5863BF}"/>
              </a:ext>
            </a:extLst>
          </p:cNvPr>
          <p:cNvSpPr/>
          <p:nvPr/>
        </p:nvSpPr>
        <p:spPr>
          <a:xfrm>
            <a:off x="1494337" y="1698880"/>
            <a:ext cx="3824604" cy="1459231"/>
          </a:xfrm>
          <a:custGeom>
            <a:avLst/>
            <a:gdLst/>
            <a:ahLst/>
            <a:cxnLst/>
            <a:rect l="l" t="t" r="r" b="b"/>
            <a:pathLst>
              <a:path w="3824604" h="1459230">
                <a:moveTo>
                  <a:pt x="0" y="1459230"/>
                </a:moveTo>
                <a:lnTo>
                  <a:pt x="3824478" y="1459230"/>
                </a:lnTo>
                <a:lnTo>
                  <a:pt x="3824478" y="0"/>
                </a:lnTo>
                <a:lnTo>
                  <a:pt x="0" y="0"/>
                </a:lnTo>
                <a:lnTo>
                  <a:pt x="0" y="145923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3E688843-B335-489E-B065-7AE66182E1E6}"/>
              </a:ext>
            </a:extLst>
          </p:cNvPr>
          <p:cNvSpPr/>
          <p:nvPr/>
        </p:nvSpPr>
        <p:spPr>
          <a:xfrm>
            <a:off x="1585399" y="1698499"/>
            <a:ext cx="2009775" cy="330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86B4025A-5CFD-4DAD-BA6F-8A81D031CE1B}"/>
              </a:ext>
            </a:extLst>
          </p:cNvPr>
          <p:cNvSpPr/>
          <p:nvPr/>
        </p:nvSpPr>
        <p:spPr>
          <a:xfrm>
            <a:off x="1706936" y="2041780"/>
            <a:ext cx="695325" cy="316231"/>
          </a:xfrm>
          <a:custGeom>
            <a:avLst/>
            <a:gdLst/>
            <a:ahLst/>
            <a:cxnLst/>
            <a:rect l="l" t="t" r="r" b="b"/>
            <a:pathLst>
              <a:path w="695325" h="316230">
                <a:moveTo>
                  <a:pt x="347471" y="0"/>
                </a:moveTo>
                <a:lnTo>
                  <a:pt x="285015" y="2545"/>
                </a:lnTo>
                <a:lnTo>
                  <a:pt x="226230" y="9886"/>
                </a:lnTo>
                <a:lnTo>
                  <a:pt x="172099" y="21575"/>
                </a:lnTo>
                <a:lnTo>
                  <a:pt x="123602" y="37169"/>
                </a:lnTo>
                <a:lnTo>
                  <a:pt x="81723" y="56222"/>
                </a:lnTo>
                <a:lnTo>
                  <a:pt x="47441" y="78288"/>
                </a:lnTo>
                <a:lnTo>
                  <a:pt x="5598" y="129680"/>
                </a:lnTo>
                <a:lnTo>
                  <a:pt x="0" y="158114"/>
                </a:lnTo>
                <a:lnTo>
                  <a:pt x="5598" y="186549"/>
                </a:lnTo>
                <a:lnTo>
                  <a:pt x="47441" y="237941"/>
                </a:lnTo>
                <a:lnTo>
                  <a:pt x="81723" y="260007"/>
                </a:lnTo>
                <a:lnTo>
                  <a:pt x="123602" y="279060"/>
                </a:lnTo>
                <a:lnTo>
                  <a:pt x="172099" y="294654"/>
                </a:lnTo>
                <a:lnTo>
                  <a:pt x="226230" y="306343"/>
                </a:lnTo>
                <a:lnTo>
                  <a:pt x="285015" y="313684"/>
                </a:lnTo>
                <a:lnTo>
                  <a:pt x="347471" y="316230"/>
                </a:lnTo>
                <a:lnTo>
                  <a:pt x="409928" y="313684"/>
                </a:lnTo>
                <a:lnTo>
                  <a:pt x="468713" y="306343"/>
                </a:lnTo>
                <a:lnTo>
                  <a:pt x="522844" y="294654"/>
                </a:lnTo>
                <a:lnTo>
                  <a:pt x="571341" y="279060"/>
                </a:lnTo>
                <a:lnTo>
                  <a:pt x="613220" y="260007"/>
                </a:lnTo>
                <a:lnTo>
                  <a:pt x="647502" y="237941"/>
                </a:lnTo>
                <a:lnTo>
                  <a:pt x="689345" y="186549"/>
                </a:lnTo>
                <a:lnTo>
                  <a:pt x="694944" y="158114"/>
                </a:lnTo>
                <a:lnTo>
                  <a:pt x="689345" y="129680"/>
                </a:lnTo>
                <a:lnTo>
                  <a:pt x="647502" y="78288"/>
                </a:lnTo>
                <a:lnTo>
                  <a:pt x="613220" y="56222"/>
                </a:lnTo>
                <a:lnTo>
                  <a:pt x="571341" y="37169"/>
                </a:lnTo>
                <a:lnTo>
                  <a:pt x="522844" y="21575"/>
                </a:lnTo>
                <a:lnTo>
                  <a:pt x="468713" y="9886"/>
                </a:lnTo>
                <a:lnTo>
                  <a:pt x="409928" y="2545"/>
                </a:lnTo>
                <a:lnTo>
                  <a:pt x="347471" y="0"/>
                </a:lnTo>
                <a:close/>
              </a:path>
            </a:pathLst>
          </a:custGeom>
          <a:solidFill>
            <a:srgbClr val="FFE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A7F484E8-C0C1-41E1-B0E5-B9BCB9B38CE1}"/>
              </a:ext>
            </a:extLst>
          </p:cNvPr>
          <p:cNvSpPr/>
          <p:nvPr/>
        </p:nvSpPr>
        <p:spPr>
          <a:xfrm>
            <a:off x="1706936" y="2041780"/>
            <a:ext cx="695325" cy="316231"/>
          </a:xfrm>
          <a:custGeom>
            <a:avLst/>
            <a:gdLst/>
            <a:ahLst/>
            <a:cxnLst/>
            <a:rect l="l" t="t" r="r" b="b"/>
            <a:pathLst>
              <a:path w="695325" h="316230">
                <a:moveTo>
                  <a:pt x="0" y="158114"/>
                </a:moveTo>
                <a:lnTo>
                  <a:pt x="21739" y="102922"/>
                </a:lnTo>
                <a:lnTo>
                  <a:pt x="81723" y="56222"/>
                </a:lnTo>
                <a:lnTo>
                  <a:pt x="123602" y="37169"/>
                </a:lnTo>
                <a:lnTo>
                  <a:pt x="172099" y="21575"/>
                </a:lnTo>
                <a:lnTo>
                  <a:pt x="226230" y="9886"/>
                </a:lnTo>
                <a:lnTo>
                  <a:pt x="285015" y="2545"/>
                </a:lnTo>
                <a:lnTo>
                  <a:pt x="347471" y="0"/>
                </a:lnTo>
                <a:lnTo>
                  <a:pt x="409928" y="2545"/>
                </a:lnTo>
                <a:lnTo>
                  <a:pt x="468713" y="9886"/>
                </a:lnTo>
                <a:lnTo>
                  <a:pt x="522844" y="21575"/>
                </a:lnTo>
                <a:lnTo>
                  <a:pt x="571341" y="37169"/>
                </a:lnTo>
                <a:lnTo>
                  <a:pt x="613220" y="56222"/>
                </a:lnTo>
                <a:lnTo>
                  <a:pt x="647502" y="78288"/>
                </a:lnTo>
                <a:lnTo>
                  <a:pt x="689345" y="129680"/>
                </a:lnTo>
                <a:lnTo>
                  <a:pt x="694944" y="158114"/>
                </a:lnTo>
                <a:lnTo>
                  <a:pt x="689345" y="186549"/>
                </a:lnTo>
                <a:lnTo>
                  <a:pt x="647502" y="237941"/>
                </a:lnTo>
                <a:lnTo>
                  <a:pt x="613220" y="260007"/>
                </a:lnTo>
                <a:lnTo>
                  <a:pt x="571341" y="279060"/>
                </a:lnTo>
                <a:lnTo>
                  <a:pt x="522844" y="294654"/>
                </a:lnTo>
                <a:lnTo>
                  <a:pt x="468713" y="306343"/>
                </a:lnTo>
                <a:lnTo>
                  <a:pt x="409928" y="313684"/>
                </a:lnTo>
                <a:lnTo>
                  <a:pt x="347471" y="316230"/>
                </a:lnTo>
                <a:lnTo>
                  <a:pt x="285015" y="313684"/>
                </a:lnTo>
                <a:lnTo>
                  <a:pt x="226230" y="306343"/>
                </a:lnTo>
                <a:lnTo>
                  <a:pt x="172099" y="294654"/>
                </a:lnTo>
                <a:lnTo>
                  <a:pt x="123602" y="279060"/>
                </a:lnTo>
                <a:lnTo>
                  <a:pt x="81723" y="260007"/>
                </a:lnTo>
                <a:lnTo>
                  <a:pt x="47441" y="237941"/>
                </a:lnTo>
                <a:lnTo>
                  <a:pt x="5598" y="186549"/>
                </a:lnTo>
                <a:lnTo>
                  <a:pt x="0" y="158114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734FD760-2654-4B52-8A70-BC47FDD4E2CE}"/>
              </a:ext>
            </a:extLst>
          </p:cNvPr>
          <p:cNvSpPr/>
          <p:nvPr/>
        </p:nvSpPr>
        <p:spPr>
          <a:xfrm>
            <a:off x="1987223" y="2017015"/>
            <a:ext cx="268224" cy="330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14AB8A6D-4786-4B9E-B821-3852AAE53009}"/>
              </a:ext>
            </a:extLst>
          </p:cNvPr>
          <p:cNvSpPr/>
          <p:nvPr/>
        </p:nvSpPr>
        <p:spPr>
          <a:xfrm>
            <a:off x="1684839" y="2439544"/>
            <a:ext cx="775335" cy="598171"/>
          </a:xfrm>
          <a:custGeom>
            <a:avLst/>
            <a:gdLst/>
            <a:ahLst/>
            <a:cxnLst/>
            <a:rect l="l" t="t" r="r" b="b"/>
            <a:pathLst>
              <a:path w="775335" h="598169">
                <a:moveTo>
                  <a:pt x="0" y="598170"/>
                </a:moveTo>
                <a:lnTo>
                  <a:pt x="774954" y="598170"/>
                </a:lnTo>
                <a:lnTo>
                  <a:pt x="774954" y="0"/>
                </a:lnTo>
                <a:lnTo>
                  <a:pt x="0" y="0"/>
                </a:lnTo>
                <a:lnTo>
                  <a:pt x="0" y="598170"/>
                </a:lnTo>
                <a:close/>
              </a:path>
            </a:pathLst>
          </a:custGeom>
          <a:solidFill>
            <a:srgbClr val="CDE4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42574403-82EA-48D2-B154-137C18A72AE1}"/>
              </a:ext>
            </a:extLst>
          </p:cNvPr>
          <p:cNvSpPr/>
          <p:nvPr/>
        </p:nvSpPr>
        <p:spPr>
          <a:xfrm>
            <a:off x="1684839" y="2439544"/>
            <a:ext cx="775335" cy="598171"/>
          </a:xfrm>
          <a:custGeom>
            <a:avLst/>
            <a:gdLst/>
            <a:ahLst/>
            <a:cxnLst/>
            <a:rect l="l" t="t" r="r" b="b"/>
            <a:pathLst>
              <a:path w="775335" h="598169">
                <a:moveTo>
                  <a:pt x="0" y="598170"/>
                </a:moveTo>
                <a:lnTo>
                  <a:pt x="774954" y="598170"/>
                </a:lnTo>
                <a:lnTo>
                  <a:pt x="774954" y="0"/>
                </a:lnTo>
                <a:lnTo>
                  <a:pt x="0" y="0"/>
                </a:lnTo>
                <a:lnTo>
                  <a:pt x="0" y="59817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C302E14B-1735-4E73-83EA-9B282F2EC893}"/>
              </a:ext>
            </a:extLst>
          </p:cNvPr>
          <p:cNvSpPr/>
          <p:nvPr/>
        </p:nvSpPr>
        <p:spPr>
          <a:xfrm>
            <a:off x="1831777" y="2418589"/>
            <a:ext cx="601027" cy="330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EC17EF8F-B909-4A81-B9C4-BD605CC0AE2B}"/>
              </a:ext>
            </a:extLst>
          </p:cNvPr>
          <p:cNvSpPr/>
          <p:nvPr/>
        </p:nvSpPr>
        <p:spPr>
          <a:xfrm>
            <a:off x="1831013" y="2692909"/>
            <a:ext cx="601980" cy="3307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0E2D38C1-F0CD-4676-87D2-359D73174897}"/>
              </a:ext>
            </a:extLst>
          </p:cNvPr>
          <p:cNvSpPr/>
          <p:nvPr/>
        </p:nvSpPr>
        <p:spPr>
          <a:xfrm>
            <a:off x="3823011" y="1855091"/>
            <a:ext cx="1125855" cy="575311"/>
          </a:xfrm>
          <a:custGeom>
            <a:avLst/>
            <a:gdLst/>
            <a:ahLst/>
            <a:cxnLst/>
            <a:rect l="l" t="t" r="r" b="b"/>
            <a:pathLst>
              <a:path w="1125854" h="575310">
                <a:moveTo>
                  <a:pt x="0" y="575310"/>
                </a:moveTo>
                <a:lnTo>
                  <a:pt x="1125474" y="575310"/>
                </a:lnTo>
                <a:lnTo>
                  <a:pt x="1125474" y="0"/>
                </a:lnTo>
                <a:lnTo>
                  <a:pt x="0" y="0"/>
                </a:lnTo>
                <a:lnTo>
                  <a:pt x="0" y="57531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1C8E296F-6EA2-4C64-85CE-127AA7B71061}"/>
              </a:ext>
            </a:extLst>
          </p:cNvPr>
          <p:cNvSpPr/>
          <p:nvPr/>
        </p:nvSpPr>
        <p:spPr>
          <a:xfrm>
            <a:off x="3823011" y="1855091"/>
            <a:ext cx="1125855" cy="575311"/>
          </a:xfrm>
          <a:custGeom>
            <a:avLst/>
            <a:gdLst/>
            <a:ahLst/>
            <a:cxnLst/>
            <a:rect l="l" t="t" r="r" b="b"/>
            <a:pathLst>
              <a:path w="1125854" h="575310">
                <a:moveTo>
                  <a:pt x="0" y="575310"/>
                </a:moveTo>
                <a:lnTo>
                  <a:pt x="1125474" y="575310"/>
                </a:lnTo>
                <a:lnTo>
                  <a:pt x="1125474" y="0"/>
                </a:lnTo>
                <a:lnTo>
                  <a:pt x="0" y="0"/>
                </a:lnTo>
                <a:lnTo>
                  <a:pt x="0" y="57531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5718376-72CA-4359-A9CC-D93495FFF02A}"/>
              </a:ext>
            </a:extLst>
          </p:cNvPr>
          <p:cNvSpPr/>
          <p:nvPr/>
        </p:nvSpPr>
        <p:spPr>
          <a:xfrm>
            <a:off x="3952932" y="1822451"/>
            <a:ext cx="1018819" cy="330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7ED6EDAC-CC76-408D-8A78-570A4AD99612}"/>
              </a:ext>
            </a:extLst>
          </p:cNvPr>
          <p:cNvSpPr/>
          <p:nvPr/>
        </p:nvSpPr>
        <p:spPr>
          <a:xfrm>
            <a:off x="4057326" y="2096771"/>
            <a:ext cx="787603" cy="3307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ACBB5C98-B5DB-4008-8C82-9F96BCC6C1B6}"/>
              </a:ext>
            </a:extLst>
          </p:cNvPr>
          <p:cNvSpPr/>
          <p:nvPr/>
        </p:nvSpPr>
        <p:spPr>
          <a:xfrm>
            <a:off x="3587170" y="2198360"/>
            <a:ext cx="1580388" cy="10311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CDEC90F7-7C05-45B0-A724-B28614F40E22}"/>
              </a:ext>
            </a:extLst>
          </p:cNvPr>
          <p:cNvSpPr/>
          <p:nvPr/>
        </p:nvSpPr>
        <p:spPr>
          <a:xfrm>
            <a:off x="3823007" y="2434211"/>
            <a:ext cx="1125220" cy="575311"/>
          </a:xfrm>
          <a:custGeom>
            <a:avLst/>
            <a:gdLst/>
            <a:ahLst/>
            <a:cxnLst/>
            <a:rect l="l" t="t" r="r" b="b"/>
            <a:pathLst>
              <a:path w="1125220" h="575310">
                <a:moveTo>
                  <a:pt x="0" y="575310"/>
                </a:moveTo>
                <a:lnTo>
                  <a:pt x="1124712" y="575310"/>
                </a:lnTo>
                <a:lnTo>
                  <a:pt x="1124712" y="0"/>
                </a:lnTo>
                <a:lnTo>
                  <a:pt x="0" y="0"/>
                </a:lnTo>
                <a:lnTo>
                  <a:pt x="0" y="57531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3A19404F-C453-44B6-9DA7-F99960980EA9}"/>
              </a:ext>
            </a:extLst>
          </p:cNvPr>
          <p:cNvSpPr/>
          <p:nvPr/>
        </p:nvSpPr>
        <p:spPr>
          <a:xfrm>
            <a:off x="3823007" y="2434211"/>
            <a:ext cx="1125220" cy="575311"/>
          </a:xfrm>
          <a:custGeom>
            <a:avLst/>
            <a:gdLst/>
            <a:ahLst/>
            <a:cxnLst/>
            <a:rect l="l" t="t" r="r" b="b"/>
            <a:pathLst>
              <a:path w="1125220" h="575310">
                <a:moveTo>
                  <a:pt x="0" y="575310"/>
                </a:moveTo>
                <a:lnTo>
                  <a:pt x="1124712" y="575310"/>
                </a:lnTo>
                <a:lnTo>
                  <a:pt x="1124712" y="0"/>
                </a:lnTo>
                <a:lnTo>
                  <a:pt x="0" y="0"/>
                </a:lnTo>
                <a:lnTo>
                  <a:pt x="0" y="575310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0CDCA8A3-DF7E-41AA-BD8C-79F3C0ACDFB0}"/>
              </a:ext>
            </a:extLst>
          </p:cNvPr>
          <p:cNvSpPr/>
          <p:nvPr/>
        </p:nvSpPr>
        <p:spPr>
          <a:xfrm>
            <a:off x="4231567" y="2401571"/>
            <a:ext cx="478536" cy="3307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829E648A-8553-4CCB-AABB-0DDFEB53CFED}"/>
              </a:ext>
            </a:extLst>
          </p:cNvPr>
          <p:cNvSpPr/>
          <p:nvPr/>
        </p:nvSpPr>
        <p:spPr>
          <a:xfrm>
            <a:off x="4057072" y="2675891"/>
            <a:ext cx="787603" cy="3307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D7E00CF2-64CA-49C9-993C-5A01637AB0D3}"/>
              </a:ext>
            </a:extLst>
          </p:cNvPr>
          <p:cNvSpPr/>
          <p:nvPr/>
        </p:nvSpPr>
        <p:spPr>
          <a:xfrm>
            <a:off x="2525321" y="2739009"/>
            <a:ext cx="1198880" cy="162560"/>
          </a:xfrm>
          <a:custGeom>
            <a:avLst/>
            <a:gdLst/>
            <a:ahLst/>
            <a:cxnLst/>
            <a:rect l="l" t="t" r="r" b="b"/>
            <a:pathLst>
              <a:path w="1198879" h="162560">
                <a:moveTo>
                  <a:pt x="0" y="64896"/>
                </a:moveTo>
                <a:lnTo>
                  <a:pt x="31118" y="92539"/>
                </a:lnTo>
                <a:lnTo>
                  <a:pt x="65024" y="115633"/>
                </a:lnTo>
                <a:lnTo>
                  <a:pt x="104548" y="129583"/>
                </a:lnTo>
                <a:lnTo>
                  <a:pt x="152526" y="129793"/>
                </a:lnTo>
                <a:lnTo>
                  <a:pt x="190626" y="116307"/>
                </a:lnTo>
                <a:lnTo>
                  <a:pt x="233256" y="90950"/>
                </a:lnTo>
                <a:lnTo>
                  <a:pt x="279209" y="60182"/>
                </a:lnTo>
                <a:lnTo>
                  <a:pt x="327279" y="30461"/>
                </a:lnTo>
                <a:lnTo>
                  <a:pt x="376258" y="8247"/>
                </a:lnTo>
                <a:lnTo>
                  <a:pt x="424941" y="0"/>
                </a:lnTo>
                <a:lnTo>
                  <a:pt x="467392" y="8254"/>
                </a:lnTo>
                <a:lnTo>
                  <a:pt x="511658" y="28341"/>
                </a:lnTo>
                <a:lnTo>
                  <a:pt x="556880" y="55530"/>
                </a:lnTo>
                <a:lnTo>
                  <a:pt x="602196" y="85092"/>
                </a:lnTo>
                <a:lnTo>
                  <a:pt x="646749" y="112296"/>
                </a:lnTo>
                <a:lnTo>
                  <a:pt x="689678" y="132414"/>
                </a:lnTo>
                <a:lnTo>
                  <a:pt x="730123" y="140715"/>
                </a:lnTo>
                <a:lnTo>
                  <a:pt x="773980" y="131462"/>
                </a:lnTo>
                <a:lnTo>
                  <a:pt x="815255" y="107032"/>
                </a:lnTo>
                <a:lnTo>
                  <a:pt x="854710" y="75088"/>
                </a:lnTo>
                <a:lnTo>
                  <a:pt x="893106" y="43292"/>
                </a:lnTo>
                <a:lnTo>
                  <a:pt x="931206" y="19307"/>
                </a:lnTo>
                <a:lnTo>
                  <a:pt x="969772" y="10794"/>
                </a:lnTo>
                <a:lnTo>
                  <a:pt x="1008614" y="18163"/>
                </a:lnTo>
                <a:lnTo>
                  <a:pt x="1047082" y="35287"/>
                </a:lnTo>
                <a:lnTo>
                  <a:pt x="1085246" y="60213"/>
                </a:lnTo>
                <a:lnTo>
                  <a:pt x="1123178" y="90993"/>
                </a:lnTo>
                <a:lnTo>
                  <a:pt x="1160948" y="125674"/>
                </a:lnTo>
                <a:lnTo>
                  <a:pt x="1198626" y="162305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427EF1ED-E34D-4D2C-8BAD-9E12FAD6EB14}"/>
              </a:ext>
            </a:extLst>
          </p:cNvPr>
          <p:cNvSpPr/>
          <p:nvPr/>
        </p:nvSpPr>
        <p:spPr>
          <a:xfrm>
            <a:off x="2525321" y="2530224"/>
            <a:ext cx="1198880" cy="163195"/>
          </a:xfrm>
          <a:custGeom>
            <a:avLst/>
            <a:gdLst/>
            <a:ahLst/>
            <a:cxnLst/>
            <a:rect l="l" t="t" r="r" b="b"/>
            <a:pathLst>
              <a:path w="1198879" h="163194">
                <a:moveTo>
                  <a:pt x="0" y="65277"/>
                </a:moveTo>
                <a:lnTo>
                  <a:pt x="31118" y="93013"/>
                </a:lnTo>
                <a:lnTo>
                  <a:pt x="65024" y="116189"/>
                </a:lnTo>
                <a:lnTo>
                  <a:pt x="104548" y="130196"/>
                </a:lnTo>
                <a:lnTo>
                  <a:pt x="152526" y="130428"/>
                </a:lnTo>
                <a:lnTo>
                  <a:pt x="190626" y="116895"/>
                </a:lnTo>
                <a:lnTo>
                  <a:pt x="233256" y="91421"/>
                </a:lnTo>
                <a:lnTo>
                  <a:pt x="279209" y="60499"/>
                </a:lnTo>
                <a:lnTo>
                  <a:pt x="327279" y="30625"/>
                </a:lnTo>
                <a:lnTo>
                  <a:pt x="376258" y="8294"/>
                </a:lnTo>
                <a:lnTo>
                  <a:pt x="424941" y="0"/>
                </a:lnTo>
                <a:lnTo>
                  <a:pt x="467392" y="8296"/>
                </a:lnTo>
                <a:lnTo>
                  <a:pt x="511658" y="28489"/>
                </a:lnTo>
                <a:lnTo>
                  <a:pt x="556880" y="55820"/>
                </a:lnTo>
                <a:lnTo>
                  <a:pt x="602196" y="85530"/>
                </a:lnTo>
                <a:lnTo>
                  <a:pt x="646749" y="112861"/>
                </a:lnTo>
                <a:lnTo>
                  <a:pt x="689678" y="133054"/>
                </a:lnTo>
                <a:lnTo>
                  <a:pt x="730123" y="141350"/>
                </a:lnTo>
                <a:lnTo>
                  <a:pt x="773980" y="132051"/>
                </a:lnTo>
                <a:lnTo>
                  <a:pt x="815255" y="107507"/>
                </a:lnTo>
                <a:lnTo>
                  <a:pt x="854710" y="75422"/>
                </a:lnTo>
                <a:lnTo>
                  <a:pt x="893106" y="43495"/>
                </a:lnTo>
                <a:lnTo>
                  <a:pt x="931206" y="19428"/>
                </a:lnTo>
                <a:lnTo>
                  <a:pt x="969772" y="10921"/>
                </a:lnTo>
                <a:lnTo>
                  <a:pt x="1008614" y="18267"/>
                </a:lnTo>
                <a:lnTo>
                  <a:pt x="1047082" y="35437"/>
                </a:lnTo>
                <a:lnTo>
                  <a:pt x="1085246" y="60467"/>
                </a:lnTo>
                <a:lnTo>
                  <a:pt x="1123178" y="91392"/>
                </a:lnTo>
                <a:lnTo>
                  <a:pt x="1160948" y="126247"/>
                </a:lnTo>
                <a:lnTo>
                  <a:pt x="1198626" y="163067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92B7F1EA-74BC-4DD0-908B-869C2383F94A}"/>
              </a:ext>
            </a:extLst>
          </p:cNvPr>
          <p:cNvSpPr/>
          <p:nvPr/>
        </p:nvSpPr>
        <p:spPr>
          <a:xfrm>
            <a:off x="2517703" y="2319912"/>
            <a:ext cx="1198880" cy="163195"/>
          </a:xfrm>
          <a:custGeom>
            <a:avLst/>
            <a:gdLst/>
            <a:ahLst/>
            <a:cxnLst/>
            <a:rect l="l" t="t" r="r" b="b"/>
            <a:pathLst>
              <a:path w="1198879" h="163194">
                <a:moveTo>
                  <a:pt x="0" y="65277"/>
                </a:moveTo>
                <a:lnTo>
                  <a:pt x="31118" y="93013"/>
                </a:lnTo>
                <a:lnTo>
                  <a:pt x="65023" y="116189"/>
                </a:lnTo>
                <a:lnTo>
                  <a:pt x="104548" y="130196"/>
                </a:lnTo>
                <a:lnTo>
                  <a:pt x="152526" y="130428"/>
                </a:lnTo>
                <a:lnTo>
                  <a:pt x="190626" y="116895"/>
                </a:lnTo>
                <a:lnTo>
                  <a:pt x="233256" y="91421"/>
                </a:lnTo>
                <a:lnTo>
                  <a:pt x="279209" y="60499"/>
                </a:lnTo>
                <a:lnTo>
                  <a:pt x="327279" y="30625"/>
                </a:lnTo>
                <a:lnTo>
                  <a:pt x="376258" y="8294"/>
                </a:lnTo>
                <a:lnTo>
                  <a:pt x="424942" y="0"/>
                </a:lnTo>
                <a:lnTo>
                  <a:pt x="467392" y="8296"/>
                </a:lnTo>
                <a:lnTo>
                  <a:pt x="511658" y="28489"/>
                </a:lnTo>
                <a:lnTo>
                  <a:pt x="556880" y="55820"/>
                </a:lnTo>
                <a:lnTo>
                  <a:pt x="602196" y="85530"/>
                </a:lnTo>
                <a:lnTo>
                  <a:pt x="646749" y="112861"/>
                </a:lnTo>
                <a:lnTo>
                  <a:pt x="689678" y="133054"/>
                </a:lnTo>
                <a:lnTo>
                  <a:pt x="730122" y="141350"/>
                </a:lnTo>
                <a:lnTo>
                  <a:pt x="773980" y="132051"/>
                </a:lnTo>
                <a:lnTo>
                  <a:pt x="815255" y="107507"/>
                </a:lnTo>
                <a:lnTo>
                  <a:pt x="854709" y="75422"/>
                </a:lnTo>
                <a:lnTo>
                  <a:pt x="893106" y="43495"/>
                </a:lnTo>
                <a:lnTo>
                  <a:pt x="931206" y="19428"/>
                </a:lnTo>
                <a:lnTo>
                  <a:pt x="969771" y="10921"/>
                </a:lnTo>
                <a:lnTo>
                  <a:pt x="1008614" y="18267"/>
                </a:lnTo>
                <a:lnTo>
                  <a:pt x="1047082" y="35437"/>
                </a:lnTo>
                <a:lnTo>
                  <a:pt x="1085246" y="60467"/>
                </a:lnTo>
                <a:lnTo>
                  <a:pt x="1123178" y="91392"/>
                </a:lnTo>
                <a:lnTo>
                  <a:pt x="1160948" y="126247"/>
                </a:lnTo>
                <a:lnTo>
                  <a:pt x="1198625" y="163067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73417532-9C08-4D8A-A5CD-5EFB6493937C}"/>
              </a:ext>
            </a:extLst>
          </p:cNvPr>
          <p:cNvSpPr/>
          <p:nvPr/>
        </p:nvSpPr>
        <p:spPr>
          <a:xfrm>
            <a:off x="2517703" y="2090547"/>
            <a:ext cx="1198880" cy="162560"/>
          </a:xfrm>
          <a:custGeom>
            <a:avLst/>
            <a:gdLst/>
            <a:ahLst/>
            <a:cxnLst/>
            <a:rect l="l" t="t" r="r" b="b"/>
            <a:pathLst>
              <a:path w="1198879" h="162560">
                <a:moveTo>
                  <a:pt x="0" y="64896"/>
                </a:moveTo>
                <a:lnTo>
                  <a:pt x="31118" y="92539"/>
                </a:lnTo>
                <a:lnTo>
                  <a:pt x="65023" y="115633"/>
                </a:lnTo>
                <a:lnTo>
                  <a:pt x="104548" y="129583"/>
                </a:lnTo>
                <a:lnTo>
                  <a:pt x="152526" y="129793"/>
                </a:lnTo>
                <a:lnTo>
                  <a:pt x="190626" y="116307"/>
                </a:lnTo>
                <a:lnTo>
                  <a:pt x="233256" y="90950"/>
                </a:lnTo>
                <a:lnTo>
                  <a:pt x="279209" y="60182"/>
                </a:lnTo>
                <a:lnTo>
                  <a:pt x="327279" y="30461"/>
                </a:lnTo>
                <a:lnTo>
                  <a:pt x="376258" y="8247"/>
                </a:lnTo>
                <a:lnTo>
                  <a:pt x="424942" y="0"/>
                </a:lnTo>
                <a:lnTo>
                  <a:pt x="467392" y="8254"/>
                </a:lnTo>
                <a:lnTo>
                  <a:pt x="511658" y="28341"/>
                </a:lnTo>
                <a:lnTo>
                  <a:pt x="556880" y="55530"/>
                </a:lnTo>
                <a:lnTo>
                  <a:pt x="602196" y="85092"/>
                </a:lnTo>
                <a:lnTo>
                  <a:pt x="646749" y="112296"/>
                </a:lnTo>
                <a:lnTo>
                  <a:pt x="689678" y="132414"/>
                </a:lnTo>
                <a:lnTo>
                  <a:pt x="730122" y="140715"/>
                </a:lnTo>
                <a:lnTo>
                  <a:pt x="773980" y="131462"/>
                </a:lnTo>
                <a:lnTo>
                  <a:pt x="815255" y="107032"/>
                </a:lnTo>
                <a:lnTo>
                  <a:pt x="854709" y="75088"/>
                </a:lnTo>
                <a:lnTo>
                  <a:pt x="893106" y="43292"/>
                </a:lnTo>
                <a:lnTo>
                  <a:pt x="931206" y="19307"/>
                </a:lnTo>
                <a:lnTo>
                  <a:pt x="969771" y="10794"/>
                </a:lnTo>
                <a:lnTo>
                  <a:pt x="1008614" y="18163"/>
                </a:lnTo>
                <a:lnTo>
                  <a:pt x="1047082" y="35287"/>
                </a:lnTo>
                <a:lnTo>
                  <a:pt x="1085246" y="60213"/>
                </a:lnTo>
                <a:lnTo>
                  <a:pt x="1123178" y="90993"/>
                </a:lnTo>
                <a:lnTo>
                  <a:pt x="1160948" y="125674"/>
                </a:lnTo>
                <a:lnTo>
                  <a:pt x="1198625" y="162305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7C61E82E-2E43-47B0-9FDB-24D83197D30A}"/>
              </a:ext>
            </a:extLst>
          </p:cNvPr>
          <p:cNvSpPr/>
          <p:nvPr/>
        </p:nvSpPr>
        <p:spPr>
          <a:xfrm>
            <a:off x="6476291" y="2611758"/>
            <a:ext cx="1473200" cy="1698625"/>
          </a:xfrm>
          <a:custGeom>
            <a:avLst/>
            <a:gdLst/>
            <a:ahLst/>
            <a:cxnLst/>
            <a:rect l="l" t="t" r="r" b="b"/>
            <a:pathLst>
              <a:path w="1473200" h="1698625">
                <a:moveTo>
                  <a:pt x="736473" y="0"/>
                </a:moveTo>
                <a:lnTo>
                  <a:pt x="669433" y="1156"/>
                </a:lnTo>
                <a:lnTo>
                  <a:pt x="604080" y="4561"/>
                </a:lnTo>
                <a:lnTo>
                  <a:pt x="540676" y="10112"/>
                </a:lnTo>
                <a:lnTo>
                  <a:pt x="479478" y="17711"/>
                </a:lnTo>
                <a:lnTo>
                  <a:pt x="420747" y="27256"/>
                </a:lnTo>
                <a:lnTo>
                  <a:pt x="364743" y="38650"/>
                </a:lnTo>
                <a:lnTo>
                  <a:pt x="311727" y="51791"/>
                </a:lnTo>
                <a:lnTo>
                  <a:pt x="261957" y="66579"/>
                </a:lnTo>
                <a:lnTo>
                  <a:pt x="215693" y="82915"/>
                </a:lnTo>
                <a:lnTo>
                  <a:pt x="173196" y="100698"/>
                </a:lnTo>
                <a:lnTo>
                  <a:pt x="134726" y="119829"/>
                </a:lnTo>
                <a:lnTo>
                  <a:pt x="100541" y="140208"/>
                </a:lnTo>
                <a:lnTo>
                  <a:pt x="46071" y="184308"/>
                </a:lnTo>
                <a:lnTo>
                  <a:pt x="11864" y="232199"/>
                </a:lnTo>
                <a:lnTo>
                  <a:pt x="0" y="283083"/>
                </a:lnTo>
                <a:lnTo>
                  <a:pt x="0" y="1415414"/>
                </a:lnTo>
                <a:lnTo>
                  <a:pt x="11864" y="1466298"/>
                </a:lnTo>
                <a:lnTo>
                  <a:pt x="46071" y="1514189"/>
                </a:lnTo>
                <a:lnTo>
                  <a:pt x="100541" y="1558290"/>
                </a:lnTo>
                <a:lnTo>
                  <a:pt x="134726" y="1578668"/>
                </a:lnTo>
                <a:lnTo>
                  <a:pt x="173196" y="1597799"/>
                </a:lnTo>
                <a:lnTo>
                  <a:pt x="215693" y="1615582"/>
                </a:lnTo>
                <a:lnTo>
                  <a:pt x="261957" y="1631918"/>
                </a:lnTo>
                <a:lnTo>
                  <a:pt x="311727" y="1646706"/>
                </a:lnTo>
                <a:lnTo>
                  <a:pt x="364744" y="1659847"/>
                </a:lnTo>
                <a:lnTo>
                  <a:pt x="420747" y="1671241"/>
                </a:lnTo>
                <a:lnTo>
                  <a:pt x="479478" y="1680786"/>
                </a:lnTo>
                <a:lnTo>
                  <a:pt x="540676" y="1688385"/>
                </a:lnTo>
                <a:lnTo>
                  <a:pt x="604080" y="1693936"/>
                </a:lnTo>
                <a:lnTo>
                  <a:pt x="669433" y="1697341"/>
                </a:lnTo>
                <a:lnTo>
                  <a:pt x="736473" y="1698498"/>
                </a:lnTo>
                <a:lnTo>
                  <a:pt x="803512" y="1697341"/>
                </a:lnTo>
                <a:lnTo>
                  <a:pt x="868865" y="1693936"/>
                </a:lnTo>
                <a:lnTo>
                  <a:pt x="932269" y="1688385"/>
                </a:lnTo>
                <a:lnTo>
                  <a:pt x="993467" y="1680786"/>
                </a:lnTo>
                <a:lnTo>
                  <a:pt x="1052198" y="1671241"/>
                </a:lnTo>
                <a:lnTo>
                  <a:pt x="1108201" y="1659847"/>
                </a:lnTo>
                <a:lnTo>
                  <a:pt x="1161218" y="1646706"/>
                </a:lnTo>
                <a:lnTo>
                  <a:pt x="1210988" y="1631918"/>
                </a:lnTo>
                <a:lnTo>
                  <a:pt x="1257252" y="1615582"/>
                </a:lnTo>
                <a:lnTo>
                  <a:pt x="1299749" y="1597799"/>
                </a:lnTo>
                <a:lnTo>
                  <a:pt x="1338219" y="1578668"/>
                </a:lnTo>
                <a:lnTo>
                  <a:pt x="1372404" y="1558290"/>
                </a:lnTo>
                <a:lnTo>
                  <a:pt x="1426874" y="1514189"/>
                </a:lnTo>
                <a:lnTo>
                  <a:pt x="1461081" y="1466298"/>
                </a:lnTo>
                <a:lnTo>
                  <a:pt x="1472946" y="1415414"/>
                </a:lnTo>
                <a:lnTo>
                  <a:pt x="1472946" y="283083"/>
                </a:lnTo>
                <a:lnTo>
                  <a:pt x="1461081" y="232199"/>
                </a:lnTo>
                <a:lnTo>
                  <a:pt x="1426874" y="184308"/>
                </a:lnTo>
                <a:lnTo>
                  <a:pt x="1372404" y="140208"/>
                </a:lnTo>
                <a:lnTo>
                  <a:pt x="1338219" y="119829"/>
                </a:lnTo>
                <a:lnTo>
                  <a:pt x="1299749" y="100698"/>
                </a:lnTo>
                <a:lnTo>
                  <a:pt x="1257252" y="82915"/>
                </a:lnTo>
                <a:lnTo>
                  <a:pt x="1210988" y="66579"/>
                </a:lnTo>
                <a:lnTo>
                  <a:pt x="1161218" y="51791"/>
                </a:lnTo>
                <a:lnTo>
                  <a:pt x="1108202" y="38650"/>
                </a:lnTo>
                <a:lnTo>
                  <a:pt x="1052198" y="27256"/>
                </a:lnTo>
                <a:lnTo>
                  <a:pt x="993467" y="17711"/>
                </a:lnTo>
                <a:lnTo>
                  <a:pt x="932269" y="10112"/>
                </a:lnTo>
                <a:lnTo>
                  <a:pt x="868865" y="4561"/>
                </a:lnTo>
                <a:lnTo>
                  <a:pt x="803512" y="1156"/>
                </a:lnTo>
                <a:lnTo>
                  <a:pt x="736473" y="0"/>
                </a:lnTo>
                <a:close/>
              </a:path>
            </a:pathLst>
          </a:custGeom>
          <a:solidFill>
            <a:srgbClr val="F8C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F981C7D5-8043-4B5E-B036-5904E63A85E6}"/>
              </a:ext>
            </a:extLst>
          </p:cNvPr>
          <p:cNvSpPr/>
          <p:nvPr/>
        </p:nvSpPr>
        <p:spPr>
          <a:xfrm>
            <a:off x="6476291" y="2894838"/>
            <a:ext cx="1473200" cy="283211"/>
          </a:xfrm>
          <a:custGeom>
            <a:avLst/>
            <a:gdLst/>
            <a:ahLst/>
            <a:cxnLst/>
            <a:rect l="l" t="t" r="r" b="b"/>
            <a:pathLst>
              <a:path w="1473200" h="283210">
                <a:moveTo>
                  <a:pt x="1472946" y="0"/>
                </a:moveTo>
                <a:lnTo>
                  <a:pt x="1461081" y="50883"/>
                </a:lnTo>
                <a:lnTo>
                  <a:pt x="1426874" y="98774"/>
                </a:lnTo>
                <a:lnTo>
                  <a:pt x="1372404" y="142875"/>
                </a:lnTo>
                <a:lnTo>
                  <a:pt x="1338219" y="163253"/>
                </a:lnTo>
                <a:lnTo>
                  <a:pt x="1299749" y="182384"/>
                </a:lnTo>
                <a:lnTo>
                  <a:pt x="1257252" y="200167"/>
                </a:lnTo>
                <a:lnTo>
                  <a:pt x="1210988" y="216503"/>
                </a:lnTo>
                <a:lnTo>
                  <a:pt x="1161218" y="231291"/>
                </a:lnTo>
                <a:lnTo>
                  <a:pt x="1108201" y="244432"/>
                </a:lnTo>
                <a:lnTo>
                  <a:pt x="1052198" y="255826"/>
                </a:lnTo>
                <a:lnTo>
                  <a:pt x="993467" y="265371"/>
                </a:lnTo>
                <a:lnTo>
                  <a:pt x="932269" y="272970"/>
                </a:lnTo>
                <a:lnTo>
                  <a:pt x="868865" y="278521"/>
                </a:lnTo>
                <a:lnTo>
                  <a:pt x="803512" y="281926"/>
                </a:lnTo>
                <a:lnTo>
                  <a:pt x="736473" y="283083"/>
                </a:lnTo>
                <a:lnTo>
                  <a:pt x="669433" y="281926"/>
                </a:lnTo>
                <a:lnTo>
                  <a:pt x="604080" y="278521"/>
                </a:lnTo>
                <a:lnTo>
                  <a:pt x="540676" y="272970"/>
                </a:lnTo>
                <a:lnTo>
                  <a:pt x="479478" y="265371"/>
                </a:lnTo>
                <a:lnTo>
                  <a:pt x="420747" y="255826"/>
                </a:lnTo>
                <a:lnTo>
                  <a:pt x="364743" y="244432"/>
                </a:lnTo>
                <a:lnTo>
                  <a:pt x="311727" y="231291"/>
                </a:lnTo>
                <a:lnTo>
                  <a:pt x="261957" y="216503"/>
                </a:lnTo>
                <a:lnTo>
                  <a:pt x="215693" y="200167"/>
                </a:lnTo>
                <a:lnTo>
                  <a:pt x="173196" y="182384"/>
                </a:lnTo>
                <a:lnTo>
                  <a:pt x="134726" y="163253"/>
                </a:lnTo>
                <a:lnTo>
                  <a:pt x="100541" y="142874"/>
                </a:lnTo>
                <a:lnTo>
                  <a:pt x="46071" y="98774"/>
                </a:lnTo>
                <a:lnTo>
                  <a:pt x="11864" y="50883"/>
                </a:lnTo>
                <a:lnTo>
                  <a:pt x="3009" y="25765"/>
                </a:lnTo>
                <a:lnTo>
                  <a:pt x="0" y="0"/>
                </a:lnTo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6437F3BF-1C40-4A84-86E5-D2B0E4BD2BCC}"/>
              </a:ext>
            </a:extLst>
          </p:cNvPr>
          <p:cNvSpPr/>
          <p:nvPr/>
        </p:nvSpPr>
        <p:spPr>
          <a:xfrm>
            <a:off x="6476291" y="2611758"/>
            <a:ext cx="1473200" cy="1698625"/>
          </a:xfrm>
          <a:custGeom>
            <a:avLst/>
            <a:gdLst/>
            <a:ahLst/>
            <a:cxnLst/>
            <a:rect l="l" t="t" r="r" b="b"/>
            <a:pathLst>
              <a:path w="1473200" h="1698625">
                <a:moveTo>
                  <a:pt x="0" y="283083"/>
                </a:moveTo>
                <a:lnTo>
                  <a:pt x="11864" y="232199"/>
                </a:lnTo>
                <a:lnTo>
                  <a:pt x="46071" y="184308"/>
                </a:lnTo>
                <a:lnTo>
                  <a:pt x="100541" y="140207"/>
                </a:lnTo>
                <a:lnTo>
                  <a:pt x="134726" y="119829"/>
                </a:lnTo>
                <a:lnTo>
                  <a:pt x="173196" y="100698"/>
                </a:lnTo>
                <a:lnTo>
                  <a:pt x="215693" y="82915"/>
                </a:lnTo>
                <a:lnTo>
                  <a:pt x="261957" y="66579"/>
                </a:lnTo>
                <a:lnTo>
                  <a:pt x="311727" y="51791"/>
                </a:lnTo>
                <a:lnTo>
                  <a:pt x="364744" y="38650"/>
                </a:lnTo>
                <a:lnTo>
                  <a:pt x="420747" y="27256"/>
                </a:lnTo>
                <a:lnTo>
                  <a:pt x="479478" y="17711"/>
                </a:lnTo>
                <a:lnTo>
                  <a:pt x="540676" y="10112"/>
                </a:lnTo>
                <a:lnTo>
                  <a:pt x="604080" y="4561"/>
                </a:lnTo>
                <a:lnTo>
                  <a:pt x="669433" y="1156"/>
                </a:lnTo>
                <a:lnTo>
                  <a:pt x="736473" y="0"/>
                </a:lnTo>
                <a:lnTo>
                  <a:pt x="803512" y="1156"/>
                </a:lnTo>
                <a:lnTo>
                  <a:pt x="868865" y="4561"/>
                </a:lnTo>
                <a:lnTo>
                  <a:pt x="932269" y="10112"/>
                </a:lnTo>
                <a:lnTo>
                  <a:pt x="993467" y="17711"/>
                </a:lnTo>
                <a:lnTo>
                  <a:pt x="1052198" y="27256"/>
                </a:lnTo>
                <a:lnTo>
                  <a:pt x="1108202" y="38650"/>
                </a:lnTo>
                <a:lnTo>
                  <a:pt x="1161218" y="51791"/>
                </a:lnTo>
                <a:lnTo>
                  <a:pt x="1210988" y="66579"/>
                </a:lnTo>
                <a:lnTo>
                  <a:pt x="1257252" y="82915"/>
                </a:lnTo>
                <a:lnTo>
                  <a:pt x="1299749" y="100698"/>
                </a:lnTo>
                <a:lnTo>
                  <a:pt x="1338219" y="119829"/>
                </a:lnTo>
                <a:lnTo>
                  <a:pt x="1372404" y="140208"/>
                </a:lnTo>
                <a:lnTo>
                  <a:pt x="1426874" y="184308"/>
                </a:lnTo>
                <a:lnTo>
                  <a:pt x="1461081" y="232199"/>
                </a:lnTo>
                <a:lnTo>
                  <a:pt x="1472946" y="283083"/>
                </a:lnTo>
                <a:lnTo>
                  <a:pt x="1472946" y="1415414"/>
                </a:lnTo>
                <a:lnTo>
                  <a:pt x="1461081" y="1466298"/>
                </a:lnTo>
                <a:lnTo>
                  <a:pt x="1426874" y="1514189"/>
                </a:lnTo>
                <a:lnTo>
                  <a:pt x="1372404" y="1558290"/>
                </a:lnTo>
                <a:lnTo>
                  <a:pt x="1338219" y="1578668"/>
                </a:lnTo>
                <a:lnTo>
                  <a:pt x="1299749" y="1597799"/>
                </a:lnTo>
                <a:lnTo>
                  <a:pt x="1257252" y="1615582"/>
                </a:lnTo>
                <a:lnTo>
                  <a:pt x="1210988" y="1631918"/>
                </a:lnTo>
                <a:lnTo>
                  <a:pt x="1161218" y="1646706"/>
                </a:lnTo>
                <a:lnTo>
                  <a:pt x="1108201" y="1659847"/>
                </a:lnTo>
                <a:lnTo>
                  <a:pt x="1052198" y="1671241"/>
                </a:lnTo>
                <a:lnTo>
                  <a:pt x="993467" y="1680786"/>
                </a:lnTo>
                <a:lnTo>
                  <a:pt x="932269" y="1688385"/>
                </a:lnTo>
                <a:lnTo>
                  <a:pt x="868865" y="1693936"/>
                </a:lnTo>
                <a:lnTo>
                  <a:pt x="803512" y="1697341"/>
                </a:lnTo>
                <a:lnTo>
                  <a:pt x="736473" y="1698498"/>
                </a:lnTo>
                <a:lnTo>
                  <a:pt x="669433" y="1697341"/>
                </a:lnTo>
                <a:lnTo>
                  <a:pt x="604080" y="1693936"/>
                </a:lnTo>
                <a:lnTo>
                  <a:pt x="540676" y="1688385"/>
                </a:lnTo>
                <a:lnTo>
                  <a:pt x="479478" y="1680786"/>
                </a:lnTo>
                <a:lnTo>
                  <a:pt x="420747" y="1671241"/>
                </a:lnTo>
                <a:lnTo>
                  <a:pt x="364743" y="1659847"/>
                </a:lnTo>
                <a:lnTo>
                  <a:pt x="311727" y="1646706"/>
                </a:lnTo>
                <a:lnTo>
                  <a:pt x="261957" y="1631918"/>
                </a:lnTo>
                <a:lnTo>
                  <a:pt x="215693" y="1615582"/>
                </a:lnTo>
                <a:lnTo>
                  <a:pt x="173196" y="1597799"/>
                </a:lnTo>
                <a:lnTo>
                  <a:pt x="134726" y="1578668"/>
                </a:lnTo>
                <a:lnTo>
                  <a:pt x="100541" y="1558289"/>
                </a:lnTo>
                <a:lnTo>
                  <a:pt x="46071" y="1514189"/>
                </a:lnTo>
                <a:lnTo>
                  <a:pt x="11864" y="1466298"/>
                </a:lnTo>
                <a:lnTo>
                  <a:pt x="0" y="1415414"/>
                </a:lnTo>
                <a:lnTo>
                  <a:pt x="0" y="283083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01489933-95BF-43AF-BBFC-A59F5762937D}"/>
              </a:ext>
            </a:extLst>
          </p:cNvPr>
          <p:cNvSpPr/>
          <p:nvPr/>
        </p:nvSpPr>
        <p:spPr>
          <a:xfrm>
            <a:off x="6617898" y="3282189"/>
            <a:ext cx="1297559" cy="3309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812809F6-2F9E-4303-BC6A-CFA25D33FE65}"/>
              </a:ext>
            </a:extLst>
          </p:cNvPr>
          <p:cNvSpPr/>
          <p:nvPr/>
        </p:nvSpPr>
        <p:spPr>
          <a:xfrm>
            <a:off x="6717722" y="3557017"/>
            <a:ext cx="1114425" cy="3307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05E0B017-95DA-47D7-93AB-5C0936901F9F}"/>
              </a:ext>
            </a:extLst>
          </p:cNvPr>
          <p:cNvSpPr/>
          <p:nvPr/>
        </p:nvSpPr>
        <p:spPr>
          <a:xfrm>
            <a:off x="4947341" y="2719452"/>
            <a:ext cx="1528445" cy="742951"/>
          </a:xfrm>
          <a:custGeom>
            <a:avLst/>
            <a:gdLst/>
            <a:ahLst/>
            <a:cxnLst/>
            <a:rect l="l" t="t" r="r" b="b"/>
            <a:pathLst>
              <a:path w="1528445" h="742950">
                <a:moveTo>
                  <a:pt x="1416744" y="708458"/>
                </a:moveTo>
                <a:lnTo>
                  <a:pt x="1400175" y="742696"/>
                </a:lnTo>
                <a:lnTo>
                  <a:pt x="1528064" y="741045"/>
                </a:lnTo>
                <a:lnTo>
                  <a:pt x="1509346" y="716788"/>
                </a:lnTo>
                <a:lnTo>
                  <a:pt x="1433956" y="716788"/>
                </a:lnTo>
                <a:lnTo>
                  <a:pt x="1416744" y="708458"/>
                </a:lnTo>
                <a:close/>
              </a:path>
              <a:path w="1528445" h="742950">
                <a:moveTo>
                  <a:pt x="1433346" y="674152"/>
                </a:moveTo>
                <a:lnTo>
                  <a:pt x="1416744" y="708458"/>
                </a:lnTo>
                <a:lnTo>
                  <a:pt x="1433956" y="716788"/>
                </a:lnTo>
                <a:lnTo>
                  <a:pt x="1450594" y="682498"/>
                </a:lnTo>
                <a:lnTo>
                  <a:pt x="1433346" y="674152"/>
                </a:lnTo>
                <a:close/>
              </a:path>
              <a:path w="1528445" h="742950">
                <a:moveTo>
                  <a:pt x="1449959" y="639826"/>
                </a:moveTo>
                <a:lnTo>
                  <a:pt x="1433346" y="674152"/>
                </a:lnTo>
                <a:lnTo>
                  <a:pt x="1450594" y="682498"/>
                </a:lnTo>
                <a:lnTo>
                  <a:pt x="1433956" y="716788"/>
                </a:lnTo>
                <a:lnTo>
                  <a:pt x="1509346" y="716788"/>
                </a:lnTo>
                <a:lnTo>
                  <a:pt x="1449959" y="639826"/>
                </a:lnTo>
                <a:close/>
              </a:path>
              <a:path w="1528445" h="742950">
                <a:moveTo>
                  <a:pt x="111143" y="34340"/>
                </a:moveTo>
                <a:lnTo>
                  <a:pt x="94564" y="68597"/>
                </a:lnTo>
                <a:lnTo>
                  <a:pt x="1416744" y="708458"/>
                </a:lnTo>
                <a:lnTo>
                  <a:pt x="1433346" y="674152"/>
                </a:lnTo>
                <a:lnTo>
                  <a:pt x="111143" y="34340"/>
                </a:lnTo>
                <a:close/>
              </a:path>
              <a:path w="1528445" h="742950">
                <a:moveTo>
                  <a:pt x="127762" y="0"/>
                </a:moveTo>
                <a:lnTo>
                  <a:pt x="0" y="1650"/>
                </a:lnTo>
                <a:lnTo>
                  <a:pt x="77978" y="102870"/>
                </a:lnTo>
                <a:lnTo>
                  <a:pt x="94564" y="68597"/>
                </a:lnTo>
                <a:lnTo>
                  <a:pt x="77470" y="60325"/>
                </a:lnTo>
                <a:lnTo>
                  <a:pt x="93980" y="26035"/>
                </a:lnTo>
                <a:lnTo>
                  <a:pt x="115162" y="26035"/>
                </a:lnTo>
                <a:lnTo>
                  <a:pt x="127762" y="0"/>
                </a:lnTo>
                <a:close/>
              </a:path>
              <a:path w="1528445" h="742950">
                <a:moveTo>
                  <a:pt x="93980" y="26035"/>
                </a:moveTo>
                <a:lnTo>
                  <a:pt x="77470" y="60325"/>
                </a:lnTo>
                <a:lnTo>
                  <a:pt x="94564" y="68597"/>
                </a:lnTo>
                <a:lnTo>
                  <a:pt x="111143" y="34340"/>
                </a:lnTo>
                <a:lnTo>
                  <a:pt x="93980" y="26035"/>
                </a:lnTo>
                <a:close/>
              </a:path>
              <a:path w="1528445" h="742950">
                <a:moveTo>
                  <a:pt x="115162" y="26035"/>
                </a:moveTo>
                <a:lnTo>
                  <a:pt x="93980" y="26035"/>
                </a:lnTo>
                <a:lnTo>
                  <a:pt x="111143" y="34340"/>
                </a:lnTo>
                <a:lnTo>
                  <a:pt x="115162" y="26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1DA385A9-ACCC-4D9B-9B99-86526BF8B17C}"/>
              </a:ext>
            </a:extLst>
          </p:cNvPr>
          <p:cNvSpPr/>
          <p:nvPr/>
        </p:nvSpPr>
        <p:spPr>
          <a:xfrm>
            <a:off x="4947341" y="3480818"/>
            <a:ext cx="1528445" cy="1068071"/>
          </a:xfrm>
          <a:custGeom>
            <a:avLst/>
            <a:gdLst/>
            <a:ahLst/>
            <a:cxnLst/>
            <a:rect l="l" t="t" r="r" b="b"/>
            <a:pathLst>
              <a:path w="1528445" h="1068070">
                <a:moveTo>
                  <a:pt x="60960" y="955548"/>
                </a:moveTo>
                <a:lnTo>
                  <a:pt x="0" y="1067816"/>
                </a:lnTo>
                <a:lnTo>
                  <a:pt x="126365" y="1049274"/>
                </a:lnTo>
                <a:lnTo>
                  <a:pt x="112185" y="1028954"/>
                </a:lnTo>
                <a:lnTo>
                  <a:pt x="89026" y="1028954"/>
                </a:lnTo>
                <a:lnTo>
                  <a:pt x="67183" y="997712"/>
                </a:lnTo>
                <a:lnTo>
                  <a:pt x="82777" y="986813"/>
                </a:lnTo>
                <a:lnTo>
                  <a:pt x="60960" y="955548"/>
                </a:lnTo>
                <a:close/>
              </a:path>
              <a:path w="1528445" h="1068070">
                <a:moveTo>
                  <a:pt x="82777" y="986813"/>
                </a:moveTo>
                <a:lnTo>
                  <a:pt x="67183" y="997712"/>
                </a:lnTo>
                <a:lnTo>
                  <a:pt x="89026" y="1028954"/>
                </a:lnTo>
                <a:lnTo>
                  <a:pt x="104593" y="1018075"/>
                </a:lnTo>
                <a:lnTo>
                  <a:pt x="82777" y="986813"/>
                </a:lnTo>
                <a:close/>
              </a:path>
              <a:path w="1528445" h="1068070">
                <a:moveTo>
                  <a:pt x="104593" y="1018075"/>
                </a:moveTo>
                <a:lnTo>
                  <a:pt x="89026" y="1028954"/>
                </a:lnTo>
                <a:lnTo>
                  <a:pt x="112185" y="1028954"/>
                </a:lnTo>
                <a:lnTo>
                  <a:pt x="104593" y="1018075"/>
                </a:lnTo>
                <a:close/>
              </a:path>
              <a:path w="1528445" h="1068070">
                <a:moveTo>
                  <a:pt x="1423433" y="49893"/>
                </a:moveTo>
                <a:lnTo>
                  <a:pt x="82777" y="986813"/>
                </a:lnTo>
                <a:lnTo>
                  <a:pt x="104593" y="1018075"/>
                </a:lnTo>
                <a:lnTo>
                  <a:pt x="1445297" y="81121"/>
                </a:lnTo>
                <a:lnTo>
                  <a:pt x="1423433" y="49893"/>
                </a:lnTo>
                <a:close/>
              </a:path>
              <a:path w="1528445" h="1068070">
                <a:moveTo>
                  <a:pt x="1506893" y="38988"/>
                </a:moveTo>
                <a:lnTo>
                  <a:pt x="1439037" y="38988"/>
                </a:lnTo>
                <a:lnTo>
                  <a:pt x="1460880" y="70231"/>
                </a:lnTo>
                <a:lnTo>
                  <a:pt x="1445297" y="81121"/>
                </a:lnTo>
                <a:lnTo>
                  <a:pt x="1467103" y="112268"/>
                </a:lnTo>
                <a:lnTo>
                  <a:pt x="1506893" y="38988"/>
                </a:lnTo>
                <a:close/>
              </a:path>
              <a:path w="1528445" h="1068070">
                <a:moveTo>
                  <a:pt x="1439037" y="38988"/>
                </a:moveTo>
                <a:lnTo>
                  <a:pt x="1423433" y="49893"/>
                </a:lnTo>
                <a:lnTo>
                  <a:pt x="1445297" y="81121"/>
                </a:lnTo>
                <a:lnTo>
                  <a:pt x="1460880" y="70231"/>
                </a:lnTo>
                <a:lnTo>
                  <a:pt x="1439037" y="38988"/>
                </a:lnTo>
                <a:close/>
              </a:path>
              <a:path w="1528445" h="1068070">
                <a:moveTo>
                  <a:pt x="1528064" y="0"/>
                </a:moveTo>
                <a:lnTo>
                  <a:pt x="1401572" y="18669"/>
                </a:lnTo>
                <a:lnTo>
                  <a:pt x="1423433" y="49893"/>
                </a:lnTo>
                <a:lnTo>
                  <a:pt x="1439037" y="38988"/>
                </a:lnTo>
                <a:lnTo>
                  <a:pt x="1506893" y="38988"/>
                </a:lnTo>
                <a:lnTo>
                  <a:pt x="15280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2807334C-4E06-48B1-9E50-A92EEF156A7E}"/>
              </a:ext>
            </a:extLst>
          </p:cNvPr>
          <p:cNvSpPr/>
          <p:nvPr/>
        </p:nvSpPr>
        <p:spPr>
          <a:xfrm>
            <a:off x="3347900" y="5131564"/>
            <a:ext cx="1983232" cy="3307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AF9A209E-FF53-4F1B-9D2A-21ECC64B57D3}"/>
              </a:ext>
            </a:extLst>
          </p:cNvPr>
          <p:cNvSpPr/>
          <p:nvPr/>
        </p:nvSpPr>
        <p:spPr>
          <a:xfrm>
            <a:off x="1664262" y="4290441"/>
            <a:ext cx="774700" cy="599440"/>
          </a:xfrm>
          <a:custGeom>
            <a:avLst/>
            <a:gdLst/>
            <a:ahLst/>
            <a:cxnLst/>
            <a:rect l="l" t="t" r="r" b="b"/>
            <a:pathLst>
              <a:path w="774700" h="599439">
                <a:moveTo>
                  <a:pt x="0" y="598932"/>
                </a:moveTo>
                <a:lnTo>
                  <a:pt x="774192" y="598932"/>
                </a:lnTo>
                <a:lnTo>
                  <a:pt x="774192" y="0"/>
                </a:lnTo>
                <a:lnTo>
                  <a:pt x="0" y="0"/>
                </a:lnTo>
                <a:lnTo>
                  <a:pt x="0" y="598932"/>
                </a:lnTo>
                <a:close/>
              </a:path>
            </a:pathLst>
          </a:custGeom>
          <a:solidFill>
            <a:srgbClr val="CDE4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961B5B56-08E8-4AA0-9BA5-9799EA60FC43}"/>
              </a:ext>
            </a:extLst>
          </p:cNvPr>
          <p:cNvSpPr/>
          <p:nvPr/>
        </p:nvSpPr>
        <p:spPr>
          <a:xfrm>
            <a:off x="1664262" y="4290441"/>
            <a:ext cx="774700" cy="599440"/>
          </a:xfrm>
          <a:custGeom>
            <a:avLst/>
            <a:gdLst/>
            <a:ahLst/>
            <a:cxnLst/>
            <a:rect l="l" t="t" r="r" b="b"/>
            <a:pathLst>
              <a:path w="774700" h="599439">
                <a:moveTo>
                  <a:pt x="0" y="598932"/>
                </a:moveTo>
                <a:lnTo>
                  <a:pt x="774192" y="598932"/>
                </a:lnTo>
                <a:lnTo>
                  <a:pt x="774192" y="0"/>
                </a:lnTo>
                <a:lnTo>
                  <a:pt x="0" y="0"/>
                </a:lnTo>
                <a:lnTo>
                  <a:pt x="0" y="598932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>
            <a:extLst>
              <a:ext uri="{FF2B5EF4-FFF2-40B4-BE49-F238E27FC236}">
                <a16:creationId xmlns:a16="http://schemas.microsoft.com/office/drawing/2014/main" id="{66EFA6CA-AD39-41BB-824E-139C3431505A}"/>
              </a:ext>
            </a:extLst>
          </p:cNvPr>
          <p:cNvSpPr/>
          <p:nvPr/>
        </p:nvSpPr>
        <p:spPr>
          <a:xfrm>
            <a:off x="1810949" y="4269995"/>
            <a:ext cx="601027" cy="3307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>
            <a:extLst>
              <a:ext uri="{FF2B5EF4-FFF2-40B4-BE49-F238E27FC236}">
                <a16:creationId xmlns:a16="http://schemas.microsoft.com/office/drawing/2014/main" id="{E1CA7504-2EF7-4C77-BC80-244AE61D0854}"/>
              </a:ext>
            </a:extLst>
          </p:cNvPr>
          <p:cNvSpPr/>
          <p:nvPr/>
        </p:nvSpPr>
        <p:spPr>
          <a:xfrm>
            <a:off x="1810186" y="4544317"/>
            <a:ext cx="601980" cy="3307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>
            <a:extLst>
              <a:ext uri="{FF2B5EF4-FFF2-40B4-BE49-F238E27FC236}">
                <a16:creationId xmlns:a16="http://schemas.microsoft.com/office/drawing/2014/main" id="{BB4A93CE-E60F-464A-819B-4B2C870FEDDA}"/>
              </a:ext>
            </a:extLst>
          </p:cNvPr>
          <p:cNvSpPr/>
          <p:nvPr/>
        </p:nvSpPr>
        <p:spPr>
          <a:xfrm>
            <a:off x="3358953" y="4775455"/>
            <a:ext cx="634365" cy="408940"/>
          </a:xfrm>
          <a:custGeom>
            <a:avLst/>
            <a:gdLst/>
            <a:ahLst/>
            <a:cxnLst/>
            <a:rect l="l" t="t" r="r" b="b"/>
            <a:pathLst>
              <a:path w="634364" h="408939">
                <a:moveTo>
                  <a:pt x="76419" y="32085"/>
                </a:moveTo>
                <a:lnTo>
                  <a:pt x="75253" y="44740"/>
                </a:lnTo>
                <a:lnTo>
                  <a:pt x="86613" y="46228"/>
                </a:lnTo>
                <a:lnTo>
                  <a:pt x="114554" y="52831"/>
                </a:lnTo>
                <a:lnTo>
                  <a:pt x="167259" y="70993"/>
                </a:lnTo>
                <a:lnTo>
                  <a:pt x="214502" y="94234"/>
                </a:lnTo>
                <a:lnTo>
                  <a:pt x="254254" y="121920"/>
                </a:lnTo>
                <a:lnTo>
                  <a:pt x="284607" y="152273"/>
                </a:lnTo>
                <a:lnTo>
                  <a:pt x="306705" y="192150"/>
                </a:lnTo>
                <a:lnTo>
                  <a:pt x="310514" y="216916"/>
                </a:lnTo>
                <a:lnTo>
                  <a:pt x="311150" y="226187"/>
                </a:lnTo>
                <a:lnTo>
                  <a:pt x="322325" y="262763"/>
                </a:lnTo>
                <a:lnTo>
                  <a:pt x="346329" y="297180"/>
                </a:lnTo>
                <a:lnTo>
                  <a:pt x="381000" y="328675"/>
                </a:lnTo>
                <a:lnTo>
                  <a:pt x="412876" y="349885"/>
                </a:lnTo>
                <a:lnTo>
                  <a:pt x="461645" y="373888"/>
                </a:lnTo>
                <a:lnTo>
                  <a:pt x="515874" y="392430"/>
                </a:lnTo>
                <a:lnTo>
                  <a:pt x="573913" y="404368"/>
                </a:lnTo>
                <a:lnTo>
                  <a:pt x="633476" y="408559"/>
                </a:lnTo>
                <a:lnTo>
                  <a:pt x="633984" y="395859"/>
                </a:lnTo>
                <a:lnTo>
                  <a:pt x="604265" y="394843"/>
                </a:lnTo>
                <a:lnTo>
                  <a:pt x="575310" y="391795"/>
                </a:lnTo>
                <a:lnTo>
                  <a:pt x="518922" y="380111"/>
                </a:lnTo>
                <a:lnTo>
                  <a:pt x="466089" y="361950"/>
                </a:lnTo>
                <a:lnTo>
                  <a:pt x="418846" y="338581"/>
                </a:lnTo>
                <a:lnTo>
                  <a:pt x="379349" y="311150"/>
                </a:lnTo>
                <a:lnTo>
                  <a:pt x="348996" y="280543"/>
                </a:lnTo>
                <a:lnTo>
                  <a:pt x="326898" y="240411"/>
                </a:lnTo>
                <a:lnTo>
                  <a:pt x="323214" y="216281"/>
                </a:lnTo>
                <a:lnTo>
                  <a:pt x="322707" y="207645"/>
                </a:lnTo>
                <a:lnTo>
                  <a:pt x="311785" y="170815"/>
                </a:lnTo>
                <a:lnTo>
                  <a:pt x="287655" y="136144"/>
                </a:lnTo>
                <a:lnTo>
                  <a:pt x="252984" y="104648"/>
                </a:lnTo>
                <a:lnTo>
                  <a:pt x="197738" y="70739"/>
                </a:lnTo>
                <a:lnTo>
                  <a:pt x="145923" y="49275"/>
                </a:lnTo>
                <a:lnTo>
                  <a:pt x="89535" y="33781"/>
                </a:lnTo>
                <a:lnTo>
                  <a:pt x="76419" y="32085"/>
                </a:lnTo>
                <a:close/>
              </a:path>
              <a:path w="634364" h="408939">
                <a:moveTo>
                  <a:pt x="79375" y="0"/>
                </a:moveTo>
                <a:lnTo>
                  <a:pt x="0" y="30861"/>
                </a:lnTo>
                <a:lnTo>
                  <a:pt x="72389" y="75818"/>
                </a:lnTo>
                <a:lnTo>
                  <a:pt x="75253" y="44740"/>
                </a:lnTo>
                <a:lnTo>
                  <a:pt x="62357" y="43053"/>
                </a:lnTo>
                <a:lnTo>
                  <a:pt x="64008" y="30480"/>
                </a:lnTo>
                <a:lnTo>
                  <a:pt x="76566" y="30480"/>
                </a:lnTo>
                <a:lnTo>
                  <a:pt x="79375" y="0"/>
                </a:lnTo>
                <a:close/>
              </a:path>
              <a:path w="634364" h="408939">
                <a:moveTo>
                  <a:pt x="64008" y="30480"/>
                </a:moveTo>
                <a:lnTo>
                  <a:pt x="62357" y="43053"/>
                </a:lnTo>
                <a:lnTo>
                  <a:pt x="75253" y="44740"/>
                </a:lnTo>
                <a:lnTo>
                  <a:pt x="76419" y="32085"/>
                </a:lnTo>
                <a:lnTo>
                  <a:pt x="64008" y="30480"/>
                </a:lnTo>
                <a:close/>
              </a:path>
              <a:path w="634364" h="408939">
                <a:moveTo>
                  <a:pt x="76566" y="30480"/>
                </a:moveTo>
                <a:lnTo>
                  <a:pt x="64008" y="30480"/>
                </a:lnTo>
                <a:lnTo>
                  <a:pt x="76419" y="32085"/>
                </a:lnTo>
                <a:lnTo>
                  <a:pt x="76566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>
            <a:extLst>
              <a:ext uri="{FF2B5EF4-FFF2-40B4-BE49-F238E27FC236}">
                <a16:creationId xmlns:a16="http://schemas.microsoft.com/office/drawing/2014/main" id="{CC73B49E-E67B-4CB0-8E32-78CA6C8A8A12}"/>
              </a:ext>
            </a:extLst>
          </p:cNvPr>
          <p:cNvSpPr/>
          <p:nvPr/>
        </p:nvSpPr>
        <p:spPr>
          <a:xfrm>
            <a:off x="2715187" y="5139185"/>
            <a:ext cx="685800" cy="3307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05617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528362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pc="140" dirty="0"/>
              <a:t>Technique </a:t>
            </a:r>
            <a:r>
              <a:rPr lang="en-US" altLang="zh-CN" spc="95" dirty="0"/>
              <a:t>2: </a:t>
            </a:r>
            <a:r>
              <a:rPr lang="en-US" altLang="zh-CN" spc="215" dirty="0"/>
              <a:t>Task</a:t>
            </a:r>
            <a:r>
              <a:rPr lang="en-US" altLang="zh-CN" spc="-585" dirty="0"/>
              <a:t> </a:t>
            </a:r>
            <a:r>
              <a:rPr lang="en-US" altLang="zh-CN" spc="175" dirty="0"/>
              <a:t>Splitting</a:t>
            </a:r>
            <a:endParaRPr lang="en-US" altLang="zh-CN" dirty="0">
              <a:cs typeface="Calibri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389434-65F1-48E0-B4FC-1AA6D08B4168}"/>
              </a:ext>
            </a:extLst>
          </p:cNvPr>
          <p:cNvSpPr/>
          <p:nvPr/>
        </p:nvSpPr>
        <p:spPr>
          <a:xfrm>
            <a:off x="580662" y="1844824"/>
            <a:ext cx="7982675" cy="371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c</a:t>
            </a:r>
            <a:r>
              <a:rPr lang="zh-CN" altLang="en-US" sz="2800" dirty="0"/>
              <a:t>omputation and communication costs of a local search task in BENU are positively correlated with the degree of the start vertex. </a:t>
            </a:r>
            <a:endParaRPr lang="en-US" altLang="zh-CN" sz="2800" dirty="0"/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real-world graphs often follow the power-law degree distribution, causing the workloads of local search tasks skewed.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split Ck2 into |Ck2|/τ  nonoverlapping equal-sized subsets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8800779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Preliminaries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Challenge and Setting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BENU</a:t>
            </a:r>
            <a:r>
              <a:rPr lang="en-US" altLang="zh-CN" sz="2800" spc="-80" dirty="0">
                <a:cs typeface="Calibri"/>
              </a:rPr>
              <a:t> </a:t>
            </a:r>
            <a:r>
              <a:rPr lang="en-US" altLang="zh-CN" sz="2800" spc="45" dirty="0">
                <a:cs typeface="Calibri"/>
              </a:rPr>
              <a:t>Framework</a:t>
            </a:r>
            <a:endParaRPr lang="en-US" altLang="zh-CN" sz="2800" dirty="0">
              <a:cs typeface="Calibri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Implementation Techniques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spc="71" dirty="0">
                <a:solidFill>
                  <a:srgbClr val="79ED84"/>
                </a:solidFill>
                <a:cs typeface="Calibri"/>
              </a:rPr>
              <a:t>Experiments</a:t>
            </a:r>
            <a:endParaRPr lang="en-US" altLang="zh-CN" b="1" dirty="0">
              <a:solidFill>
                <a:srgbClr val="79ED84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954961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224" y="639582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endParaRPr lang="en-US" altLang="zh-CN" sz="3600" dirty="0">
              <a:cs typeface="Calibri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85CA7E-814A-42A1-AA26-6A3B966FEB8C}"/>
              </a:ext>
            </a:extLst>
          </p:cNvPr>
          <p:cNvSpPr/>
          <p:nvPr/>
        </p:nvSpPr>
        <p:spPr>
          <a:xfrm>
            <a:off x="395536" y="1970910"/>
            <a:ext cx="8424936" cy="10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7828" marR="5080" indent="-457823">
              <a:lnSpc>
                <a:spcPts val="3651"/>
              </a:lnSpc>
              <a:spcBef>
                <a:spcPts val="1989"/>
              </a:spcBef>
              <a:buClr>
                <a:srgbClr val="053A64"/>
              </a:buClr>
              <a:buSzPct val="60937"/>
              <a:buFont typeface="Wingdings"/>
              <a:buChar char=""/>
              <a:tabLst>
                <a:tab pos="498462" algn="l"/>
                <a:tab pos="499097" algn="l"/>
              </a:tabLst>
            </a:pPr>
            <a:r>
              <a:rPr lang="en-US" altLang="zh-CN" sz="2400" b="1" spc="-35" dirty="0"/>
              <a:t>1</a:t>
            </a:r>
            <a:r>
              <a:rPr lang="en-US" altLang="zh-CN" sz="2400" b="1" spc="-91" dirty="0"/>
              <a:t> </a:t>
            </a:r>
            <a:r>
              <a:rPr lang="en-US" altLang="zh-CN" sz="2400" b="1" spc="-45" dirty="0"/>
              <a:t>Master</a:t>
            </a:r>
            <a:r>
              <a:rPr lang="en-US" altLang="zh-CN" sz="2400" b="1" spc="-85" dirty="0"/>
              <a:t> </a:t>
            </a:r>
            <a:r>
              <a:rPr lang="en-US" altLang="zh-CN" sz="2400" b="1" spc="-5" dirty="0"/>
              <a:t>+</a:t>
            </a:r>
            <a:r>
              <a:rPr lang="en-US" altLang="zh-CN" sz="2400" b="1" spc="-85" dirty="0"/>
              <a:t> </a:t>
            </a:r>
            <a:r>
              <a:rPr lang="en-US" altLang="zh-CN" sz="2400" b="1" spc="-35" dirty="0"/>
              <a:t>16</a:t>
            </a:r>
            <a:r>
              <a:rPr lang="en-US" altLang="zh-CN" sz="2400" b="1" spc="-91" dirty="0"/>
              <a:t> </a:t>
            </a:r>
            <a:r>
              <a:rPr lang="en-US" altLang="zh-CN" sz="2400" b="1" spc="-15" dirty="0"/>
              <a:t>Workers,</a:t>
            </a:r>
            <a:r>
              <a:rPr lang="en-US" altLang="zh-CN" sz="2400" b="1" spc="-85" dirty="0"/>
              <a:t> </a:t>
            </a:r>
            <a:r>
              <a:rPr lang="en-US" altLang="zh-CN" sz="2400" b="1" spc="15" dirty="0"/>
              <a:t>50Gbytes</a:t>
            </a:r>
            <a:r>
              <a:rPr lang="en-US" altLang="zh-CN" sz="2400" b="1" spc="-85" dirty="0"/>
              <a:t> </a:t>
            </a:r>
            <a:r>
              <a:rPr lang="en-US" altLang="zh-CN" sz="2400" b="1" spc="45" dirty="0"/>
              <a:t>memory</a:t>
            </a:r>
            <a:r>
              <a:rPr lang="en-US" altLang="zh-CN" sz="2400" b="1" spc="-85" dirty="0"/>
              <a:t> </a:t>
            </a:r>
            <a:r>
              <a:rPr lang="en-US" altLang="zh-CN" sz="2400" b="1" spc="25" dirty="0"/>
              <a:t>per</a:t>
            </a:r>
            <a:r>
              <a:rPr lang="en-US" altLang="zh-CN" sz="2400" b="1" spc="-91" dirty="0"/>
              <a:t> </a:t>
            </a:r>
            <a:r>
              <a:rPr lang="en-US" altLang="zh-CN" sz="2400" b="1" spc="40" dirty="0"/>
              <a:t>node,  </a:t>
            </a:r>
            <a:r>
              <a:rPr lang="en-US" altLang="zh-CN" sz="2400" b="1" spc="-35" dirty="0"/>
              <a:t>12 </a:t>
            </a:r>
            <a:r>
              <a:rPr lang="en-US" altLang="zh-CN" sz="2400" b="1" spc="40" dirty="0"/>
              <a:t>cores </a:t>
            </a:r>
            <a:r>
              <a:rPr lang="en-US" altLang="zh-CN" sz="2400" b="1" spc="25" dirty="0"/>
              <a:t>per </a:t>
            </a:r>
            <a:r>
              <a:rPr lang="en-US" altLang="zh-CN" sz="2400" b="1" spc="35" dirty="0"/>
              <a:t>node, 1Gbps </a:t>
            </a:r>
            <a:r>
              <a:rPr lang="en-US" altLang="zh-CN" sz="2400" b="1" spc="25" dirty="0"/>
              <a:t>Ethernet, </a:t>
            </a:r>
            <a:r>
              <a:rPr lang="en-US" altLang="zh-CN" sz="2400" b="1" spc="75" dirty="0"/>
              <a:t>HBase </a:t>
            </a:r>
            <a:r>
              <a:rPr lang="en-US" altLang="zh-CN" sz="2400" b="1" spc="-5" dirty="0"/>
              <a:t>+  </a:t>
            </a:r>
            <a:r>
              <a:rPr lang="en-US" altLang="zh-CN" sz="2400" b="1" spc="75" dirty="0"/>
              <a:t>Hadoop</a:t>
            </a:r>
            <a:r>
              <a:rPr lang="en-US" altLang="zh-CN" sz="2400" b="1" spc="-91" dirty="0"/>
              <a:t> </a:t>
            </a:r>
            <a:r>
              <a:rPr lang="en-US" altLang="zh-CN" sz="2400" b="1" spc="5" dirty="0"/>
              <a:t>MapReduce.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5BBF958-CBD3-4F06-8FE9-F45D9621DD5A}"/>
              </a:ext>
            </a:extLst>
          </p:cNvPr>
          <p:cNvSpPr/>
          <p:nvPr/>
        </p:nvSpPr>
        <p:spPr>
          <a:xfrm>
            <a:off x="316803" y="4920004"/>
            <a:ext cx="8582407" cy="1584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A46DA95-10BB-4426-AB49-890FA348D1AE}"/>
              </a:ext>
            </a:extLst>
          </p:cNvPr>
          <p:cNvSpPr txBox="1"/>
          <p:nvPr/>
        </p:nvSpPr>
        <p:spPr>
          <a:xfrm>
            <a:off x="3603944" y="6466842"/>
            <a:ext cx="19361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11" dirty="0">
                <a:latin typeface="Calibri"/>
                <a:cs typeface="Calibri"/>
              </a:rPr>
              <a:t>Query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Patterns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418BD5-6D1E-41AD-A961-07D70EF5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1" y="3181129"/>
            <a:ext cx="6015171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009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560" y="639386"/>
            <a:ext cx="10767480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r>
              <a:rPr lang="en-US" altLang="zh-CN" spc="140" dirty="0"/>
              <a:t>Effectiveness </a:t>
            </a:r>
            <a:r>
              <a:rPr lang="en-US" altLang="zh-CN" spc="85" dirty="0"/>
              <a:t>of</a:t>
            </a:r>
            <a:r>
              <a:rPr lang="en-US" altLang="zh-CN" spc="-400" dirty="0"/>
              <a:t> </a:t>
            </a:r>
            <a:r>
              <a:rPr lang="en-US" altLang="zh-CN" spc="140" dirty="0"/>
              <a:t>Optimization</a:t>
            </a:r>
            <a:endParaRPr lang="zh-CN" alt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FD0577B9-638F-4260-89F5-191F1C0DF172}"/>
              </a:ext>
            </a:extLst>
          </p:cNvPr>
          <p:cNvSpPr/>
          <p:nvPr/>
        </p:nvSpPr>
        <p:spPr>
          <a:xfrm>
            <a:off x="251523" y="2404261"/>
            <a:ext cx="8856982" cy="2295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C4359082-42E1-40E9-85F7-CB72DB07B3AC}"/>
              </a:ext>
            </a:extLst>
          </p:cNvPr>
          <p:cNvSpPr txBox="1"/>
          <p:nvPr/>
        </p:nvSpPr>
        <p:spPr>
          <a:xfrm>
            <a:off x="1005085" y="1511161"/>
            <a:ext cx="474484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15" dirty="0">
                <a:solidFill>
                  <a:srgbClr val="3333CC"/>
                </a:solidFill>
                <a:latin typeface="Calibri"/>
                <a:cs typeface="Calibri"/>
              </a:rPr>
              <a:t>Opt1</a:t>
            </a:r>
            <a:r>
              <a:rPr sz="2800" spc="-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60" dirty="0">
                <a:solidFill>
                  <a:srgbClr val="3333CC"/>
                </a:solidFill>
                <a:latin typeface="Calibri"/>
                <a:cs typeface="Calibri"/>
              </a:rPr>
              <a:t>is</a:t>
            </a:r>
            <a:r>
              <a:rPr sz="2800" spc="-8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11" dirty="0">
                <a:solidFill>
                  <a:srgbClr val="3333CC"/>
                </a:solidFill>
                <a:latin typeface="Calibri"/>
                <a:cs typeface="Calibri"/>
              </a:rPr>
              <a:t>effective</a:t>
            </a:r>
            <a:r>
              <a:rPr sz="2800" spc="-10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51" dirty="0">
                <a:solidFill>
                  <a:srgbClr val="3333CC"/>
                </a:solidFill>
                <a:latin typeface="Calibri"/>
                <a:cs typeface="Calibri"/>
              </a:rPr>
              <a:t>in</a:t>
            </a:r>
            <a:r>
              <a:rPr sz="2800" spc="-8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51" dirty="0">
                <a:solidFill>
                  <a:srgbClr val="3333CC"/>
                </a:solidFill>
                <a:latin typeface="Calibri"/>
                <a:cs typeface="Calibri"/>
              </a:rPr>
              <a:t>some</a:t>
            </a:r>
            <a:r>
              <a:rPr sz="2800" spc="-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51" dirty="0">
                <a:solidFill>
                  <a:srgbClr val="3333CC"/>
                </a:solidFill>
                <a:latin typeface="Calibri"/>
                <a:cs typeface="Calibri"/>
              </a:rPr>
              <a:t>cases.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74F782D1-E6E5-484D-8863-E693AB139766}"/>
              </a:ext>
            </a:extLst>
          </p:cNvPr>
          <p:cNvSpPr/>
          <p:nvPr/>
        </p:nvSpPr>
        <p:spPr>
          <a:xfrm>
            <a:off x="4141634" y="1976014"/>
            <a:ext cx="394427" cy="786873"/>
          </a:xfrm>
          <a:custGeom>
            <a:avLst/>
            <a:gdLst/>
            <a:ahLst/>
            <a:cxnLst/>
            <a:rect l="l" t="t" r="r" b="b"/>
            <a:pathLst>
              <a:path w="384175" h="833119">
                <a:moveTo>
                  <a:pt x="314236" y="735603"/>
                </a:moveTo>
                <a:lnTo>
                  <a:pt x="279400" y="750824"/>
                </a:lnTo>
                <a:lnTo>
                  <a:pt x="377444" y="832612"/>
                </a:lnTo>
                <a:lnTo>
                  <a:pt x="381568" y="752982"/>
                </a:lnTo>
                <a:lnTo>
                  <a:pt x="321818" y="752982"/>
                </a:lnTo>
                <a:lnTo>
                  <a:pt x="314236" y="735603"/>
                </a:lnTo>
                <a:close/>
              </a:path>
              <a:path w="384175" h="833119">
                <a:moveTo>
                  <a:pt x="349152" y="720349"/>
                </a:moveTo>
                <a:lnTo>
                  <a:pt x="314236" y="735603"/>
                </a:lnTo>
                <a:lnTo>
                  <a:pt x="321818" y="752982"/>
                </a:lnTo>
                <a:lnTo>
                  <a:pt x="356743" y="737742"/>
                </a:lnTo>
                <a:lnTo>
                  <a:pt x="349152" y="720349"/>
                </a:lnTo>
                <a:close/>
              </a:path>
              <a:path w="384175" h="833119">
                <a:moveTo>
                  <a:pt x="384048" y="705103"/>
                </a:moveTo>
                <a:lnTo>
                  <a:pt x="349152" y="720349"/>
                </a:lnTo>
                <a:lnTo>
                  <a:pt x="356743" y="737742"/>
                </a:lnTo>
                <a:lnTo>
                  <a:pt x="321818" y="752982"/>
                </a:lnTo>
                <a:lnTo>
                  <a:pt x="381568" y="752982"/>
                </a:lnTo>
                <a:lnTo>
                  <a:pt x="384048" y="705103"/>
                </a:lnTo>
                <a:close/>
              </a:path>
              <a:path w="384175" h="833119">
                <a:moveTo>
                  <a:pt x="34798" y="0"/>
                </a:moveTo>
                <a:lnTo>
                  <a:pt x="0" y="15239"/>
                </a:lnTo>
                <a:lnTo>
                  <a:pt x="314236" y="735603"/>
                </a:lnTo>
                <a:lnTo>
                  <a:pt x="349152" y="720349"/>
                </a:lnTo>
                <a:lnTo>
                  <a:pt x="34798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0C804B8E-91CF-4F70-9435-3C6BF7EB2E1F}"/>
              </a:ext>
            </a:extLst>
          </p:cNvPr>
          <p:cNvSpPr/>
          <p:nvPr/>
        </p:nvSpPr>
        <p:spPr>
          <a:xfrm>
            <a:off x="1891946" y="4784224"/>
            <a:ext cx="1719175" cy="773679"/>
          </a:xfrm>
          <a:custGeom>
            <a:avLst/>
            <a:gdLst/>
            <a:ahLst/>
            <a:cxnLst/>
            <a:rect l="l" t="t" r="r" b="b"/>
            <a:pathLst>
              <a:path w="1674495" h="819150">
                <a:moveTo>
                  <a:pt x="111312" y="34295"/>
                </a:moveTo>
                <a:lnTo>
                  <a:pt x="94803" y="68712"/>
                </a:lnTo>
                <a:lnTo>
                  <a:pt x="1657984" y="819150"/>
                </a:lnTo>
                <a:lnTo>
                  <a:pt x="1674368" y="784733"/>
                </a:lnTo>
                <a:lnTo>
                  <a:pt x="111312" y="34295"/>
                </a:lnTo>
                <a:close/>
              </a:path>
              <a:path w="1674495" h="819150">
                <a:moveTo>
                  <a:pt x="127761" y="0"/>
                </a:moveTo>
                <a:lnTo>
                  <a:pt x="0" y="2032"/>
                </a:lnTo>
                <a:lnTo>
                  <a:pt x="78358" y="102997"/>
                </a:lnTo>
                <a:lnTo>
                  <a:pt x="94803" y="68712"/>
                </a:lnTo>
                <a:lnTo>
                  <a:pt x="77596" y="60452"/>
                </a:lnTo>
                <a:lnTo>
                  <a:pt x="94106" y="26035"/>
                </a:lnTo>
                <a:lnTo>
                  <a:pt x="115274" y="26035"/>
                </a:lnTo>
                <a:lnTo>
                  <a:pt x="127761" y="0"/>
                </a:lnTo>
                <a:close/>
              </a:path>
              <a:path w="1674495" h="819150">
                <a:moveTo>
                  <a:pt x="94106" y="26035"/>
                </a:moveTo>
                <a:lnTo>
                  <a:pt x="77596" y="60452"/>
                </a:lnTo>
                <a:lnTo>
                  <a:pt x="94803" y="68712"/>
                </a:lnTo>
                <a:lnTo>
                  <a:pt x="111312" y="34295"/>
                </a:lnTo>
                <a:lnTo>
                  <a:pt x="94106" y="26035"/>
                </a:lnTo>
                <a:close/>
              </a:path>
              <a:path w="1674495" h="819150">
                <a:moveTo>
                  <a:pt x="115274" y="26035"/>
                </a:moveTo>
                <a:lnTo>
                  <a:pt x="94106" y="26035"/>
                </a:lnTo>
                <a:lnTo>
                  <a:pt x="111312" y="34295"/>
                </a:lnTo>
                <a:lnTo>
                  <a:pt x="115274" y="2603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8BF18C4D-4AAA-4A71-B9FD-43FADCC159D2}"/>
              </a:ext>
            </a:extLst>
          </p:cNvPr>
          <p:cNvSpPr/>
          <p:nvPr/>
        </p:nvSpPr>
        <p:spPr>
          <a:xfrm>
            <a:off x="3553777" y="4786150"/>
            <a:ext cx="1551625" cy="771879"/>
          </a:xfrm>
          <a:custGeom>
            <a:avLst/>
            <a:gdLst/>
            <a:ahLst/>
            <a:cxnLst/>
            <a:rect l="l" t="t" r="r" b="b"/>
            <a:pathLst>
              <a:path w="1511300" h="817245">
                <a:moveTo>
                  <a:pt x="1401325" y="36929"/>
                </a:moveTo>
                <a:lnTo>
                  <a:pt x="0" y="783081"/>
                </a:lnTo>
                <a:lnTo>
                  <a:pt x="17907" y="816736"/>
                </a:lnTo>
                <a:lnTo>
                  <a:pt x="1419250" y="70575"/>
                </a:lnTo>
                <a:lnTo>
                  <a:pt x="1401325" y="36929"/>
                </a:lnTo>
                <a:close/>
              </a:path>
              <a:path w="1511300" h="817245">
                <a:moveTo>
                  <a:pt x="1491308" y="27939"/>
                </a:moveTo>
                <a:lnTo>
                  <a:pt x="1418209" y="27939"/>
                </a:lnTo>
                <a:lnTo>
                  <a:pt x="1436116" y="61594"/>
                </a:lnTo>
                <a:lnTo>
                  <a:pt x="1419250" y="70575"/>
                </a:lnTo>
                <a:lnTo>
                  <a:pt x="1437132" y="104139"/>
                </a:lnTo>
                <a:lnTo>
                  <a:pt x="1491308" y="27939"/>
                </a:lnTo>
                <a:close/>
              </a:path>
              <a:path w="1511300" h="817245">
                <a:moveTo>
                  <a:pt x="1418209" y="27939"/>
                </a:moveTo>
                <a:lnTo>
                  <a:pt x="1401325" y="36929"/>
                </a:lnTo>
                <a:lnTo>
                  <a:pt x="1419250" y="70575"/>
                </a:lnTo>
                <a:lnTo>
                  <a:pt x="1436116" y="61594"/>
                </a:lnTo>
                <a:lnTo>
                  <a:pt x="1418209" y="27939"/>
                </a:lnTo>
                <a:close/>
              </a:path>
              <a:path w="1511300" h="817245">
                <a:moveTo>
                  <a:pt x="1511173" y="0"/>
                </a:moveTo>
                <a:lnTo>
                  <a:pt x="1383411" y="3301"/>
                </a:lnTo>
                <a:lnTo>
                  <a:pt x="1401325" y="36929"/>
                </a:lnTo>
                <a:lnTo>
                  <a:pt x="1418209" y="27939"/>
                </a:lnTo>
                <a:lnTo>
                  <a:pt x="1491308" y="27939"/>
                </a:lnTo>
                <a:lnTo>
                  <a:pt x="1511173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C053FC6-5BA2-4BA8-A30C-0A055526484D}"/>
              </a:ext>
            </a:extLst>
          </p:cNvPr>
          <p:cNvSpPr/>
          <p:nvPr/>
        </p:nvSpPr>
        <p:spPr>
          <a:xfrm>
            <a:off x="3473309" y="4750962"/>
            <a:ext cx="4872625" cy="808465"/>
          </a:xfrm>
          <a:custGeom>
            <a:avLst/>
            <a:gdLst/>
            <a:ahLst/>
            <a:cxnLst/>
            <a:rect l="l" t="t" r="r" b="b"/>
            <a:pathLst>
              <a:path w="4745990" h="855979">
                <a:moveTo>
                  <a:pt x="4629876" y="37592"/>
                </a:moveTo>
                <a:lnTo>
                  <a:pt x="0" y="818388"/>
                </a:lnTo>
                <a:lnTo>
                  <a:pt x="6350" y="855980"/>
                </a:lnTo>
                <a:lnTo>
                  <a:pt x="4636192" y="75190"/>
                </a:lnTo>
                <a:lnTo>
                  <a:pt x="4629876" y="37592"/>
                </a:lnTo>
                <a:close/>
              </a:path>
              <a:path w="4745990" h="855979">
                <a:moveTo>
                  <a:pt x="4736178" y="34417"/>
                </a:moveTo>
                <a:lnTo>
                  <a:pt x="4648708" y="34417"/>
                </a:lnTo>
                <a:lnTo>
                  <a:pt x="4655058" y="72009"/>
                </a:lnTo>
                <a:lnTo>
                  <a:pt x="4636192" y="75190"/>
                </a:lnTo>
                <a:lnTo>
                  <a:pt x="4642485" y="112649"/>
                </a:lnTo>
                <a:lnTo>
                  <a:pt x="4745736" y="37338"/>
                </a:lnTo>
                <a:lnTo>
                  <a:pt x="4736178" y="34417"/>
                </a:lnTo>
                <a:close/>
              </a:path>
              <a:path w="4745990" h="855979">
                <a:moveTo>
                  <a:pt x="4648708" y="34417"/>
                </a:moveTo>
                <a:lnTo>
                  <a:pt x="4629876" y="37592"/>
                </a:lnTo>
                <a:lnTo>
                  <a:pt x="4636192" y="75190"/>
                </a:lnTo>
                <a:lnTo>
                  <a:pt x="4655058" y="72009"/>
                </a:lnTo>
                <a:lnTo>
                  <a:pt x="4648708" y="34417"/>
                </a:lnTo>
                <a:close/>
              </a:path>
              <a:path w="4745990" h="855979">
                <a:moveTo>
                  <a:pt x="4623562" y="0"/>
                </a:moveTo>
                <a:lnTo>
                  <a:pt x="4629876" y="37592"/>
                </a:lnTo>
                <a:lnTo>
                  <a:pt x="4648708" y="34417"/>
                </a:lnTo>
                <a:lnTo>
                  <a:pt x="4736178" y="34417"/>
                </a:lnTo>
                <a:lnTo>
                  <a:pt x="4623562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0B9C74AC-65AA-4BE8-B7D0-7983268BF588}"/>
              </a:ext>
            </a:extLst>
          </p:cNvPr>
          <p:cNvSpPr txBox="1"/>
          <p:nvPr/>
        </p:nvSpPr>
        <p:spPr>
          <a:xfrm>
            <a:off x="1018130" y="5424712"/>
            <a:ext cx="8445275" cy="1179169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spcBef>
                <a:spcPts val="1275"/>
              </a:spcBef>
            </a:pPr>
            <a:r>
              <a:rPr sz="2800" spc="15" dirty="0">
                <a:solidFill>
                  <a:srgbClr val="3333CC"/>
                </a:solidFill>
                <a:latin typeface="Calibri"/>
                <a:cs typeface="Calibri"/>
              </a:rPr>
              <a:t>Opt2</a:t>
            </a:r>
            <a:r>
              <a:rPr sz="2800" spc="-8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60" dirty="0">
                <a:solidFill>
                  <a:srgbClr val="3333CC"/>
                </a:solidFill>
                <a:latin typeface="Calibri"/>
                <a:cs typeface="Calibri"/>
              </a:rPr>
              <a:t>is</a:t>
            </a:r>
            <a:r>
              <a:rPr sz="2800" spc="-7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11" dirty="0">
                <a:solidFill>
                  <a:srgbClr val="3333CC"/>
                </a:solidFill>
                <a:latin typeface="Calibri"/>
                <a:cs typeface="Calibri"/>
              </a:rPr>
              <a:t>effective</a:t>
            </a:r>
            <a:r>
              <a:rPr sz="2800" spc="-9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51" dirty="0">
                <a:solidFill>
                  <a:srgbClr val="3333CC"/>
                </a:solidFill>
                <a:latin typeface="Calibri"/>
                <a:cs typeface="Calibri"/>
              </a:rPr>
              <a:t>in</a:t>
            </a:r>
            <a:r>
              <a:rPr sz="2800" spc="-7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71" dirty="0">
                <a:solidFill>
                  <a:srgbClr val="3333CC"/>
                </a:solidFill>
                <a:latin typeface="Calibri"/>
                <a:cs typeface="Calibri"/>
              </a:rPr>
              <a:t>all</a:t>
            </a:r>
            <a:r>
              <a:rPr sz="2800" spc="-7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15" dirty="0">
                <a:solidFill>
                  <a:srgbClr val="3333CC"/>
                </a:solidFill>
                <a:latin typeface="Calibri"/>
                <a:cs typeface="Calibri"/>
              </a:rPr>
              <a:t>the</a:t>
            </a:r>
            <a:r>
              <a:rPr sz="2800" spc="-7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51" dirty="0">
                <a:solidFill>
                  <a:srgbClr val="3333CC"/>
                </a:solidFill>
                <a:latin typeface="Calibri"/>
                <a:cs typeface="Calibri"/>
              </a:rPr>
              <a:t>cases.</a:t>
            </a:r>
            <a:endParaRPr sz="2800">
              <a:latin typeface="Calibri"/>
              <a:cs typeface="Calibri"/>
            </a:endParaRPr>
          </a:p>
          <a:p>
            <a:pPr marL="3616870">
              <a:spcBef>
                <a:spcPts val="1175"/>
              </a:spcBef>
            </a:pPr>
            <a:r>
              <a:rPr sz="2800" spc="15" dirty="0">
                <a:solidFill>
                  <a:srgbClr val="3333CC"/>
                </a:solidFill>
                <a:latin typeface="Calibri"/>
                <a:cs typeface="Calibri"/>
              </a:rPr>
              <a:t>Opt3</a:t>
            </a:r>
            <a:r>
              <a:rPr sz="2800" spc="-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60" dirty="0">
                <a:solidFill>
                  <a:srgbClr val="3333CC"/>
                </a:solidFill>
                <a:latin typeface="Calibri"/>
                <a:cs typeface="Calibri"/>
              </a:rPr>
              <a:t>is</a:t>
            </a:r>
            <a:r>
              <a:rPr sz="2800" spc="-8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11" dirty="0">
                <a:solidFill>
                  <a:srgbClr val="3333CC"/>
                </a:solidFill>
                <a:latin typeface="Calibri"/>
                <a:cs typeface="Calibri"/>
              </a:rPr>
              <a:t>effective</a:t>
            </a:r>
            <a:r>
              <a:rPr sz="2800" spc="-10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51" dirty="0">
                <a:solidFill>
                  <a:srgbClr val="3333CC"/>
                </a:solidFill>
                <a:latin typeface="Calibri"/>
                <a:cs typeface="Calibri"/>
              </a:rPr>
              <a:t>in</a:t>
            </a:r>
            <a:r>
              <a:rPr sz="2800" spc="-8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51" dirty="0">
                <a:solidFill>
                  <a:srgbClr val="3333CC"/>
                </a:solidFill>
                <a:latin typeface="Calibri"/>
                <a:cs typeface="Calibri"/>
              </a:rPr>
              <a:t>some</a:t>
            </a:r>
            <a:r>
              <a:rPr sz="2800" spc="-8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spc="51" dirty="0">
                <a:solidFill>
                  <a:srgbClr val="3333CC"/>
                </a:solidFill>
                <a:latin typeface="Calibri"/>
                <a:cs typeface="Calibri"/>
              </a:rPr>
              <a:t>cases.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C3EFCE36-4155-44B4-B45A-70E27A072DE9}"/>
              </a:ext>
            </a:extLst>
          </p:cNvPr>
          <p:cNvSpPr/>
          <p:nvPr/>
        </p:nvSpPr>
        <p:spPr>
          <a:xfrm>
            <a:off x="7091898" y="4855455"/>
            <a:ext cx="1902371" cy="1276871"/>
          </a:xfrm>
          <a:custGeom>
            <a:avLst/>
            <a:gdLst/>
            <a:ahLst/>
            <a:cxnLst/>
            <a:rect l="l" t="t" r="r" b="b"/>
            <a:pathLst>
              <a:path w="1852929" h="1351914">
                <a:moveTo>
                  <a:pt x="1748684" y="51744"/>
                </a:moveTo>
                <a:lnTo>
                  <a:pt x="0" y="1321054"/>
                </a:lnTo>
                <a:lnTo>
                  <a:pt x="22351" y="1351876"/>
                </a:lnTo>
                <a:lnTo>
                  <a:pt x="1771083" y="82570"/>
                </a:lnTo>
                <a:lnTo>
                  <a:pt x="1748684" y="51744"/>
                </a:lnTo>
                <a:close/>
              </a:path>
              <a:path w="1852929" h="1351914">
                <a:moveTo>
                  <a:pt x="1831371" y="40512"/>
                </a:moveTo>
                <a:lnTo>
                  <a:pt x="1764156" y="40512"/>
                </a:lnTo>
                <a:lnTo>
                  <a:pt x="1786509" y="71374"/>
                </a:lnTo>
                <a:lnTo>
                  <a:pt x="1771083" y="82570"/>
                </a:lnTo>
                <a:lnTo>
                  <a:pt x="1793494" y="113411"/>
                </a:lnTo>
                <a:lnTo>
                  <a:pt x="1831371" y="40512"/>
                </a:lnTo>
                <a:close/>
              </a:path>
              <a:path w="1852929" h="1351914">
                <a:moveTo>
                  <a:pt x="1764156" y="40512"/>
                </a:moveTo>
                <a:lnTo>
                  <a:pt x="1748684" y="51744"/>
                </a:lnTo>
                <a:lnTo>
                  <a:pt x="1771083" y="82570"/>
                </a:lnTo>
                <a:lnTo>
                  <a:pt x="1786509" y="71374"/>
                </a:lnTo>
                <a:lnTo>
                  <a:pt x="1764156" y="40512"/>
                </a:lnTo>
                <a:close/>
              </a:path>
              <a:path w="1852929" h="1351914">
                <a:moveTo>
                  <a:pt x="1852422" y="0"/>
                </a:moveTo>
                <a:lnTo>
                  <a:pt x="1726311" y="20955"/>
                </a:lnTo>
                <a:lnTo>
                  <a:pt x="1748684" y="51744"/>
                </a:lnTo>
                <a:lnTo>
                  <a:pt x="1764156" y="40512"/>
                </a:lnTo>
                <a:lnTo>
                  <a:pt x="1831371" y="40512"/>
                </a:lnTo>
                <a:lnTo>
                  <a:pt x="1852422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79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560" y="648857"/>
            <a:ext cx="10767480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r>
              <a:rPr lang="en-US" altLang="zh-CN" spc="140" dirty="0"/>
              <a:t>Effectiveness </a:t>
            </a:r>
            <a:r>
              <a:rPr lang="en-US" altLang="zh-CN" spc="85" dirty="0"/>
              <a:t>of Cache</a:t>
            </a:r>
            <a:endParaRPr lang="zh-CN" alt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5242F0A8-0D2E-4044-AD19-39F245355D2F}"/>
              </a:ext>
            </a:extLst>
          </p:cNvPr>
          <p:cNvSpPr/>
          <p:nvPr/>
        </p:nvSpPr>
        <p:spPr>
          <a:xfrm>
            <a:off x="4518346" y="2125427"/>
            <a:ext cx="4680203" cy="3510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8A20BE9-082B-4E9B-88E1-E03A21EE314E}"/>
              </a:ext>
            </a:extLst>
          </p:cNvPr>
          <p:cNvSpPr/>
          <p:nvPr/>
        </p:nvSpPr>
        <p:spPr>
          <a:xfrm>
            <a:off x="395537" y="2184863"/>
            <a:ext cx="4175387" cy="3510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BD4BA98-3E26-4218-8209-BAB2DA54B4AF}"/>
              </a:ext>
            </a:extLst>
          </p:cNvPr>
          <p:cNvSpPr txBox="1"/>
          <p:nvPr/>
        </p:nvSpPr>
        <p:spPr>
          <a:xfrm>
            <a:off x="143701" y="1515574"/>
            <a:ext cx="57708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111" dirty="0">
                <a:solidFill>
                  <a:srgbClr val="3333CC"/>
                </a:solidFill>
                <a:latin typeface="Calibri"/>
                <a:cs typeface="Calibri"/>
              </a:rPr>
              <a:t>Backtracking</a:t>
            </a:r>
            <a:r>
              <a:rPr sz="2400" b="1" spc="-7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85" dirty="0">
                <a:solidFill>
                  <a:srgbClr val="3333CC"/>
                </a:solidFill>
                <a:latin typeface="Calibri"/>
                <a:cs typeface="Calibri"/>
              </a:rPr>
              <a:t>search</a:t>
            </a:r>
            <a:r>
              <a:rPr sz="2400" b="1" spc="-100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80" dirty="0">
                <a:solidFill>
                  <a:srgbClr val="3333CC"/>
                </a:solidFill>
                <a:latin typeface="Calibri"/>
                <a:cs typeface="Calibri"/>
              </a:rPr>
              <a:t>shows</a:t>
            </a:r>
            <a:r>
              <a:rPr sz="2400" b="1" spc="-7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91" dirty="0">
                <a:solidFill>
                  <a:srgbClr val="3333CC"/>
                </a:solidFill>
                <a:latin typeface="Calibri"/>
                <a:cs typeface="Calibri"/>
              </a:rPr>
              <a:t>strong</a:t>
            </a:r>
            <a:r>
              <a:rPr sz="2400" b="1" spc="-7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85" dirty="0">
                <a:solidFill>
                  <a:srgbClr val="3333CC"/>
                </a:solidFill>
                <a:latin typeface="Calibri"/>
                <a:cs typeface="Calibri"/>
              </a:rPr>
              <a:t>locality.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6F1F8A8-FB95-4C69-8A43-6B2A7184811E}"/>
              </a:ext>
            </a:extLst>
          </p:cNvPr>
          <p:cNvSpPr/>
          <p:nvPr/>
        </p:nvSpPr>
        <p:spPr>
          <a:xfrm>
            <a:off x="6430204" y="4358089"/>
            <a:ext cx="1025525" cy="1924685"/>
          </a:xfrm>
          <a:custGeom>
            <a:avLst/>
            <a:gdLst/>
            <a:ahLst/>
            <a:cxnLst/>
            <a:rect l="l" t="t" r="r" b="b"/>
            <a:pathLst>
              <a:path w="1025525" h="1924685">
                <a:moveTo>
                  <a:pt x="105522" y="159736"/>
                </a:moveTo>
                <a:lnTo>
                  <a:pt x="71897" y="177448"/>
                </a:lnTo>
                <a:lnTo>
                  <a:pt x="991234" y="1924177"/>
                </a:lnTo>
                <a:lnTo>
                  <a:pt x="1025017" y="1906524"/>
                </a:lnTo>
                <a:lnTo>
                  <a:pt x="105522" y="159736"/>
                </a:lnTo>
                <a:close/>
              </a:path>
              <a:path w="1025525" h="1924685">
                <a:moveTo>
                  <a:pt x="0" y="0"/>
                </a:moveTo>
                <a:lnTo>
                  <a:pt x="4445" y="212979"/>
                </a:lnTo>
                <a:lnTo>
                  <a:pt x="71897" y="177448"/>
                </a:lnTo>
                <a:lnTo>
                  <a:pt x="62992" y="160527"/>
                </a:lnTo>
                <a:lnTo>
                  <a:pt x="96647" y="142875"/>
                </a:lnTo>
                <a:lnTo>
                  <a:pt x="137532" y="142875"/>
                </a:lnTo>
                <a:lnTo>
                  <a:pt x="172974" y="124206"/>
                </a:lnTo>
                <a:lnTo>
                  <a:pt x="0" y="0"/>
                </a:lnTo>
                <a:close/>
              </a:path>
              <a:path w="1025525" h="1924685">
                <a:moveTo>
                  <a:pt x="96647" y="142875"/>
                </a:moveTo>
                <a:lnTo>
                  <a:pt x="62992" y="160527"/>
                </a:lnTo>
                <a:lnTo>
                  <a:pt x="71897" y="177448"/>
                </a:lnTo>
                <a:lnTo>
                  <a:pt x="105522" y="159736"/>
                </a:lnTo>
                <a:lnTo>
                  <a:pt x="96647" y="142875"/>
                </a:lnTo>
                <a:close/>
              </a:path>
              <a:path w="1025525" h="1924685">
                <a:moveTo>
                  <a:pt x="137532" y="142875"/>
                </a:moveTo>
                <a:lnTo>
                  <a:pt x="96647" y="142875"/>
                </a:lnTo>
                <a:lnTo>
                  <a:pt x="105522" y="159736"/>
                </a:lnTo>
                <a:lnTo>
                  <a:pt x="137532" y="142875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A892E00-FBED-4809-92F0-FBAD53E48B83}"/>
              </a:ext>
            </a:extLst>
          </p:cNvPr>
          <p:cNvSpPr/>
          <p:nvPr/>
        </p:nvSpPr>
        <p:spPr>
          <a:xfrm>
            <a:off x="1821627" y="1895940"/>
            <a:ext cx="1216660" cy="532765"/>
          </a:xfrm>
          <a:custGeom>
            <a:avLst/>
            <a:gdLst/>
            <a:ahLst/>
            <a:cxnLst/>
            <a:rect l="l" t="t" r="r" b="b"/>
            <a:pathLst>
              <a:path w="1216660" h="532764">
                <a:moveTo>
                  <a:pt x="139700" y="356742"/>
                </a:moveTo>
                <a:lnTo>
                  <a:pt x="0" y="517525"/>
                </a:lnTo>
                <a:lnTo>
                  <a:pt x="212470" y="532764"/>
                </a:lnTo>
                <a:lnTo>
                  <a:pt x="186376" y="469646"/>
                </a:lnTo>
                <a:lnTo>
                  <a:pt x="165734" y="469646"/>
                </a:lnTo>
                <a:lnTo>
                  <a:pt x="151129" y="434466"/>
                </a:lnTo>
                <a:lnTo>
                  <a:pt x="168809" y="427155"/>
                </a:lnTo>
                <a:lnTo>
                  <a:pt x="139700" y="356742"/>
                </a:lnTo>
                <a:close/>
              </a:path>
              <a:path w="1216660" h="532764">
                <a:moveTo>
                  <a:pt x="168809" y="427155"/>
                </a:moveTo>
                <a:lnTo>
                  <a:pt x="151129" y="434466"/>
                </a:lnTo>
                <a:lnTo>
                  <a:pt x="165734" y="469646"/>
                </a:lnTo>
                <a:lnTo>
                  <a:pt x="183362" y="462356"/>
                </a:lnTo>
                <a:lnTo>
                  <a:pt x="168809" y="427155"/>
                </a:lnTo>
                <a:close/>
              </a:path>
              <a:path w="1216660" h="532764">
                <a:moveTo>
                  <a:pt x="183362" y="462356"/>
                </a:moveTo>
                <a:lnTo>
                  <a:pt x="165734" y="469646"/>
                </a:lnTo>
                <a:lnTo>
                  <a:pt x="186376" y="469646"/>
                </a:lnTo>
                <a:lnTo>
                  <a:pt x="183362" y="462356"/>
                </a:lnTo>
                <a:close/>
              </a:path>
              <a:path w="1216660" h="532764">
                <a:moveTo>
                  <a:pt x="1201674" y="0"/>
                </a:moveTo>
                <a:lnTo>
                  <a:pt x="168809" y="427155"/>
                </a:lnTo>
                <a:lnTo>
                  <a:pt x="183362" y="462356"/>
                </a:lnTo>
                <a:lnTo>
                  <a:pt x="1216152" y="35306"/>
                </a:lnTo>
                <a:lnTo>
                  <a:pt x="1201674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1136809-DD1E-4FDB-9331-0C5C47F48FA6}"/>
              </a:ext>
            </a:extLst>
          </p:cNvPr>
          <p:cNvSpPr txBox="1"/>
          <p:nvPr/>
        </p:nvSpPr>
        <p:spPr>
          <a:xfrm>
            <a:off x="2900871" y="5373216"/>
            <a:ext cx="6027420" cy="1267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1890">
              <a:spcBef>
                <a:spcPts val="100"/>
              </a:spcBef>
            </a:pPr>
            <a:r>
              <a:rPr spc="65" dirty="0">
                <a:solidFill>
                  <a:srgbClr val="3333CC"/>
                </a:solidFill>
                <a:latin typeface="Calibri"/>
                <a:cs typeface="Calibri"/>
              </a:rPr>
              <a:t>Log</a:t>
            </a:r>
            <a:r>
              <a:rPr spc="-4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pc="35" dirty="0">
                <a:solidFill>
                  <a:srgbClr val="3333CC"/>
                </a:solidFill>
                <a:latin typeface="Calibri"/>
                <a:cs typeface="Calibri"/>
              </a:rPr>
              <a:t>scale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1751" dirty="0">
              <a:latin typeface="Times New Roman"/>
              <a:cs typeface="Times New Roman"/>
            </a:endParaRPr>
          </a:p>
          <a:p>
            <a:pPr marL="12700"/>
            <a:r>
              <a:rPr sz="2400" b="1" spc="95" dirty="0">
                <a:solidFill>
                  <a:srgbClr val="3333CC"/>
                </a:solidFill>
                <a:latin typeface="Calibri"/>
                <a:cs typeface="Calibri"/>
              </a:rPr>
              <a:t>Significantly</a:t>
            </a:r>
            <a:r>
              <a:rPr sz="2400" b="1" spc="-4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75" dirty="0">
                <a:solidFill>
                  <a:srgbClr val="3333CC"/>
                </a:solidFill>
                <a:latin typeface="Calibri"/>
                <a:cs typeface="Calibri"/>
              </a:rPr>
              <a:t>reduce</a:t>
            </a:r>
            <a:r>
              <a:rPr sz="2400" b="1" spc="-9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65" dirty="0">
                <a:solidFill>
                  <a:srgbClr val="3333CC"/>
                </a:solidFill>
                <a:latin typeface="Calibri"/>
                <a:cs typeface="Calibri"/>
              </a:rPr>
              <a:t>the</a:t>
            </a:r>
            <a:r>
              <a:rPr sz="2400" b="1" spc="-6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80" dirty="0">
                <a:solidFill>
                  <a:srgbClr val="3333CC"/>
                </a:solidFill>
                <a:latin typeface="Calibri"/>
                <a:cs typeface="Calibri"/>
              </a:rPr>
              <a:t>communication</a:t>
            </a:r>
            <a:r>
              <a:rPr sz="2400" b="1" spc="-31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85" dirty="0">
                <a:solidFill>
                  <a:srgbClr val="3333CC"/>
                </a:solidFill>
                <a:latin typeface="Calibri"/>
                <a:cs typeface="Calibri"/>
              </a:rPr>
              <a:t>cost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AE8218C-8579-4411-AFB9-68AF68AB5E19}"/>
              </a:ext>
            </a:extLst>
          </p:cNvPr>
          <p:cNvSpPr/>
          <p:nvPr/>
        </p:nvSpPr>
        <p:spPr>
          <a:xfrm>
            <a:off x="5168840" y="4358089"/>
            <a:ext cx="334645" cy="1169035"/>
          </a:xfrm>
          <a:custGeom>
            <a:avLst/>
            <a:gdLst/>
            <a:ahLst/>
            <a:cxnLst/>
            <a:rect l="l" t="t" r="r" b="b"/>
            <a:pathLst>
              <a:path w="334645" h="1169035">
                <a:moveTo>
                  <a:pt x="260710" y="106441"/>
                </a:moveTo>
                <a:lnTo>
                  <a:pt x="0" y="1159890"/>
                </a:lnTo>
                <a:lnTo>
                  <a:pt x="37084" y="1169035"/>
                </a:lnTo>
                <a:lnTo>
                  <a:pt x="297671" y="115576"/>
                </a:lnTo>
                <a:lnTo>
                  <a:pt x="260710" y="106441"/>
                </a:lnTo>
                <a:close/>
              </a:path>
              <a:path w="334645" h="1169035">
                <a:moveTo>
                  <a:pt x="326356" y="87883"/>
                </a:moveTo>
                <a:lnTo>
                  <a:pt x="265302" y="87883"/>
                </a:lnTo>
                <a:lnTo>
                  <a:pt x="302260" y="97027"/>
                </a:lnTo>
                <a:lnTo>
                  <a:pt x="297671" y="115576"/>
                </a:lnTo>
                <a:lnTo>
                  <a:pt x="334644" y="124713"/>
                </a:lnTo>
                <a:lnTo>
                  <a:pt x="326356" y="87883"/>
                </a:lnTo>
                <a:close/>
              </a:path>
              <a:path w="334645" h="1169035">
                <a:moveTo>
                  <a:pt x="265302" y="87883"/>
                </a:moveTo>
                <a:lnTo>
                  <a:pt x="260710" y="106441"/>
                </a:lnTo>
                <a:lnTo>
                  <a:pt x="297671" y="115576"/>
                </a:lnTo>
                <a:lnTo>
                  <a:pt x="302260" y="97027"/>
                </a:lnTo>
                <a:lnTo>
                  <a:pt x="265302" y="87883"/>
                </a:lnTo>
                <a:close/>
              </a:path>
              <a:path w="334645" h="1169035">
                <a:moveTo>
                  <a:pt x="306577" y="0"/>
                </a:moveTo>
                <a:lnTo>
                  <a:pt x="223647" y="97281"/>
                </a:lnTo>
                <a:lnTo>
                  <a:pt x="260710" y="106441"/>
                </a:lnTo>
                <a:lnTo>
                  <a:pt x="265302" y="87883"/>
                </a:lnTo>
                <a:lnTo>
                  <a:pt x="326356" y="87883"/>
                </a:lnTo>
                <a:lnTo>
                  <a:pt x="30657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651747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560" y="646453"/>
            <a:ext cx="10767480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r>
              <a:rPr lang="en-US" altLang="zh-CN" spc="140" dirty="0"/>
              <a:t>Effectiveness </a:t>
            </a:r>
            <a:r>
              <a:rPr lang="en-US" altLang="zh-CN" spc="85" dirty="0"/>
              <a:t>of </a:t>
            </a:r>
            <a:r>
              <a:rPr lang="en-US" altLang="zh-CN" spc="215" dirty="0"/>
              <a:t>Task</a:t>
            </a:r>
            <a:r>
              <a:rPr lang="en-US" altLang="zh-CN" spc="-585" dirty="0"/>
              <a:t>  </a:t>
            </a:r>
            <a:r>
              <a:rPr lang="en-US" altLang="zh-CN" spc="175" dirty="0"/>
              <a:t>Splitting</a:t>
            </a:r>
            <a:endParaRPr lang="zh-CN" alt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80ADD80-5B5D-4950-8F24-B1CC60145F81}"/>
              </a:ext>
            </a:extLst>
          </p:cNvPr>
          <p:cNvSpPr/>
          <p:nvPr/>
        </p:nvSpPr>
        <p:spPr>
          <a:xfrm>
            <a:off x="251521" y="1972904"/>
            <a:ext cx="8627364" cy="4104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4F5031A-69CD-4EA6-AB40-A3814A518F42}"/>
              </a:ext>
            </a:extLst>
          </p:cNvPr>
          <p:cNvSpPr txBox="1"/>
          <p:nvPr/>
        </p:nvSpPr>
        <p:spPr>
          <a:xfrm>
            <a:off x="2400615" y="1889338"/>
            <a:ext cx="28270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120" dirty="0">
                <a:solidFill>
                  <a:srgbClr val="3333CC"/>
                </a:solidFill>
                <a:latin typeface="Calibri"/>
                <a:cs typeface="Calibri"/>
              </a:rPr>
              <a:t>Long </a:t>
            </a:r>
            <a:r>
              <a:rPr sz="2400" b="1" spc="85" dirty="0">
                <a:solidFill>
                  <a:srgbClr val="3333CC"/>
                </a:solidFill>
                <a:latin typeface="Calibri"/>
                <a:cs typeface="Calibri"/>
              </a:rPr>
              <a:t>Execution</a:t>
            </a:r>
            <a:r>
              <a:rPr sz="2400" b="1" spc="-27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85" dirty="0">
                <a:solidFill>
                  <a:srgbClr val="3333CC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2ACF4F5-CDAA-4106-B77E-B924A7543D0F}"/>
              </a:ext>
            </a:extLst>
          </p:cNvPr>
          <p:cNvSpPr/>
          <p:nvPr/>
        </p:nvSpPr>
        <p:spPr>
          <a:xfrm>
            <a:off x="2215198" y="2372191"/>
            <a:ext cx="3660775" cy="190500"/>
          </a:xfrm>
          <a:custGeom>
            <a:avLst/>
            <a:gdLst/>
            <a:ahLst/>
            <a:cxnLst/>
            <a:rect l="l" t="t" r="r" b="b"/>
            <a:pathLst>
              <a:path w="3660775" h="190500">
                <a:moveTo>
                  <a:pt x="190500" y="0"/>
                </a:moveTo>
                <a:lnTo>
                  <a:pt x="0" y="95250"/>
                </a:lnTo>
                <a:lnTo>
                  <a:pt x="190500" y="190500"/>
                </a:lnTo>
                <a:lnTo>
                  <a:pt x="190500" y="114300"/>
                </a:lnTo>
                <a:lnTo>
                  <a:pt x="171450" y="114300"/>
                </a:lnTo>
                <a:lnTo>
                  <a:pt x="171450" y="76200"/>
                </a:lnTo>
                <a:lnTo>
                  <a:pt x="190500" y="76200"/>
                </a:lnTo>
                <a:lnTo>
                  <a:pt x="190500" y="0"/>
                </a:lnTo>
                <a:close/>
              </a:path>
              <a:path w="3660775" h="190500">
                <a:moveTo>
                  <a:pt x="190500" y="76200"/>
                </a:moveTo>
                <a:lnTo>
                  <a:pt x="171450" y="76200"/>
                </a:lnTo>
                <a:lnTo>
                  <a:pt x="171450" y="114300"/>
                </a:lnTo>
                <a:lnTo>
                  <a:pt x="190500" y="114300"/>
                </a:lnTo>
                <a:lnTo>
                  <a:pt x="190500" y="76200"/>
                </a:lnTo>
                <a:close/>
              </a:path>
              <a:path w="3660775" h="190500">
                <a:moveTo>
                  <a:pt x="3660521" y="76200"/>
                </a:moveTo>
                <a:lnTo>
                  <a:pt x="190500" y="76200"/>
                </a:lnTo>
                <a:lnTo>
                  <a:pt x="190500" y="114300"/>
                </a:lnTo>
                <a:lnTo>
                  <a:pt x="3660521" y="114300"/>
                </a:lnTo>
                <a:lnTo>
                  <a:pt x="3660521" y="7620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6F7522B-4106-45C3-AD11-1AA5785B6486}"/>
              </a:ext>
            </a:extLst>
          </p:cNvPr>
          <p:cNvSpPr txBox="1"/>
          <p:nvPr/>
        </p:nvSpPr>
        <p:spPr>
          <a:xfrm>
            <a:off x="6372162" y="6134186"/>
            <a:ext cx="16643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100" dirty="0">
                <a:solidFill>
                  <a:srgbClr val="3333CC"/>
                </a:solidFill>
                <a:latin typeface="Calibri"/>
                <a:cs typeface="Calibri"/>
              </a:rPr>
              <a:t>High</a:t>
            </a:r>
            <a:r>
              <a:rPr sz="2400" b="1" spc="-14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400" b="1" spc="60" dirty="0">
                <a:solidFill>
                  <a:srgbClr val="3333CC"/>
                </a:solidFill>
                <a:latin typeface="Calibri"/>
                <a:cs typeface="Calibri"/>
              </a:rPr>
              <a:t>Degree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7C3CD25-7F30-4779-8BAA-48823E046CD6}"/>
              </a:ext>
            </a:extLst>
          </p:cNvPr>
          <p:cNvSpPr/>
          <p:nvPr/>
        </p:nvSpPr>
        <p:spPr>
          <a:xfrm>
            <a:off x="5875844" y="2280752"/>
            <a:ext cx="2604771" cy="1410971"/>
          </a:xfrm>
          <a:custGeom>
            <a:avLst/>
            <a:gdLst/>
            <a:ahLst/>
            <a:cxnLst/>
            <a:rect l="l" t="t" r="r" b="b"/>
            <a:pathLst>
              <a:path w="2604770" h="1410970">
                <a:moveTo>
                  <a:pt x="0" y="235076"/>
                </a:moveTo>
                <a:lnTo>
                  <a:pt x="4777" y="187710"/>
                </a:lnTo>
                <a:lnTo>
                  <a:pt x="18478" y="143589"/>
                </a:lnTo>
                <a:lnTo>
                  <a:pt x="40156" y="103658"/>
                </a:lnTo>
                <a:lnTo>
                  <a:pt x="68865" y="68865"/>
                </a:lnTo>
                <a:lnTo>
                  <a:pt x="103658" y="40156"/>
                </a:lnTo>
                <a:lnTo>
                  <a:pt x="143589" y="18478"/>
                </a:lnTo>
                <a:lnTo>
                  <a:pt x="187710" y="4777"/>
                </a:lnTo>
                <a:lnTo>
                  <a:pt x="235076" y="0"/>
                </a:lnTo>
                <a:lnTo>
                  <a:pt x="2369439" y="0"/>
                </a:lnTo>
                <a:lnTo>
                  <a:pt x="2416805" y="4777"/>
                </a:lnTo>
                <a:lnTo>
                  <a:pt x="2460926" y="18478"/>
                </a:lnTo>
                <a:lnTo>
                  <a:pt x="2500857" y="40156"/>
                </a:lnTo>
                <a:lnTo>
                  <a:pt x="2535650" y="68865"/>
                </a:lnTo>
                <a:lnTo>
                  <a:pt x="2564359" y="103658"/>
                </a:lnTo>
                <a:lnTo>
                  <a:pt x="2586037" y="143589"/>
                </a:lnTo>
                <a:lnTo>
                  <a:pt x="2599738" y="187710"/>
                </a:lnTo>
                <a:lnTo>
                  <a:pt x="2604516" y="235076"/>
                </a:lnTo>
                <a:lnTo>
                  <a:pt x="2604516" y="1175385"/>
                </a:lnTo>
                <a:lnTo>
                  <a:pt x="2599738" y="1222751"/>
                </a:lnTo>
                <a:lnTo>
                  <a:pt x="2586037" y="1266872"/>
                </a:lnTo>
                <a:lnTo>
                  <a:pt x="2564359" y="1306803"/>
                </a:lnTo>
                <a:lnTo>
                  <a:pt x="2535650" y="1341596"/>
                </a:lnTo>
                <a:lnTo>
                  <a:pt x="2500857" y="1370305"/>
                </a:lnTo>
                <a:lnTo>
                  <a:pt x="2460926" y="1391983"/>
                </a:lnTo>
                <a:lnTo>
                  <a:pt x="2416805" y="1405684"/>
                </a:lnTo>
                <a:lnTo>
                  <a:pt x="2369439" y="1410462"/>
                </a:lnTo>
                <a:lnTo>
                  <a:pt x="235076" y="1410462"/>
                </a:lnTo>
                <a:lnTo>
                  <a:pt x="187710" y="1405684"/>
                </a:lnTo>
                <a:lnTo>
                  <a:pt x="143589" y="1391983"/>
                </a:lnTo>
                <a:lnTo>
                  <a:pt x="103658" y="1370305"/>
                </a:lnTo>
                <a:lnTo>
                  <a:pt x="68865" y="1341596"/>
                </a:lnTo>
                <a:lnTo>
                  <a:pt x="40156" y="1306803"/>
                </a:lnTo>
                <a:lnTo>
                  <a:pt x="18478" y="1266872"/>
                </a:lnTo>
                <a:lnTo>
                  <a:pt x="4777" y="1222751"/>
                </a:lnTo>
                <a:lnTo>
                  <a:pt x="0" y="1175385"/>
                </a:lnTo>
                <a:lnTo>
                  <a:pt x="0" y="235076"/>
                </a:lnTo>
                <a:close/>
              </a:path>
            </a:pathLst>
          </a:custGeom>
          <a:ln w="38100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E427168-C0E1-4D97-AA5A-DBEEDDE4B9A9}"/>
              </a:ext>
            </a:extLst>
          </p:cNvPr>
          <p:cNvSpPr/>
          <p:nvPr/>
        </p:nvSpPr>
        <p:spPr>
          <a:xfrm>
            <a:off x="7084755" y="3691214"/>
            <a:ext cx="190500" cy="2410460"/>
          </a:xfrm>
          <a:custGeom>
            <a:avLst/>
            <a:gdLst/>
            <a:ahLst/>
            <a:cxnLst/>
            <a:rect l="l" t="t" r="r" b="b"/>
            <a:pathLst>
              <a:path w="190500" h="2410460">
                <a:moveTo>
                  <a:pt x="114368" y="190296"/>
                </a:moveTo>
                <a:lnTo>
                  <a:pt x="76268" y="190702"/>
                </a:lnTo>
                <a:lnTo>
                  <a:pt x="98932" y="2410460"/>
                </a:lnTo>
                <a:lnTo>
                  <a:pt x="137032" y="2410079"/>
                </a:lnTo>
                <a:lnTo>
                  <a:pt x="114368" y="190296"/>
                </a:lnTo>
                <a:close/>
              </a:path>
              <a:path w="190500" h="2410460">
                <a:moveTo>
                  <a:pt x="93345" y="0"/>
                </a:moveTo>
                <a:lnTo>
                  <a:pt x="0" y="191515"/>
                </a:lnTo>
                <a:lnTo>
                  <a:pt x="76268" y="190702"/>
                </a:lnTo>
                <a:lnTo>
                  <a:pt x="76073" y="171576"/>
                </a:lnTo>
                <a:lnTo>
                  <a:pt x="181123" y="171196"/>
                </a:lnTo>
                <a:lnTo>
                  <a:pt x="93345" y="0"/>
                </a:lnTo>
                <a:close/>
              </a:path>
              <a:path w="190500" h="2410460">
                <a:moveTo>
                  <a:pt x="114173" y="171196"/>
                </a:moveTo>
                <a:lnTo>
                  <a:pt x="76073" y="171576"/>
                </a:lnTo>
                <a:lnTo>
                  <a:pt x="76268" y="190702"/>
                </a:lnTo>
                <a:lnTo>
                  <a:pt x="114368" y="190296"/>
                </a:lnTo>
                <a:lnTo>
                  <a:pt x="114173" y="171196"/>
                </a:lnTo>
                <a:close/>
              </a:path>
              <a:path w="190500" h="2410460">
                <a:moveTo>
                  <a:pt x="181123" y="171196"/>
                </a:moveTo>
                <a:lnTo>
                  <a:pt x="114173" y="171196"/>
                </a:lnTo>
                <a:lnTo>
                  <a:pt x="114368" y="190296"/>
                </a:lnTo>
                <a:lnTo>
                  <a:pt x="190500" y="189484"/>
                </a:lnTo>
                <a:lnTo>
                  <a:pt x="181123" y="171196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651314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506" y="609096"/>
            <a:ext cx="10767480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r>
              <a:rPr lang="en-US" altLang="zh-CN" spc="145" dirty="0"/>
              <a:t>Comparison </a:t>
            </a:r>
            <a:r>
              <a:rPr lang="en-US" altLang="zh-CN" spc="135" dirty="0"/>
              <a:t>with </a:t>
            </a:r>
            <a:r>
              <a:rPr lang="en-US" altLang="zh-CN" spc="115" dirty="0"/>
              <a:t>the</a:t>
            </a:r>
            <a:r>
              <a:rPr lang="en-US" altLang="zh-CN" spc="-625" dirty="0"/>
              <a:t> </a:t>
            </a:r>
            <a:r>
              <a:rPr lang="en-US" altLang="zh-CN" spc="135" dirty="0"/>
              <a:t>State-of-the-art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6BF07CF-D80D-4404-9D87-5B11DB1437AE}"/>
              </a:ext>
            </a:extLst>
          </p:cNvPr>
          <p:cNvSpPr/>
          <p:nvPr/>
        </p:nvSpPr>
        <p:spPr>
          <a:xfrm>
            <a:off x="134598" y="1772818"/>
            <a:ext cx="8685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169" dirty="0"/>
              <a:t>We  </a:t>
            </a:r>
            <a:r>
              <a:rPr lang="en-US" altLang="zh-CN" spc="60" dirty="0"/>
              <a:t>compared </a:t>
            </a:r>
            <a:r>
              <a:rPr lang="en-US" altLang="zh-CN" spc="20" dirty="0"/>
              <a:t>the </a:t>
            </a:r>
            <a:r>
              <a:rPr lang="en-US" altLang="zh-CN" spc="35" dirty="0"/>
              <a:t>performance </a:t>
            </a:r>
            <a:r>
              <a:rPr lang="en-US" altLang="zh-CN" dirty="0"/>
              <a:t>of </a:t>
            </a:r>
            <a:r>
              <a:rPr lang="en-US" altLang="zh-CN" spc="65" dirty="0"/>
              <a:t>BENU </a:t>
            </a:r>
            <a:r>
              <a:rPr lang="en-US" altLang="zh-CN" spc="31" dirty="0"/>
              <a:t>with </a:t>
            </a:r>
            <a:r>
              <a:rPr lang="en-US" altLang="zh-CN" spc="20" dirty="0"/>
              <a:t>the  state-of-the-art </a:t>
            </a:r>
            <a:r>
              <a:rPr lang="en-US" altLang="zh-CN" spc="45" dirty="0"/>
              <a:t>algorithms—CBF </a:t>
            </a:r>
            <a:r>
              <a:rPr lang="en-US" altLang="zh-CN" spc="80" dirty="0"/>
              <a:t>and</a:t>
            </a:r>
            <a:r>
              <a:rPr lang="en-US" altLang="zh-CN" spc="-280" dirty="0"/>
              <a:t> </a:t>
            </a:r>
            <a:r>
              <a:rPr lang="en-US" altLang="zh-CN" spc="55" dirty="0" err="1"/>
              <a:t>BiGJoin</a:t>
            </a:r>
            <a:r>
              <a:rPr lang="en-US" altLang="zh-CN" spc="55" dirty="0"/>
              <a:t>—on </a:t>
            </a:r>
            <a:r>
              <a:rPr lang="en-US" altLang="zh-CN" spc="55" dirty="0">
                <a:solidFill>
                  <a:srgbClr val="3333CC"/>
                </a:solidFill>
              </a:rPr>
              <a:t> </a:t>
            </a:r>
            <a:r>
              <a:rPr lang="en-US" altLang="zh-CN" spc="-35" dirty="0">
                <a:solidFill>
                  <a:srgbClr val="3333CC"/>
                </a:solidFill>
              </a:rPr>
              <a:t>9</a:t>
            </a:r>
            <a:r>
              <a:rPr lang="en-US" altLang="zh-CN" spc="-95" dirty="0">
                <a:solidFill>
                  <a:srgbClr val="3333CC"/>
                </a:solidFill>
              </a:rPr>
              <a:t> </a:t>
            </a:r>
            <a:r>
              <a:rPr lang="en-US" altLang="zh-CN" spc="35" dirty="0"/>
              <a:t>pattern</a:t>
            </a:r>
            <a:r>
              <a:rPr lang="en-US" altLang="zh-CN" spc="-75" dirty="0"/>
              <a:t> </a:t>
            </a:r>
            <a:r>
              <a:rPr lang="en-US" altLang="zh-CN" spc="65" dirty="0"/>
              <a:t>graphs</a:t>
            </a:r>
            <a:r>
              <a:rPr lang="en-US" altLang="zh-CN" spc="-85" dirty="0"/>
              <a:t> </a:t>
            </a:r>
            <a:r>
              <a:rPr lang="en-US" altLang="zh-CN" spc="80" dirty="0"/>
              <a:t>and</a:t>
            </a:r>
            <a:r>
              <a:rPr lang="en-US" altLang="zh-CN" spc="-85" dirty="0"/>
              <a:t> </a:t>
            </a:r>
            <a:r>
              <a:rPr lang="en-US" altLang="zh-CN" spc="-35" dirty="0">
                <a:solidFill>
                  <a:srgbClr val="3333CC"/>
                </a:solidFill>
              </a:rPr>
              <a:t>5</a:t>
            </a:r>
            <a:r>
              <a:rPr lang="en-US" altLang="zh-CN" spc="-91" dirty="0">
                <a:solidFill>
                  <a:srgbClr val="3333CC"/>
                </a:solidFill>
              </a:rPr>
              <a:t> </a:t>
            </a:r>
            <a:r>
              <a:rPr lang="en-US" altLang="zh-CN" spc="65" dirty="0"/>
              <a:t>data</a:t>
            </a:r>
            <a:r>
              <a:rPr lang="en-US" altLang="zh-CN" spc="-91" dirty="0"/>
              <a:t> </a:t>
            </a:r>
            <a:r>
              <a:rPr lang="en-US" altLang="zh-CN" spc="55" dirty="0"/>
              <a:t>graphs</a:t>
            </a:r>
            <a:endParaRPr lang="zh-CN" alt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D2ADDD2-5B21-4523-A7B2-DC3665BD9001}"/>
              </a:ext>
            </a:extLst>
          </p:cNvPr>
          <p:cNvSpPr/>
          <p:nvPr/>
        </p:nvSpPr>
        <p:spPr>
          <a:xfrm>
            <a:off x="759419" y="3647455"/>
            <a:ext cx="2515871" cy="0"/>
          </a:xfrm>
          <a:custGeom>
            <a:avLst/>
            <a:gdLst/>
            <a:ahLst/>
            <a:cxnLst/>
            <a:rect l="l" t="t" r="r" b="b"/>
            <a:pathLst>
              <a:path w="2515870">
                <a:moveTo>
                  <a:pt x="0" y="0"/>
                </a:moveTo>
                <a:lnTo>
                  <a:pt x="2515362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BF1F37B-9CAB-497C-877C-7BE099878694}"/>
              </a:ext>
            </a:extLst>
          </p:cNvPr>
          <p:cNvSpPr/>
          <p:nvPr/>
        </p:nvSpPr>
        <p:spPr>
          <a:xfrm>
            <a:off x="759419" y="3308365"/>
            <a:ext cx="2515871" cy="0"/>
          </a:xfrm>
          <a:custGeom>
            <a:avLst/>
            <a:gdLst/>
            <a:ahLst/>
            <a:cxnLst/>
            <a:rect l="l" t="t" r="r" b="b"/>
            <a:pathLst>
              <a:path w="2515870">
                <a:moveTo>
                  <a:pt x="0" y="0"/>
                </a:moveTo>
                <a:lnTo>
                  <a:pt x="2515362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986DAD5-B610-4831-A034-3A95538CEE28}"/>
              </a:ext>
            </a:extLst>
          </p:cNvPr>
          <p:cNvSpPr/>
          <p:nvPr/>
        </p:nvSpPr>
        <p:spPr>
          <a:xfrm>
            <a:off x="759419" y="2968513"/>
            <a:ext cx="2515871" cy="0"/>
          </a:xfrm>
          <a:custGeom>
            <a:avLst/>
            <a:gdLst/>
            <a:ahLst/>
            <a:cxnLst/>
            <a:rect l="l" t="t" r="r" b="b"/>
            <a:pathLst>
              <a:path w="2515870">
                <a:moveTo>
                  <a:pt x="0" y="0"/>
                </a:moveTo>
                <a:lnTo>
                  <a:pt x="2515362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51741AD-F7CF-48DD-971E-5CCA2F84B8CB}"/>
              </a:ext>
            </a:extLst>
          </p:cNvPr>
          <p:cNvSpPr/>
          <p:nvPr/>
        </p:nvSpPr>
        <p:spPr>
          <a:xfrm>
            <a:off x="1015834" y="2953680"/>
            <a:ext cx="735393" cy="1042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04F1F8A-645B-407D-A5F6-FDDDBEF46596}"/>
              </a:ext>
            </a:extLst>
          </p:cNvPr>
          <p:cNvSpPr/>
          <p:nvPr/>
        </p:nvSpPr>
        <p:spPr>
          <a:xfrm>
            <a:off x="2273897" y="3853640"/>
            <a:ext cx="735393" cy="142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A473F49-24E7-4DB0-A44A-C4D4920D1C8D}"/>
              </a:ext>
            </a:extLst>
          </p:cNvPr>
          <p:cNvSpPr/>
          <p:nvPr/>
        </p:nvSpPr>
        <p:spPr>
          <a:xfrm>
            <a:off x="1073744" y="2992517"/>
            <a:ext cx="628651" cy="994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BADB666-B173-4631-A7D2-1212E95F377B}"/>
              </a:ext>
            </a:extLst>
          </p:cNvPr>
          <p:cNvSpPr/>
          <p:nvPr/>
        </p:nvSpPr>
        <p:spPr>
          <a:xfrm>
            <a:off x="2331806" y="3892442"/>
            <a:ext cx="628651" cy="944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1E98583-FCBA-49A6-9821-A242CFC6A26D}"/>
              </a:ext>
            </a:extLst>
          </p:cNvPr>
          <p:cNvSpPr/>
          <p:nvPr/>
        </p:nvSpPr>
        <p:spPr>
          <a:xfrm>
            <a:off x="759419" y="3986544"/>
            <a:ext cx="2515871" cy="0"/>
          </a:xfrm>
          <a:custGeom>
            <a:avLst/>
            <a:gdLst/>
            <a:ahLst/>
            <a:cxnLst/>
            <a:rect l="l" t="t" r="r" b="b"/>
            <a:pathLst>
              <a:path w="2515870">
                <a:moveTo>
                  <a:pt x="0" y="0"/>
                </a:moveTo>
                <a:lnTo>
                  <a:pt x="2515362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17BC421-9C6D-4349-868F-660DE1761EB0}"/>
              </a:ext>
            </a:extLst>
          </p:cNvPr>
          <p:cNvSpPr txBox="1"/>
          <p:nvPr/>
        </p:nvSpPr>
        <p:spPr>
          <a:xfrm>
            <a:off x="1180168" y="3532012"/>
            <a:ext cx="1762760" cy="89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7948" algn="r">
              <a:spcBef>
                <a:spcPts val="100"/>
              </a:spcBef>
            </a:pPr>
            <a:r>
              <a:rPr b="1" spc="31" dirty="0">
                <a:latin typeface="Calibri"/>
                <a:cs typeface="Calibri"/>
              </a:rPr>
              <a:t>139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51">
              <a:latin typeface="Times New Roman"/>
              <a:cs typeface="Times New Roman"/>
            </a:endParaRPr>
          </a:p>
          <a:p>
            <a:pPr marL="12700">
              <a:tabLst>
                <a:tab pos="1181705" algn="l"/>
              </a:tabLst>
            </a:pPr>
            <a:r>
              <a:rPr b="1" spc="95" dirty="0">
                <a:latin typeface="Calibri"/>
                <a:cs typeface="Calibri"/>
              </a:rPr>
              <a:t>CBF	</a:t>
            </a:r>
            <a:r>
              <a:rPr b="1" spc="55" dirty="0">
                <a:latin typeface="Calibri"/>
                <a:cs typeface="Calibri"/>
              </a:rPr>
              <a:t>BENU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955B625-82DE-44E7-86EF-4DB813710861}"/>
              </a:ext>
            </a:extLst>
          </p:cNvPr>
          <p:cNvSpPr txBox="1"/>
          <p:nvPr/>
        </p:nvSpPr>
        <p:spPr>
          <a:xfrm>
            <a:off x="338770" y="2480326"/>
            <a:ext cx="276999" cy="1800860"/>
          </a:xfrm>
          <a:prstGeom prst="rect">
            <a:avLst/>
          </a:prstGeom>
        </p:spPr>
        <p:txBody>
          <a:bodyPr vert="vert270" wrap="square" lIns="0" tIns="8891" rIns="0" bIns="0" rtlCol="0">
            <a:spAutoFit/>
          </a:bodyPr>
          <a:lstStyle/>
          <a:p>
            <a:pPr marL="12700">
              <a:spcBef>
                <a:spcPts val="71"/>
              </a:spcBef>
            </a:pPr>
            <a:r>
              <a:rPr b="1" spc="60" dirty="0">
                <a:latin typeface="Calibri"/>
                <a:cs typeface="Calibri"/>
              </a:rPr>
              <a:t>Execution</a:t>
            </a:r>
            <a:r>
              <a:rPr b="1" spc="-95" dirty="0">
                <a:latin typeface="Calibri"/>
                <a:cs typeface="Calibri"/>
              </a:rPr>
              <a:t> </a:t>
            </a:r>
            <a:r>
              <a:rPr b="1" spc="60" dirty="0">
                <a:latin typeface="Calibri"/>
                <a:cs typeface="Calibri"/>
              </a:rPr>
              <a:t>time(s)</a:t>
            </a:r>
            <a:endParaRPr>
              <a:latin typeface="Calibri"/>
              <a:cs typeface="Calibri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58DA60B-328E-41DD-8AAA-B6063D1F419C}"/>
              </a:ext>
            </a:extLst>
          </p:cNvPr>
          <p:cNvSpPr/>
          <p:nvPr/>
        </p:nvSpPr>
        <p:spPr>
          <a:xfrm>
            <a:off x="642832" y="6023371"/>
            <a:ext cx="2515871" cy="0"/>
          </a:xfrm>
          <a:custGeom>
            <a:avLst/>
            <a:gdLst/>
            <a:ahLst/>
            <a:cxnLst/>
            <a:rect l="l" t="t" r="r" b="b"/>
            <a:pathLst>
              <a:path w="2515870">
                <a:moveTo>
                  <a:pt x="0" y="0"/>
                </a:moveTo>
                <a:lnTo>
                  <a:pt x="2515362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DE29C3D-7BBC-40B1-AF91-0B84DB6CF5BE}"/>
              </a:ext>
            </a:extLst>
          </p:cNvPr>
          <p:cNvSpPr/>
          <p:nvPr/>
        </p:nvSpPr>
        <p:spPr>
          <a:xfrm>
            <a:off x="642832" y="5800105"/>
            <a:ext cx="2515871" cy="0"/>
          </a:xfrm>
          <a:custGeom>
            <a:avLst/>
            <a:gdLst/>
            <a:ahLst/>
            <a:cxnLst/>
            <a:rect l="l" t="t" r="r" b="b"/>
            <a:pathLst>
              <a:path w="2515870">
                <a:moveTo>
                  <a:pt x="0" y="0"/>
                </a:moveTo>
                <a:lnTo>
                  <a:pt x="2515362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7EE6659E-8976-4607-88EA-12A586271E04}"/>
              </a:ext>
            </a:extLst>
          </p:cNvPr>
          <p:cNvSpPr/>
          <p:nvPr/>
        </p:nvSpPr>
        <p:spPr>
          <a:xfrm>
            <a:off x="642832" y="5576077"/>
            <a:ext cx="2515871" cy="0"/>
          </a:xfrm>
          <a:custGeom>
            <a:avLst/>
            <a:gdLst/>
            <a:ahLst/>
            <a:cxnLst/>
            <a:rect l="l" t="t" r="r" b="b"/>
            <a:pathLst>
              <a:path w="2515870">
                <a:moveTo>
                  <a:pt x="0" y="0"/>
                </a:moveTo>
                <a:lnTo>
                  <a:pt x="2515362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C1DC97E2-95B7-4386-BD52-1992813EFE65}"/>
              </a:ext>
            </a:extLst>
          </p:cNvPr>
          <p:cNvSpPr/>
          <p:nvPr/>
        </p:nvSpPr>
        <p:spPr>
          <a:xfrm>
            <a:off x="642832" y="5352811"/>
            <a:ext cx="2515871" cy="0"/>
          </a:xfrm>
          <a:custGeom>
            <a:avLst/>
            <a:gdLst/>
            <a:ahLst/>
            <a:cxnLst/>
            <a:rect l="l" t="t" r="r" b="b"/>
            <a:pathLst>
              <a:path w="2515870">
                <a:moveTo>
                  <a:pt x="0" y="0"/>
                </a:moveTo>
                <a:lnTo>
                  <a:pt x="2515362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445E441D-428D-4E86-872D-00FEA7316CA3}"/>
              </a:ext>
            </a:extLst>
          </p:cNvPr>
          <p:cNvSpPr/>
          <p:nvPr/>
        </p:nvSpPr>
        <p:spPr>
          <a:xfrm>
            <a:off x="642832" y="5129544"/>
            <a:ext cx="2515871" cy="0"/>
          </a:xfrm>
          <a:custGeom>
            <a:avLst/>
            <a:gdLst/>
            <a:ahLst/>
            <a:cxnLst/>
            <a:rect l="l" t="t" r="r" b="b"/>
            <a:pathLst>
              <a:path w="2515870">
                <a:moveTo>
                  <a:pt x="0" y="0"/>
                </a:moveTo>
                <a:lnTo>
                  <a:pt x="2515362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0661EE24-5616-4986-8B26-E7F57417980E}"/>
              </a:ext>
            </a:extLst>
          </p:cNvPr>
          <p:cNvSpPr/>
          <p:nvPr/>
        </p:nvSpPr>
        <p:spPr>
          <a:xfrm>
            <a:off x="957157" y="5129165"/>
            <a:ext cx="628651" cy="11178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704DDC6-C0F5-4A29-AC3B-2E631253F677}"/>
              </a:ext>
            </a:extLst>
          </p:cNvPr>
          <p:cNvSpPr/>
          <p:nvPr/>
        </p:nvSpPr>
        <p:spPr>
          <a:xfrm>
            <a:off x="2215218" y="6125863"/>
            <a:ext cx="628651" cy="1211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CAD2A7C1-FD55-4A4C-ABD3-3B319AF1E455}"/>
              </a:ext>
            </a:extLst>
          </p:cNvPr>
          <p:cNvSpPr/>
          <p:nvPr/>
        </p:nvSpPr>
        <p:spPr>
          <a:xfrm>
            <a:off x="642832" y="6246637"/>
            <a:ext cx="2515871" cy="0"/>
          </a:xfrm>
          <a:custGeom>
            <a:avLst/>
            <a:gdLst/>
            <a:ahLst/>
            <a:cxnLst/>
            <a:rect l="l" t="t" r="r" b="b"/>
            <a:pathLst>
              <a:path w="2515870">
                <a:moveTo>
                  <a:pt x="0" y="0"/>
                </a:moveTo>
                <a:lnTo>
                  <a:pt x="2515362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148433B0-816E-43C0-B64E-E1E1A6269C3C}"/>
              </a:ext>
            </a:extLst>
          </p:cNvPr>
          <p:cNvSpPr txBox="1"/>
          <p:nvPr/>
        </p:nvSpPr>
        <p:spPr>
          <a:xfrm>
            <a:off x="1018373" y="4768486"/>
            <a:ext cx="5073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31" dirty="0">
                <a:latin typeface="Calibri"/>
                <a:cs typeface="Calibri"/>
              </a:rPr>
              <a:t>1000</a:t>
            </a:r>
            <a:endParaRPr>
              <a:latin typeface="Calibri"/>
              <a:cs typeface="Calibri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AB7CD093-D529-41F7-8450-14BB45D6E216}"/>
              </a:ext>
            </a:extLst>
          </p:cNvPr>
          <p:cNvSpPr txBox="1"/>
          <p:nvPr/>
        </p:nvSpPr>
        <p:spPr>
          <a:xfrm>
            <a:off x="2336380" y="5765689"/>
            <a:ext cx="3867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31" dirty="0">
                <a:latin typeface="Calibri"/>
                <a:cs typeface="Calibri"/>
              </a:rPr>
              <a:t>108</a:t>
            </a:r>
            <a:endParaRPr>
              <a:latin typeface="Calibri"/>
              <a:cs typeface="Calibri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CEAADABE-F911-4979-ADCC-EA75700C0CDC}"/>
              </a:ext>
            </a:extLst>
          </p:cNvPr>
          <p:cNvSpPr txBox="1"/>
          <p:nvPr/>
        </p:nvSpPr>
        <p:spPr>
          <a:xfrm>
            <a:off x="1063587" y="6380877"/>
            <a:ext cx="41655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95" dirty="0">
                <a:latin typeface="Calibri"/>
                <a:cs typeface="Calibri"/>
              </a:rPr>
              <a:t>CBF</a:t>
            </a:r>
            <a:endParaRPr>
              <a:latin typeface="Calibri"/>
              <a:cs typeface="Calibr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D673133D-F983-41BC-9F0B-3BCDC1F5B6BD}"/>
              </a:ext>
            </a:extLst>
          </p:cNvPr>
          <p:cNvSpPr txBox="1"/>
          <p:nvPr/>
        </p:nvSpPr>
        <p:spPr>
          <a:xfrm>
            <a:off x="2233000" y="6380877"/>
            <a:ext cx="5930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55" dirty="0">
                <a:latin typeface="Calibri"/>
                <a:cs typeface="Calibri"/>
              </a:rPr>
              <a:t>BENU</a:t>
            </a:r>
            <a:endParaRPr>
              <a:latin typeface="Calibri"/>
              <a:cs typeface="Calibr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A342C982-6293-48C5-9967-BA1648F7BCA8}"/>
              </a:ext>
            </a:extLst>
          </p:cNvPr>
          <p:cNvSpPr txBox="1"/>
          <p:nvPr/>
        </p:nvSpPr>
        <p:spPr>
          <a:xfrm>
            <a:off x="323530" y="4932187"/>
            <a:ext cx="276999" cy="1800860"/>
          </a:xfrm>
          <a:prstGeom prst="rect">
            <a:avLst/>
          </a:prstGeom>
        </p:spPr>
        <p:txBody>
          <a:bodyPr vert="vert270" wrap="square" lIns="0" tIns="8891" rIns="0" bIns="0" rtlCol="0">
            <a:spAutoFit/>
          </a:bodyPr>
          <a:lstStyle/>
          <a:p>
            <a:pPr marL="12700">
              <a:spcBef>
                <a:spcPts val="71"/>
              </a:spcBef>
            </a:pPr>
            <a:r>
              <a:rPr b="1" spc="60" dirty="0">
                <a:latin typeface="Calibri"/>
                <a:cs typeface="Calibri"/>
              </a:rPr>
              <a:t>Execution</a:t>
            </a:r>
            <a:r>
              <a:rPr b="1" spc="-95" dirty="0">
                <a:latin typeface="Calibri"/>
                <a:cs typeface="Calibri"/>
              </a:rPr>
              <a:t> </a:t>
            </a:r>
            <a:r>
              <a:rPr b="1" spc="60" dirty="0">
                <a:latin typeface="Calibri"/>
                <a:cs typeface="Calibri"/>
              </a:rPr>
              <a:t>time(s)</a:t>
            </a:r>
            <a:endParaRPr>
              <a:latin typeface="Calibri"/>
              <a:cs typeface="Calibr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A206BDA-2E8F-4EC3-96D5-636D740F4366}"/>
              </a:ext>
            </a:extLst>
          </p:cNvPr>
          <p:cNvSpPr/>
          <p:nvPr/>
        </p:nvSpPr>
        <p:spPr>
          <a:xfrm>
            <a:off x="5042620" y="3708415"/>
            <a:ext cx="2575560" cy="0"/>
          </a:xfrm>
          <a:custGeom>
            <a:avLst/>
            <a:gdLst/>
            <a:ahLst/>
            <a:cxnLst/>
            <a:rect l="l" t="t" r="r" b="b"/>
            <a:pathLst>
              <a:path w="2575559">
                <a:moveTo>
                  <a:pt x="0" y="0"/>
                </a:moveTo>
                <a:lnTo>
                  <a:pt x="2575560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BDE554B5-5308-4F7E-81A6-76D2FCA69933}"/>
              </a:ext>
            </a:extLst>
          </p:cNvPr>
          <p:cNvSpPr/>
          <p:nvPr/>
        </p:nvSpPr>
        <p:spPr>
          <a:xfrm>
            <a:off x="5042620" y="3335797"/>
            <a:ext cx="2575560" cy="0"/>
          </a:xfrm>
          <a:custGeom>
            <a:avLst/>
            <a:gdLst/>
            <a:ahLst/>
            <a:cxnLst/>
            <a:rect l="l" t="t" r="r" b="b"/>
            <a:pathLst>
              <a:path w="2575559">
                <a:moveTo>
                  <a:pt x="0" y="0"/>
                </a:moveTo>
                <a:lnTo>
                  <a:pt x="2575560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2C1FCAC3-C299-45F4-87DB-F7CFBD28DDB4}"/>
              </a:ext>
            </a:extLst>
          </p:cNvPr>
          <p:cNvSpPr/>
          <p:nvPr/>
        </p:nvSpPr>
        <p:spPr>
          <a:xfrm>
            <a:off x="5042620" y="2962417"/>
            <a:ext cx="2575560" cy="0"/>
          </a:xfrm>
          <a:custGeom>
            <a:avLst/>
            <a:gdLst/>
            <a:ahLst/>
            <a:cxnLst/>
            <a:rect l="l" t="t" r="r" b="b"/>
            <a:pathLst>
              <a:path w="2575559">
                <a:moveTo>
                  <a:pt x="0" y="0"/>
                </a:moveTo>
                <a:lnTo>
                  <a:pt x="2575560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657FED07-5A3C-4003-BF88-65D208C36E95}"/>
              </a:ext>
            </a:extLst>
          </p:cNvPr>
          <p:cNvSpPr/>
          <p:nvPr/>
        </p:nvSpPr>
        <p:spPr>
          <a:xfrm>
            <a:off x="5364565" y="2957464"/>
            <a:ext cx="643891" cy="1124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C16F2F31-3C9A-4584-8F94-47786DB34BBF}"/>
              </a:ext>
            </a:extLst>
          </p:cNvPr>
          <p:cNvSpPr/>
          <p:nvPr/>
        </p:nvSpPr>
        <p:spPr>
          <a:xfrm>
            <a:off x="6652346" y="3977782"/>
            <a:ext cx="643891" cy="1043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E7531B2F-98BD-47D0-BD4E-7CB3623B0792}"/>
              </a:ext>
            </a:extLst>
          </p:cNvPr>
          <p:cNvSpPr/>
          <p:nvPr/>
        </p:nvSpPr>
        <p:spPr>
          <a:xfrm>
            <a:off x="5042620" y="4081795"/>
            <a:ext cx="2575560" cy="0"/>
          </a:xfrm>
          <a:custGeom>
            <a:avLst/>
            <a:gdLst/>
            <a:ahLst/>
            <a:cxnLst/>
            <a:rect l="l" t="t" r="r" b="b"/>
            <a:pathLst>
              <a:path w="2575559">
                <a:moveTo>
                  <a:pt x="0" y="0"/>
                </a:moveTo>
                <a:lnTo>
                  <a:pt x="257556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EFC36053-D291-4B46-8907-46AD2F02DE24}"/>
              </a:ext>
            </a:extLst>
          </p:cNvPr>
          <p:cNvSpPr txBox="1"/>
          <p:nvPr/>
        </p:nvSpPr>
        <p:spPr>
          <a:xfrm>
            <a:off x="5478867" y="3617610"/>
            <a:ext cx="1792605" cy="905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7948" algn="r">
              <a:spcBef>
                <a:spcPts val="100"/>
              </a:spcBef>
            </a:pPr>
            <a:r>
              <a:rPr b="1" spc="31" dirty="0">
                <a:latin typeface="Calibri"/>
                <a:cs typeface="Calibri"/>
              </a:rPr>
              <a:t>139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tabLst>
                <a:tab pos="1211550" algn="l"/>
              </a:tabLst>
            </a:pPr>
            <a:r>
              <a:rPr b="1" spc="95" dirty="0">
                <a:latin typeface="Calibri"/>
                <a:cs typeface="Calibri"/>
              </a:rPr>
              <a:t>CBF	</a:t>
            </a:r>
            <a:r>
              <a:rPr b="1" spc="55" dirty="0">
                <a:latin typeface="Calibri"/>
                <a:cs typeface="Calibri"/>
              </a:rPr>
              <a:t>BENU</a:t>
            </a:r>
            <a:endParaRPr>
              <a:latin typeface="Calibri"/>
              <a:cs typeface="Calibri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EC5AA952-0CD3-4A9A-88CC-247133F3903E}"/>
              </a:ext>
            </a:extLst>
          </p:cNvPr>
          <p:cNvSpPr txBox="1"/>
          <p:nvPr/>
        </p:nvSpPr>
        <p:spPr>
          <a:xfrm>
            <a:off x="4724081" y="2613675"/>
            <a:ext cx="276999" cy="1802764"/>
          </a:xfrm>
          <a:prstGeom prst="rect">
            <a:avLst/>
          </a:prstGeom>
        </p:spPr>
        <p:txBody>
          <a:bodyPr vert="vert270" wrap="square" lIns="0" tIns="8891" rIns="0" bIns="0" rtlCol="0">
            <a:spAutoFit/>
          </a:bodyPr>
          <a:lstStyle/>
          <a:p>
            <a:pPr marL="12700">
              <a:spcBef>
                <a:spcPts val="71"/>
              </a:spcBef>
            </a:pPr>
            <a:r>
              <a:rPr b="1" spc="65" dirty="0">
                <a:latin typeface="Calibri"/>
                <a:cs typeface="Calibri"/>
              </a:rPr>
              <a:t>Execution</a:t>
            </a:r>
            <a:r>
              <a:rPr b="1" spc="-115" dirty="0">
                <a:latin typeface="Calibri"/>
                <a:cs typeface="Calibri"/>
              </a:rPr>
              <a:t> </a:t>
            </a:r>
            <a:r>
              <a:rPr b="1" spc="60" dirty="0">
                <a:latin typeface="Calibri"/>
                <a:cs typeface="Calibri"/>
              </a:rPr>
              <a:t>time(s)</a:t>
            </a:r>
            <a:endParaRPr>
              <a:latin typeface="Calibri"/>
              <a:cs typeface="Calibri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CAB4A9A6-D5BB-440E-8FC2-D9B0ABA305AA}"/>
              </a:ext>
            </a:extLst>
          </p:cNvPr>
          <p:cNvSpPr/>
          <p:nvPr/>
        </p:nvSpPr>
        <p:spPr>
          <a:xfrm>
            <a:off x="5070052" y="5945647"/>
            <a:ext cx="2503171" cy="0"/>
          </a:xfrm>
          <a:custGeom>
            <a:avLst/>
            <a:gdLst/>
            <a:ahLst/>
            <a:cxnLst/>
            <a:rect l="l" t="t" r="r" b="b"/>
            <a:pathLst>
              <a:path w="2503170">
                <a:moveTo>
                  <a:pt x="0" y="0"/>
                </a:moveTo>
                <a:lnTo>
                  <a:pt x="2503169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C7FE592E-1A01-4BCD-9827-83C4E6EC83F5}"/>
              </a:ext>
            </a:extLst>
          </p:cNvPr>
          <p:cNvSpPr/>
          <p:nvPr/>
        </p:nvSpPr>
        <p:spPr>
          <a:xfrm>
            <a:off x="5070052" y="5575315"/>
            <a:ext cx="2503171" cy="0"/>
          </a:xfrm>
          <a:custGeom>
            <a:avLst/>
            <a:gdLst/>
            <a:ahLst/>
            <a:cxnLst/>
            <a:rect l="l" t="t" r="r" b="b"/>
            <a:pathLst>
              <a:path w="2503170">
                <a:moveTo>
                  <a:pt x="0" y="0"/>
                </a:moveTo>
                <a:lnTo>
                  <a:pt x="2503169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B4806FB9-5343-48E8-916A-171284E8C7EC}"/>
              </a:ext>
            </a:extLst>
          </p:cNvPr>
          <p:cNvSpPr/>
          <p:nvPr/>
        </p:nvSpPr>
        <p:spPr>
          <a:xfrm>
            <a:off x="5070052" y="5205744"/>
            <a:ext cx="2503171" cy="0"/>
          </a:xfrm>
          <a:custGeom>
            <a:avLst/>
            <a:gdLst/>
            <a:ahLst/>
            <a:cxnLst/>
            <a:rect l="l" t="t" r="r" b="b"/>
            <a:pathLst>
              <a:path w="2503170">
                <a:moveTo>
                  <a:pt x="0" y="0"/>
                </a:moveTo>
                <a:lnTo>
                  <a:pt x="2503169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16C6A1CD-AF15-4EF1-9103-BC9AB58B7216}"/>
              </a:ext>
            </a:extLst>
          </p:cNvPr>
          <p:cNvSpPr/>
          <p:nvPr/>
        </p:nvSpPr>
        <p:spPr>
          <a:xfrm>
            <a:off x="5382853" y="5095637"/>
            <a:ext cx="625603" cy="12199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D4C19E0D-324A-40E5-A0B0-CCB127E9CF26}"/>
              </a:ext>
            </a:extLst>
          </p:cNvPr>
          <p:cNvSpPr/>
          <p:nvPr/>
        </p:nvSpPr>
        <p:spPr>
          <a:xfrm>
            <a:off x="6634058" y="6234826"/>
            <a:ext cx="626364" cy="80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C69A9354-7D50-4E96-ABDF-58F9D2F7F389}"/>
              </a:ext>
            </a:extLst>
          </p:cNvPr>
          <p:cNvSpPr/>
          <p:nvPr/>
        </p:nvSpPr>
        <p:spPr>
          <a:xfrm>
            <a:off x="5070052" y="6315979"/>
            <a:ext cx="2503171" cy="0"/>
          </a:xfrm>
          <a:custGeom>
            <a:avLst/>
            <a:gdLst/>
            <a:ahLst/>
            <a:cxnLst/>
            <a:rect l="l" t="t" r="r" b="b"/>
            <a:pathLst>
              <a:path w="2503170">
                <a:moveTo>
                  <a:pt x="0" y="0"/>
                </a:moveTo>
                <a:lnTo>
                  <a:pt x="2503169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48DB0807-22A0-40C1-A814-7AE4F7BA761B}"/>
              </a:ext>
            </a:extLst>
          </p:cNvPr>
          <p:cNvSpPr txBox="1"/>
          <p:nvPr/>
        </p:nvSpPr>
        <p:spPr>
          <a:xfrm>
            <a:off x="5382599" y="4734957"/>
            <a:ext cx="6273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31" dirty="0">
                <a:latin typeface="Calibri"/>
                <a:cs typeface="Calibri"/>
              </a:rPr>
              <a:t>16488</a:t>
            </a:r>
            <a:endParaRPr>
              <a:latin typeface="Calibri"/>
              <a:cs typeface="Calibri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76C3FA89-F536-4923-8603-35A2F6A84D2D}"/>
              </a:ext>
            </a:extLst>
          </p:cNvPr>
          <p:cNvSpPr txBox="1"/>
          <p:nvPr/>
        </p:nvSpPr>
        <p:spPr>
          <a:xfrm>
            <a:off x="6694512" y="5874656"/>
            <a:ext cx="5073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31" dirty="0">
                <a:latin typeface="Calibri"/>
                <a:cs typeface="Calibri"/>
              </a:rPr>
              <a:t>1090</a:t>
            </a:r>
            <a:endParaRPr>
              <a:latin typeface="Calibri"/>
              <a:cs typeface="Calibri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5A9C19FB-2294-41E1-8306-1CA154F44248}"/>
              </a:ext>
            </a:extLst>
          </p:cNvPr>
          <p:cNvSpPr txBox="1"/>
          <p:nvPr/>
        </p:nvSpPr>
        <p:spPr>
          <a:xfrm>
            <a:off x="5487758" y="6449458"/>
            <a:ext cx="4171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95" dirty="0">
                <a:latin typeface="Calibri"/>
                <a:cs typeface="Calibri"/>
              </a:rPr>
              <a:t>CBF</a:t>
            </a:r>
            <a:endParaRPr>
              <a:latin typeface="Calibri"/>
              <a:cs typeface="Calibri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7E37FF6C-601F-487E-8931-9409C8F0713D}"/>
              </a:ext>
            </a:extLst>
          </p:cNvPr>
          <p:cNvSpPr txBox="1"/>
          <p:nvPr/>
        </p:nvSpPr>
        <p:spPr>
          <a:xfrm>
            <a:off x="6651329" y="6449458"/>
            <a:ext cx="5930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60" dirty="0">
                <a:latin typeface="Calibri"/>
                <a:cs typeface="Calibri"/>
              </a:rPr>
              <a:t>BE</a:t>
            </a:r>
            <a:r>
              <a:rPr b="1" spc="65" dirty="0">
                <a:latin typeface="Calibri"/>
                <a:cs typeface="Calibri"/>
              </a:rPr>
              <a:t>N</a:t>
            </a:r>
            <a:r>
              <a:rPr b="1" spc="20" dirty="0">
                <a:latin typeface="Calibri"/>
                <a:cs typeface="Calibri"/>
              </a:rPr>
              <a:t>U</a:t>
            </a:r>
            <a:endParaRPr>
              <a:latin typeface="Calibri"/>
              <a:cs typeface="Calibri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BDE541F0-8FDD-4009-86E8-A5FE953490C8}"/>
              </a:ext>
            </a:extLst>
          </p:cNvPr>
          <p:cNvSpPr txBox="1"/>
          <p:nvPr/>
        </p:nvSpPr>
        <p:spPr>
          <a:xfrm>
            <a:off x="4751005" y="4861322"/>
            <a:ext cx="276999" cy="1800860"/>
          </a:xfrm>
          <a:prstGeom prst="rect">
            <a:avLst/>
          </a:prstGeom>
        </p:spPr>
        <p:txBody>
          <a:bodyPr vert="vert270" wrap="square" lIns="0" tIns="8891" rIns="0" bIns="0" rtlCol="0">
            <a:spAutoFit/>
          </a:bodyPr>
          <a:lstStyle/>
          <a:p>
            <a:pPr marL="12700">
              <a:spcBef>
                <a:spcPts val="71"/>
              </a:spcBef>
            </a:pPr>
            <a:r>
              <a:rPr b="1" spc="60" dirty="0">
                <a:latin typeface="Calibri"/>
                <a:cs typeface="Calibri"/>
              </a:rPr>
              <a:t>Execution</a:t>
            </a:r>
            <a:r>
              <a:rPr b="1" spc="-95" dirty="0">
                <a:latin typeface="Calibri"/>
                <a:cs typeface="Calibri"/>
              </a:rPr>
              <a:t> </a:t>
            </a:r>
            <a:r>
              <a:rPr b="1" spc="60" dirty="0">
                <a:latin typeface="Calibri"/>
                <a:cs typeface="Calibri"/>
              </a:rPr>
              <a:t>time(s)</a:t>
            </a:r>
            <a:endParaRPr>
              <a:latin typeface="Calibri"/>
              <a:cs typeface="Calibri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8B394B79-80E3-4BC5-B126-66015AF8E605}"/>
              </a:ext>
            </a:extLst>
          </p:cNvPr>
          <p:cNvSpPr/>
          <p:nvPr/>
        </p:nvSpPr>
        <p:spPr>
          <a:xfrm>
            <a:off x="3192103" y="2529222"/>
            <a:ext cx="935736" cy="15841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958FB08E-1900-4C6B-9573-49272D9C6376}"/>
              </a:ext>
            </a:extLst>
          </p:cNvPr>
          <p:cNvSpPr/>
          <p:nvPr/>
        </p:nvSpPr>
        <p:spPr>
          <a:xfrm>
            <a:off x="7742005" y="2500010"/>
            <a:ext cx="935736" cy="15654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369552D1-B864-42CF-B851-296C3D3DEAF1}"/>
              </a:ext>
            </a:extLst>
          </p:cNvPr>
          <p:cNvSpPr/>
          <p:nvPr/>
        </p:nvSpPr>
        <p:spPr>
          <a:xfrm>
            <a:off x="3246967" y="4730893"/>
            <a:ext cx="935736" cy="15237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52D10BAA-B1EA-431B-BDB9-F253A93E33C0}"/>
              </a:ext>
            </a:extLst>
          </p:cNvPr>
          <p:cNvSpPr/>
          <p:nvPr/>
        </p:nvSpPr>
        <p:spPr>
          <a:xfrm>
            <a:off x="7755721" y="4718701"/>
            <a:ext cx="935736" cy="15237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50E9D00A-A4C8-4884-8891-6856BD32193B}"/>
              </a:ext>
            </a:extLst>
          </p:cNvPr>
          <p:cNvSpPr txBox="1"/>
          <p:nvPr/>
        </p:nvSpPr>
        <p:spPr>
          <a:xfrm>
            <a:off x="746719" y="2348881"/>
            <a:ext cx="2541271" cy="5770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15"/>
              </a:lnSpc>
              <a:spcBef>
                <a:spcPts val="100"/>
              </a:spcBef>
              <a:tabLst>
                <a:tab pos="636255" algn="l"/>
                <a:tab pos="2527871" algn="l"/>
              </a:tabLst>
            </a:pPr>
            <a:r>
              <a:rPr sz="2000" u="sng" spc="-5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	</a:t>
            </a:r>
            <a:r>
              <a:rPr sz="2000" u="sng" spc="2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Data </a:t>
            </a:r>
            <a:r>
              <a:rPr sz="2000" u="sng" spc="1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Graph:</a:t>
            </a:r>
            <a:r>
              <a:rPr sz="2000" u="sng" spc="-19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5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ok	</a:t>
            </a:r>
            <a:endParaRPr sz="2000">
              <a:latin typeface="Calibri"/>
              <a:cs typeface="Calibri"/>
            </a:endParaRPr>
          </a:p>
          <a:p>
            <a:pPr marL="400675">
              <a:lnSpc>
                <a:spcPts val="2075"/>
              </a:lnSpc>
            </a:pPr>
            <a:r>
              <a:rPr b="1" spc="31" dirty="0">
                <a:latin typeface="Calibri"/>
                <a:cs typeface="Calibri"/>
              </a:rPr>
              <a:t>1465</a:t>
            </a:r>
            <a:endParaRPr>
              <a:latin typeface="Calibri"/>
              <a:cs typeface="Calibri"/>
            </a:endParaRPr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3559EB94-6F0B-423D-A2EA-8CA45A3E7915}"/>
              </a:ext>
            </a:extLst>
          </p:cNvPr>
          <p:cNvSpPr txBox="1"/>
          <p:nvPr/>
        </p:nvSpPr>
        <p:spPr>
          <a:xfrm>
            <a:off x="630132" y="4560715"/>
            <a:ext cx="2541271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768331" algn="l"/>
                <a:tab pos="2527871" algn="l"/>
              </a:tabLst>
            </a:pPr>
            <a:r>
              <a:rPr sz="2000" u="sng" spc="-5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	</a:t>
            </a:r>
            <a:r>
              <a:rPr sz="2000" u="sng" spc="2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Data </a:t>
            </a:r>
            <a:r>
              <a:rPr sz="2000" u="sng" spc="1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Graph:</a:t>
            </a:r>
            <a:r>
              <a:rPr sz="2000" u="sng" spc="-19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3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lj	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3" name="object 53">
            <a:extLst>
              <a:ext uri="{FF2B5EF4-FFF2-40B4-BE49-F238E27FC236}">
                <a16:creationId xmlns:a16="http://schemas.microsoft.com/office/drawing/2014/main" id="{562218CB-720C-43F9-B59D-DB9758E70DDF}"/>
              </a:ext>
            </a:extLst>
          </p:cNvPr>
          <p:cNvSpPr txBox="1"/>
          <p:nvPr/>
        </p:nvSpPr>
        <p:spPr>
          <a:xfrm>
            <a:off x="5057352" y="4522869"/>
            <a:ext cx="2528571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650224" algn="l"/>
                <a:tab pos="2515172" algn="l"/>
              </a:tabLst>
            </a:pPr>
            <a:r>
              <a:rPr sz="2000" u="sng" spc="-5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	</a:t>
            </a:r>
            <a:r>
              <a:rPr sz="2000" u="sng" spc="2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Data </a:t>
            </a:r>
            <a:r>
              <a:rPr sz="2000" u="sng" spc="1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Graph:</a:t>
            </a:r>
            <a:r>
              <a:rPr sz="2000" u="sng" spc="-19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5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uk	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89138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0832" y="568837"/>
            <a:ext cx="10767480" cy="50526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r>
              <a:rPr lang="en-US" altLang="zh-CN" spc="51" dirty="0"/>
              <a:t>Machine</a:t>
            </a:r>
            <a:r>
              <a:rPr lang="en-US" altLang="zh-CN" spc="-180" dirty="0"/>
              <a:t> </a:t>
            </a:r>
            <a:r>
              <a:rPr lang="en-US" altLang="zh-CN" spc="175" dirty="0"/>
              <a:t>Scalability</a:t>
            </a:r>
            <a:endParaRPr lang="zh-CN" altLang="en-US" dirty="0"/>
          </a:p>
        </p:txBody>
      </p:sp>
      <p:sp>
        <p:nvSpPr>
          <p:cNvPr id="123" name="object 3">
            <a:extLst>
              <a:ext uri="{FF2B5EF4-FFF2-40B4-BE49-F238E27FC236}">
                <a16:creationId xmlns:a16="http://schemas.microsoft.com/office/drawing/2014/main" id="{884F74FB-8738-4F6C-AB58-DE766FFBFC16}"/>
              </a:ext>
            </a:extLst>
          </p:cNvPr>
          <p:cNvSpPr txBox="1"/>
          <p:nvPr/>
        </p:nvSpPr>
        <p:spPr>
          <a:xfrm>
            <a:off x="1090648" y="6417432"/>
            <a:ext cx="73920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85" dirty="0">
                <a:solidFill>
                  <a:srgbClr val="3333CC"/>
                </a:solidFill>
                <a:latin typeface="Calibri"/>
                <a:cs typeface="Calibri"/>
              </a:rPr>
              <a:t>BENU</a:t>
            </a:r>
            <a:r>
              <a:rPr sz="2800" b="1" spc="-7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spc="95" dirty="0">
                <a:solidFill>
                  <a:srgbClr val="3333CC"/>
                </a:solidFill>
                <a:latin typeface="Calibri"/>
                <a:cs typeface="Calibri"/>
              </a:rPr>
              <a:t>achieves</a:t>
            </a:r>
            <a:r>
              <a:rPr sz="2800" b="1" spc="-7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spc="85" dirty="0">
                <a:solidFill>
                  <a:srgbClr val="3333CC"/>
                </a:solidFill>
                <a:latin typeface="Calibri"/>
                <a:cs typeface="Calibri"/>
              </a:rPr>
              <a:t>near-linear</a:t>
            </a:r>
            <a:r>
              <a:rPr sz="2800" b="1" spc="-9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spc="95" dirty="0">
                <a:solidFill>
                  <a:srgbClr val="3333CC"/>
                </a:solidFill>
                <a:latin typeface="Calibri"/>
                <a:cs typeface="Calibri"/>
              </a:rPr>
              <a:t>machine</a:t>
            </a:r>
            <a:r>
              <a:rPr sz="2800" b="1" spc="-75" dirty="0">
                <a:solidFill>
                  <a:srgbClr val="3333CC"/>
                </a:solidFill>
                <a:latin typeface="Calibri"/>
                <a:cs typeface="Calibri"/>
              </a:rPr>
              <a:t> </a:t>
            </a:r>
            <a:r>
              <a:rPr sz="2800" b="1" spc="105" dirty="0">
                <a:solidFill>
                  <a:srgbClr val="3333CC"/>
                </a:solidFill>
                <a:latin typeface="Calibri"/>
                <a:cs typeface="Calibri"/>
              </a:rPr>
              <a:t>scalability.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4" name="object 4">
            <a:extLst>
              <a:ext uri="{FF2B5EF4-FFF2-40B4-BE49-F238E27FC236}">
                <a16:creationId xmlns:a16="http://schemas.microsoft.com/office/drawing/2014/main" id="{40FB480E-6DEC-4FA3-8033-97B6EA7250AB}"/>
              </a:ext>
            </a:extLst>
          </p:cNvPr>
          <p:cNvSpPr/>
          <p:nvPr/>
        </p:nvSpPr>
        <p:spPr>
          <a:xfrm>
            <a:off x="737678" y="2742468"/>
            <a:ext cx="2574291" cy="0"/>
          </a:xfrm>
          <a:custGeom>
            <a:avLst/>
            <a:gdLst/>
            <a:ahLst/>
            <a:cxnLst/>
            <a:rect l="l" t="t" r="r" b="b"/>
            <a:pathLst>
              <a:path w="2574290">
                <a:moveTo>
                  <a:pt x="0" y="0"/>
                </a:moveTo>
                <a:lnTo>
                  <a:pt x="2574036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5">
            <a:extLst>
              <a:ext uri="{FF2B5EF4-FFF2-40B4-BE49-F238E27FC236}">
                <a16:creationId xmlns:a16="http://schemas.microsoft.com/office/drawing/2014/main" id="{1C400D98-99CB-482E-88E5-9E92CBD2211C}"/>
              </a:ext>
            </a:extLst>
          </p:cNvPr>
          <p:cNvSpPr/>
          <p:nvPr/>
        </p:nvSpPr>
        <p:spPr>
          <a:xfrm>
            <a:off x="737678" y="2407951"/>
            <a:ext cx="2574291" cy="0"/>
          </a:xfrm>
          <a:custGeom>
            <a:avLst/>
            <a:gdLst/>
            <a:ahLst/>
            <a:cxnLst/>
            <a:rect l="l" t="t" r="r" b="b"/>
            <a:pathLst>
              <a:path w="2574290">
                <a:moveTo>
                  <a:pt x="0" y="0"/>
                </a:moveTo>
                <a:lnTo>
                  <a:pt x="2574036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6">
            <a:extLst>
              <a:ext uri="{FF2B5EF4-FFF2-40B4-BE49-F238E27FC236}">
                <a16:creationId xmlns:a16="http://schemas.microsoft.com/office/drawing/2014/main" id="{C591E65E-43A5-4F4C-AC5C-BE70DC1CFBD0}"/>
              </a:ext>
            </a:extLst>
          </p:cNvPr>
          <p:cNvSpPr/>
          <p:nvPr/>
        </p:nvSpPr>
        <p:spPr>
          <a:xfrm>
            <a:off x="737678" y="2072671"/>
            <a:ext cx="2574291" cy="0"/>
          </a:xfrm>
          <a:custGeom>
            <a:avLst/>
            <a:gdLst/>
            <a:ahLst/>
            <a:cxnLst/>
            <a:rect l="l" t="t" r="r" b="b"/>
            <a:pathLst>
              <a:path w="2574290">
                <a:moveTo>
                  <a:pt x="0" y="0"/>
                </a:moveTo>
                <a:lnTo>
                  <a:pt x="2574036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7">
            <a:extLst>
              <a:ext uri="{FF2B5EF4-FFF2-40B4-BE49-F238E27FC236}">
                <a16:creationId xmlns:a16="http://schemas.microsoft.com/office/drawing/2014/main" id="{8D091697-5055-48F2-9BDF-4824AA422F91}"/>
              </a:ext>
            </a:extLst>
          </p:cNvPr>
          <p:cNvSpPr/>
          <p:nvPr/>
        </p:nvSpPr>
        <p:spPr>
          <a:xfrm>
            <a:off x="737678" y="3076987"/>
            <a:ext cx="2574291" cy="0"/>
          </a:xfrm>
          <a:custGeom>
            <a:avLst/>
            <a:gdLst/>
            <a:ahLst/>
            <a:cxnLst/>
            <a:rect l="l" t="t" r="r" b="b"/>
            <a:pathLst>
              <a:path w="2574290">
                <a:moveTo>
                  <a:pt x="0" y="0"/>
                </a:moveTo>
                <a:lnTo>
                  <a:pt x="2574036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8">
            <a:extLst>
              <a:ext uri="{FF2B5EF4-FFF2-40B4-BE49-F238E27FC236}">
                <a16:creationId xmlns:a16="http://schemas.microsoft.com/office/drawing/2014/main" id="{C60E25CD-6B41-4BD3-9922-D4F0E854DC5B}"/>
              </a:ext>
            </a:extLst>
          </p:cNvPr>
          <p:cNvSpPr/>
          <p:nvPr/>
        </p:nvSpPr>
        <p:spPr>
          <a:xfrm>
            <a:off x="921702" y="1774349"/>
            <a:ext cx="2205991" cy="908685"/>
          </a:xfrm>
          <a:custGeom>
            <a:avLst/>
            <a:gdLst/>
            <a:ahLst/>
            <a:cxnLst/>
            <a:rect l="l" t="t" r="r" b="b"/>
            <a:pathLst>
              <a:path w="2205990" h="908685">
                <a:moveTo>
                  <a:pt x="0" y="0"/>
                </a:moveTo>
                <a:lnTo>
                  <a:pt x="367284" y="433577"/>
                </a:lnTo>
                <a:lnTo>
                  <a:pt x="735329" y="668274"/>
                </a:lnTo>
                <a:lnTo>
                  <a:pt x="1102614" y="720851"/>
                </a:lnTo>
                <a:lnTo>
                  <a:pt x="1470660" y="801624"/>
                </a:lnTo>
                <a:lnTo>
                  <a:pt x="1837943" y="867155"/>
                </a:lnTo>
                <a:lnTo>
                  <a:pt x="2205990" y="908303"/>
                </a:lnTo>
              </a:path>
            </a:pathLst>
          </a:custGeom>
          <a:ln w="32004">
            <a:solidFill>
              <a:srgbClr val="6205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9">
            <a:extLst>
              <a:ext uri="{FF2B5EF4-FFF2-40B4-BE49-F238E27FC236}">
                <a16:creationId xmlns:a16="http://schemas.microsoft.com/office/drawing/2014/main" id="{CF1626C2-FDD7-4600-90E9-6EB41FD92BDC}"/>
              </a:ext>
            </a:extLst>
          </p:cNvPr>
          <p:cNvSpPr/>
          <p:nvPr/>
        </p:nvSpPr>
        <p:spPr>
          <a:xfrm>
            <a:off x="883349" y="1736885"/>
            <a:ext cx="75437" cy="7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0">
            <a:extLst>
              <a:ext uri="{FF2B5EF4-FFF2-40B4-BE49-F238E27FC236}">
                <a16:creationId xmlns:a16="http://schemas.microsoft.com/office/drawing/2014/main" id="{BCCAF4C4-BF41-4EFD-B72C-FC4A04649061}"/>
              </a:ext>
            </a:extLst>
          </p:cNvPr>
          <p:cNvSpPr/>
          <p:nvPr/>
        </p:nvSpPr>
        <p:spPr>
          <a:xfrm>
            <a:off x="876869" y="1730408"/>
            <a:ext cx="88392" cy="88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1">
            <a:extLst>
              <a:ext uri="{FF2B5EF4-FFF2-40B4-BE49-F238E27FC236}">
                <a16:creationId xmlns:a16="http://schemas.microsoft.com/office/drawing/2014/main" id="{2916F5F7-AB1F-4444-ACBB-10AF4CB36A13}"/>
              </a:ext>
            </a:extLst>
          </p:cNvPr>
          <p:cNvSpPr/>
          <p:nvPr/>
        </p:nvSpPr>
        <p:spPr>
          <a:xfrm>
            <a:off x="1251395" y="2170463"/>
            <a:ext cx="75437" cy="7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2">
            <a:extLst>
              <a:ext uri="{FF2B5EF4-FFF2-40B4-BE49-F238E27FC236}">
                <a16:creationId xmlns:a16="http://schemas.microsoft.com/office/drawing/2014/main" id="{7A5DCFEB-C1F9-4216-9EEB-35A2B840755F}"/>
              </a:ext>
            </a:extLst>
          </p:cNvPr>
          <p:cNvSpPr/>
          <p:nvPr/>
        </p:nvSpPr>
        <p:spPr>
          <a:xfrm>
            <a:off x="1244916" y="2163987"/>
            <a:ext cx="88392" cy="88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">
            <a:extLst>
              <a:ext uri="{FF2B5EF4-FFF2-40B4-BE49-F238E27FC236}">
                <a16:creationId xmlns:a16="http://schemas.microsoft.com/office/drawing/2014/main" id="{1F6B8082-EA87-457B-A36A-45A401B5564F}"/>
              </a:ext>
            </a:extLst>
          </p:cNvPr>
          <p:cNvSpPr/>
          <p:nvPr/>
        </p:nvSpPr>
        <p:spPr>
          <a:xfrm>
            <a:off x="1618680" y="2404397"/>
            <a:ext cx="75437" cy="754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4">
            <a:extLst>
              <a:ext uri="{FF2B5EF4-FFF2-40B4-BE49-F238E27FC236}">
                <a16:creationId xmlns:a16="http://schemas.microsoft.com/office/drawing/2014/main" id="{12BAD73E-81EB-447C-8FED-C34AEABD445F}"/>
              </a:ext>
            </a:extLst>
          </p:cNvPr>
          <p:cNvSpPr/>
          <p:nvPr/>
        </p:nvSpPr>
        <p:spPr>
          <a:xfrm>
            <a:off x="1612203" y="2397920"/>
            <a:ext cx="88391" cy="88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5">
            <a:extLst>
              <a:ext uri="{FF2B5EF4-FFF2-40B4-BE49-F238E27FC236}">
                <a16:creationId xmlns:a16="http://schemas.microsoft.com/office/drawing/2014/main" id="{80B0F9CA-9F1F-4435-A241-0497596019A5}"/>
              </a:ext>
            </a:extLst>
          </p:cNvPr>
          <p:cNvSpPr/>
          <p:nvPr/>
        </p:nvSpPr>
        <p:spPr>
          <a:xfrm>
            <a:off x="1986725" y="2457737"/>
            <a:ext cx="75437" cy="75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6">
            <a:extLst>
              <a:ext uri="{FF2B5EF4-FFF2-40B4-BE49-F238E27FC236}">
                <a16:creationId xmlns:a16="http://schemas.microsoft.com/office/drawing/2014/main" id="{77E245C6-350C-479A-8FC8-C72FC4ECA5CA}"/>
              </a:ext>
            </a:extLst>
          </p:cNvPr>
          <p:cNvSpPr/>
          <p:nvPr/>
        </p:nvSpPr>
        <p:spPr>
          <a:xfrm>
            <a:off x="1980250" y="2451260"/>
            <a:ext cx="88391" cy="88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7">
            <a:extLst>
              <a:ext uri="{FF2B5EF4-FFF2-40B4-BE49-F238E27FC236}">
                <a16:creationId xmlns:a16="http://schemas.microsoft.com/office/drawing/2014/main" id="{F8E1EE25-27E0-421E-9A9E-D231B5665DE7}"/>
              </a:ext>
            </a:extLst>
          </p:cNvPr>
          <p:cNvSpPr/>
          <p:nvPr/>
        </p:nvSpPr>
        <p:spPr>
          <a:xfrm>
            <a:off x="2354009" y="2538509"/>
            <a:ext cx="75437" cy="75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8">
            <a:extLst>
              <a:ext uri="{FF2B5EF4-FFF2-40B4-BE49-F238E27FC236}">
                <a16:creationId xmlns:a16="http://schemas.microsoft.com/office/drawing/2014/main" id="{C799861D-1141-45D9-81B5-D65941CBD631}"/>
              </a:ext>
            </a:extLst>
          </p:cNvPr>
          <p:cNvSpPr/>
          <p:nvPr/>
        </p:nvSpPr>
        <p:spPr>
          <a:xfrm>
            <a:off x="2347534" y="2532032"/>
            <a:ext cx="88391" cy="88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9">
            <a:extLst>
              <a:ext uri="{FF2B5EF4-FFF2-40B4-BE49-F238E27FC236}">
                <a16:creationId xmlns:a16="http://schemas.microsoft.com/office/drawing/2014/main" id="{D26F1C65-4E94-4997-8CD2-077E6370663C}"/>
              </a:ext>
            </a:extLst>
          </p:cNvPr>
          <p:cNvSpPr/>
          <p:nvPr/>
        </p:nvSpPr>
        <p:spPr>
          <a:xfrm>
            <a:off x="2722055" y="2603279"/>
            <a:ext cx="75437" cy="75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20">
            <a:extLst>
              <a:ext uri="{FF2B5EF4-FFF2-40B4-BE49-F238E27FC236}">
                <a16:creationId xmlns:a16="http://schemas.microsoft.com/office/drawing/2014/main" id="{1A418B76-4F79-4082-8112-71A62195FA53}"/>
              </a:ext>
            </a:extLst>
          </p:cNvPr>
          <p:cNvSpPr/>
          <p:nvPr/>
        </p:nvSpPr>
        <p:spPr>
          <a:xfrm>
            <a:off x="2715579" y="2596803"/>
            <a:ext cx="88391" cy="88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21">
            <a:extLst>
              <a:ext uri="{FF2B5EF4-FFF2-40B4-BE49-F238E27FC236}">
                <a16:creationId xmlns:a16="http://schemas.microsoft.com/office/drawing/2014/main" id="{C496276C-F442-49B0-B62B-EB8C04D90F2D}"/>
              </a:ext>
            </a:extLst>
          </p:cNvPr>
          <p:cNvSpPr/>
          <p:nvPr/>
        </p:nvSpPr>
        <p:spPr>
          <a:xfrm>
            <a:off x="3090101" y="2645189"/>
            <a:ext cx="75437" cy="754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22">
            <a:extLst>
              <a:ext uri="{FF2B5EF4-FFF2-40B4-BE49-F238E27FC236}">
                <a16:creationId xmlns:a16="http://schemas.microsoft.com/office/drawing/2014/main" id="{67BE26FD-F25D-4F5F-9070-89F62F5DC706}"/>
              </a:ext>
            </a:extLst>
          </p:cNvPr>
          <p:cNvSpPr/>
          <p:nvPr/>
        </p:nvSpPr>
        <p:spPr>
          <a:xfrm>
            <a:off x="3083624" y="2638712"/>
            <a:ext cx="88391" cy="88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23">
            <a:extLst>
              <a:ext uri="{FF2B5EF4-FFF2-40B4-BE49-F238E27FC236}">
                <a16:creationId xmlns:a16="http://schemas.microsoft.com/office/drawing/2014/main" id="{95D9CB73-8B03-40CC-A76F-1CFC0988EC6F}"/>
              </a:ext>
            </a:extLst>
          </p:cNvPr>
          <p:cNvSpPr/>
          <p:nvPr/>
        </p:nvSpPr>
        <p:spPr>
          <a:xfrm>
            <a:off x="921702" y="1970945"/>
            <a:ext cx="2205991" cy="771525"/>
          </a:xfrm>
          <a:custGeom>
            <a:avLst/>
            <a:gdLst/>
            <a:ahLst/>
            <a:cxnLst/>
            <a:rect l="l" t="t" r="r" b="b"/>
            <a:pathLst>
              <a:path w="2205990" h="771525">
                <a:moveTo>
                  <a:pt x="0" y="771143"/>
                </a:moveTo>
                <a:lnTo>
                  <a:pt x="367284" y="604265"/>
                </a:lnTo>
                <a:lnTo>
                  <a:pt x="735329" y="419100"/>
                </a:lnTo>
                <a:lnTo>
                  <a:pt x="1102614" y="356615"/>
                </a:lnTo>
                <a:lnTo>
                  <a:pt x="1470660" y="235457"/>
                </a:lnTo>
                <a:lnTo>
                  <a:pt x="1837943" y="105917"/>
                </a:lnTo>
                <a:lnTo>
                  <a:pt x="2205990" y="0"/>
                </a:lnTo>
              </a:path>
            </a:pathLst>
          </a:custGeom>
          <a:ln w="32004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24">
            <a:extLst>
              <a:ext uri="{FF2B5EF4-FFF2-40B4-BE49-F238E27FC236}">
                <a16:creationId xmlns:a16="http://schemas.microsoft.com/office/drawing/2014/main" id="{E91B1711-0FE3-4241-808E-B76B53863DFA}"/>
              </a:ext>
            </a:extLst>
          </p:cNvPr>
          <p:cNvSpPr/>
          <p:nvPr/>
        </p:nvSpPr>
        <p:spPr>
          <a:xfrm>
            <a:off x="883349" y="2704625"/>
            <a:ext cx="75437" cy="754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25">
            <a:extLst>
              <a:ext uri="{FF2B5EF4-FFF2-40B4-BE49-F238E27FC236}">
                <a16:creationId xmlns:a16="http://schemas.microsoft.com/office/drawing/2014/main" id="{2C74AE28-EB6E-4C17-9035-43587F3C3497}"/>
              </a:ext>
            </a:extLst>
          </p:cNvPr>
          <p:cNvSpPr/>
          <p:nvPr/>
        </p:nvSpPr>
        <p:spPr>
          <a:xfrm>
            <a:off x="876869" y="2698148"/>
            <a:ext cx="88392" cy="88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26">
            <a:extLst>
              <a:ext uri="{FF2B5EF4-FFF2-40B4-BE49-F238E27FC236}">
                <a16:creationId xmlns:a16="http://schemas.microsoft.com/office/drawing/2014/main" id="{F08E3FD8-13A6-4223-912A-D67AFDC9FFF1}"/>
              </a:ext>
            </a:extLst>
          </p:cNvPr>
          <p:cNvSpPr/>
          <p:nvPr/>
        </p:nvSpPr>
        <p:spPr>
          <a:xfrm>
            <a:off x="1251395" y="2537747"/>
            <a:ext cx="75437" cy="754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27">
            <a:extLst>
              <a:ext uri="{FF2B5EF4-FFF2-40B4-BE49-F238E27FC236}">
                <a16:creationId xmlns:a16="http://schemas.microsoft.com/office/drawing/2014/main" id="{08C27C18-59D3-4FEB-B1D8-C5A39CE9585E}"/>
              </a:ext>
            </a:extLst>
          </p:cNvPr>
          <p:cNvSpPr/>
          <p:nvPr/>
        </p:nvSpPr>
        <p:spPr>
          <a:xfrm>
            <a:off x="1244916" y="2531271"/>
            <a:ext cx="88392" cy="88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28">
            <a:extLst>
              <a:ext uri="{FF2B5EF4-FFF2-40B4-BE49-F238E27FC236}">
                <a16:creationId xmlns:a16="http://schemas.microsoft.com/office/drawing/2014/main" id="{65F719FD-26FA-4A35-B1A6-5E0FFD24C8AA}"/>
              </a:ext>
            </a:extLst>
          </p:cNvPr>
          <p:cNvSpPr/>
          <p:nvPr/>
        </p:nvSpPr>
        <p:spPr>
          <a:xfrm>
            <a:off x="1618680" y="2351819"/>
            <a:ext cx="75437" cy="754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29">
            <a:extLst>
              <a:ext uri="{FF2B5EF4-FFF2-40B4-BE49-F238E27FC236}">
                <a16:creationId xmlns:a16="http://schemas.microsoft.com/office/drawing/2014/main" id="{3139E0B0-CAB3-4071-824D-1ABB44F1FB21}"/>
              </a:ext>
            </a:extLst>
          </p:cNvPr>
          <p:cNvSpPr/>
          <p:nvPr/>
        </p:nvSpPr>
        <p:spPr>
          <a:xfrm>
            <a:off x="1612203" y="2345343"/>
            <a:ext cx="88391" cy="88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30">
            <a:extLst>
              <a:ext uri="{FF2B5EF4-FFF2-40B4-BE49-F238E27FC236}">
                <a16:creationId xmlns:a16="http://schemas.microsoft.com/office/drawing/2014/main" id="{4DA781DE-5499-4737-ABDD-724D308DD693}"/>
              </a:ext>
            </a:extLst>
          </p:cNvPr>
          <p:cNvSpPr/>
          <p:nvPr/>
        </p:nvSpPr>
        <p:spPr>
          <a:xfrm>
            <a:off x="1986725" y="2289335"/>
            <a:ext cx="75437" cy="754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31">
            <a:extLst>
              <a:ext uri="{FF2B5EF4-FFF2-40B4-BE49-F238E27FC236}">
                <a16:creationId xmlns:a16="http://schemas.microsoft.com/office/drawing/2014/main" id="{A3F140DD-206D-408D-B9A4-FB98B65D79A5}"/>
              </a:ext>
            </a:extLst>
          </p:cNvPr>
          <p:cNvSpPr/>
          <p:nvPr/>
        </p:nvSpPr>
        <p:spPr>
          <a:xfrm>
            <a:off x="1980250" y="2282859"/>
            <a:ext cx="88391" cy="88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32">
            <a:extLst>
              <a:ext uri="{FF2B5EF4-FFF2-40B4-BE49-F238E27FC236}">
                <a16:creationId xmlns:a16="http://schemas.microsoft.com/office/drawing/2014/main" id="{9CA3ADF6-152A-47BC-95D1-FE9B19F31E36}"/>
              </a:ext>
            </a:extLst>
          </p:cNvPr>
          <p:cNvSpPr/>
          <p:nvPr/>
        </p:nvSpPr>
        <p:spPr>
          <a:xfrm>
            <a:off x="2354009" y="2168177"/>
            <a:ext cx="75437" cy="754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33">
            <a:extLst>
              <a:ext uri="{FF2B5EF4-FFF2-40B4-BE49-F238E27FC236}">
                <a16:creationId xmlns:a16="http://schemas.microsoft.com/office/drawing/2014/main" id="{C03B0FA0-34FC-4EC8-91B6-A2A7B5FBF290}"/>
              </a:ext>
            </a:extLst>
          </p:cNvPr>
          <p:cNvSpPr/>
          <p:nvPr/>
        </p:nvSpPr>
        <p:spPr>
          <a:xfrm>
            <a:off x="2347534" y="2161700"/>
            <a:ext cx="88391" cy="88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34">
            <a:extLst>
              <a:ext uri="{FF2B5EF4-FFF2-40B4-BE49-F238E27FC236}">
                <a16:creationId xmlns:a16="http://schemas.microsoft.com/office/drawing/2014/main" id="{EE889C9A-FEFA-4948-9CD1-45808E2C6C6E}"/>
              </a:ext>
            </a:extLst>
          </p:cNvPr>
          <p:cNvSpPr/>
          <p:nvPr/>
        </p:nvSpPr>
        <p:spPr>
          <a:xfrm>
            <a:off x="2722055" y="2038637"/>
            <a:ext cx="75437" cy="754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35">
            <a:extLst>
              <a:ext uri="{FF2B5EF4-FFF2-40B4-BE49-F238E27FC236}">
                <a16:creationId xmlns:a16="http://schemas.microsoft.com/office/drawing/2014/main" id="{28E4A3AA-CFF0-4ADE-A640-79CDD341CE81}"/>
              </a:ext>
            </a:extLst>
          </p:cNvPr>
          <p:cNvSpPr/>
          <p:nvPr/>
        </p:nvSpPr>
        <p:spPr>
          <a:xfrm>
            <a:off x="2715579" y="2032160"/>
            <a:ext cx="88391" cy="88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36">
            <a:extLst>
              <a:ext uri="{FF2B5EF4-FFF2-40B4-BE49-F238E27FC236}">
                <a16:creationId xmlns:a16="http://schemas.microsoft.com/office/drawing/2014/main" id="{E069D435-9D38-4A0B-B555-ADC501496BDB}"/>
              </a:ext>
            </a:extLst>
          </p:cNvPr>
          <p:cNvSpPr/>
          <p:nvPr/>
        </p:nvSpPr>
        <p:spPr>
          <a:xfrm>
            <a:off x="3090101" y="1933481"/>
            <a:ext cx="75437" cy="754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37">
            <a:extLst>
              <a:ext uri="{FF2B5EF4-FFF2-40B4-BE49-F238E27FC236}">
                <a16:creationId xmlns:a16="http://schemas.microsoft.com/office/drawing/2014/main" id="{D1E916B9-7DFB-4E97-A5E6-18C8B1FEF8DE}"/>
              </a:ext>
            </a:extLst>
          </p:cNvPr>
          <p:cNvSpPr/>
          <p:nvPr/>
        </p:nvSpPr>
        <p:spPr>
          <a:xfrm>
            <a:off x="3083624" y="1927004"/>
            <a:ext cx="88391" cy="88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38">
            <a:extLst>
              <a:ext uri="{FF2B5EF4-FFF2-40B4-BE49-F238E27FC236}">
                <a16:creationId xmlns:a16="http://schemas.microsoft.com/office/drawing/2014/main" id="{7C7A6E65-91E5-4EB6-A72B-8A303C01DF1E}"/>
              </a:ext>
            </a:extLst>
          </p:cNvPr>
          <p:cNvSpPr txBox="1"/>
          <p:nvPr/>
        </p:nvSpPr>
        <p:spPr>
          <a:xfrm>
            <a:off x="3469321" y="1600357"/>
            <a:ext cx="266700" cy="1563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95"/>
              </a:spcBef>
            </a:pPr>
            <a:r>
              <a:rPr sz="1400" b="1" spc="25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315"/>
              </a:lnSpc>
            </a:pPr>
            <a:r>
              <a:rPr sz="1400" b="1" spc="25" dirty="0">
                <a:latin typeface="Calibri"/>
                <a:cs typeface="Calibri"/>
              </a:rPr>
              <a:t>3.5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315"/>
              </a:lnSpc>
            </a:pPr>
            <a:r>
              <a:rPr sz="1400" b="1" spc="2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400" b="1" spc="25" dirty="0">
                <a:latin typeface="Calibri"/>
                <a:cs typeface="Calibri"/>
              </a:rPr>
              <a:t>2.5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400" b="1" spc="25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400" b="1" spc="25" dirty="0">
                <a:latin typeface="Calibri"/>
                <a:cs typeface="Calibri"/>
              </a:rPr>
              <a:t>1.5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400" b="1" spc="25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</a:pPr>
            <a:r>
              <a:rPr sz="1400" b="1" spc="25" dirty="0">
                <a:latin typeface="Calibri"/>
                <a:cs typeface="Calibri"/>
              </a:rPr>
              <a:t>0.5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00"/>
              </a:lnSpc>
            </a:pPr>
            <a:r>
              <a:rPr sz="1400" b="1" spc="25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9" name="object 39">
            <a:extLst>
              <a:ext uri="{FF2B5EF4-FFF2-40B4-BE49-F238E27FC236}">
                <a16:creationId xmlns:a16="http://schemas.microsoft.com/office/drawing/2014/main" id="{E7C58D86-5B55-4F8B-9383-9947B96D30BB}"/>
              </a:ext>
            </a:extLst>
          </p:cNvPr>
          <p:cNvSpPr txBox="1"/>
          <p:nvPr/>
        </p:nvSpPr>
        <p:spPr>
          <a:xfrm>
            <a:off x="179512" y="1479322"/>
            <a:ext cx="401320" cy="1724832"/>
          </a:xfrm>
          <a:prstGeom prst="rect">
            <a:avLst/>
          </a:prstGeom>
        </p:spPr>
        <p:txBody>
          <a:bodyPr vert="horz" wrap="square" lIns="0" tIns="133351" rIns="0" bIns="0" rtlCol="0">
            <a:spAutoFit/>
          </a:bodyPr>
          <a:lstStyle/>
          <a:p>
            <a:pPr marR="5080" algn="r">
              <a:spcBef>
                <a:spcPts val="1051"/>
              </a:spcBef>
            </a:pPr>
            <a:r>
              <a:rPr sz="1400" b="1" spc="25" dirty="0">
                <a:latin typeface="Calibri"/>
                <a:cs typeface="Calibri"/>
              </a:rPr>
              <a:t>2000</a:t>
            </a:r>
            <a:endParaRPr sz="1400">
              <a:latin typeface="Calibri"/>
              <a:cs typeface="Calibri"/>
            </a:endParaRPr>
          </a:p>
          <a:p>
            <a:pPr marR="5080" algn="r">
              <a:spcBef>
                <a:spcPts val="955"/>
              </a:spcBef>
            </a:pPr>
            <a:r>
              <a:rPr sz="1400" b="1" spc="25" dirty="0">
                <a:latin typeface="Calibri"/>
                <a:cs typeface="Calibri"/>
              </a:rPr>
              <a:t>1500</a:t>
            </a:r>
            <a:endParaRPr sz="1400">
              <a:latin typeface="Calibri"/>
              <a:cs typeface="Calibri"/>
            </a:endParaRPr>
          </a:p>
          <a:p>
            <a:pPr marR="5080" algn="r">
              <a:spcBef>
                <a:spcPts val="955"/>
              </a:spcBef>
            </a:pPr>
            <a:r>
              <a:rPr sz="1400" b="1" spc="25" dirty="0">
                <a:latin typeface="Calibri"/>
                <a:cs typeface="Calibri"/>
              </a:rPr>
              <a:t>1000</a:t>
            </a:r>
            <a:endParaRPr sz="1400">
              <a:latin typeface="Calibri"/>
              <a:cs typeface="Calibri"/>
            </a:endParaRPr>
          </a:p>
          <a:p>
            <a:pPr marR="5080" algn="r">
              <a:spcBef>
                <a:spcPts val="955"/>
              </a:spcBef>
            </a:pPr>
            <a:r>
              <a:rPr sz="1400" b="1" spc="20" dirty="0">
                <a:latin typeface="Calibri"/>
                <a:cs typeface="Calibri"/>
              </a:rPr>
              <a:t>500</a:t>
            </a:r>
            <a:endParaRPr sz="1400">
              <a:latin typeface="Calibri"/>
              <a:cs typeface="Calibri"/>
            </a:endParaRPr>
          </a:p>
          <a:p>
            <a:pPr marR="5080" algn="r">
              <a:spcBef>
                <a:spcPts val="955"/>
              </a:spcBef>
            </a:pPr>
            <a:r>
              <a:rPr sz="1400" b="1" spc="25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0" name="object 40">
            <a:extLst>
              <a:ext uri="{FF2B5EF4-FFF2-40B4-BE49-F238E27FC236}">
                <a16:creationId xmlns:a16="http://schemas.microsoft.com/office/drawing/2014/main" id="{F4E67D95-F53E-48FE-B0EB-5660929C99CC}"/>
              </a:ext>
            </a:extLst>
          </p:cNvPr>
          <p:cNvSpPr txBox="1"/>
          <p:nvPr/>
        </p:nvSpPr>
        <p:spPr>
          <a:xfrm>
            <a:off x="3737649" y="1951868"/>
            <a:ext cx="276999" cy="912495"/>
          </a:xfrm>
          <a:prstGeom prst="rect">
            <a:avLst/>
          </a:prstGeom>
        </p:spPr>
        <p:txBody>
          <a:bodyPr vert="vert270" wrap="square" lIns="0" tIns="8891" rIns="0" bIns="0" rtlCol="0">
            <a:spAutoFit/>
          </a:bodyPr>
          <a:lstStyle/>
          <a:p>
            <a:pPr marL="12700">
              <a:spcBef>
                <a:spcPts val="71"/>
              </a:spcBef>
            </a:pPr>
            <a:r>
              <a:rPr b="1" dirty="0">
                <a:latin typeface="Calibri"/>
                <a:cs typeface="Calibri"/>
              </a:rPr>
              <a:t>Speedup</a:t>
            </a:r>
            <a:endParaRPr>
              <a:latin typeface="Calibri"/>
              <a:cs typeface="Calibri"/>
            </a:endParaRPr>
          </a:p>
        </p:txBody>
      </p:sp>
      <p:sp>
        <p:nvSpPr>
          <p:cNvPr id="161" name="object 42">
            <a:extLst>
              <a:ext uri="{FF2B5EF4-FFF2-40B4-BE49-F238E27FC236}">
                <a16:creationId xmlns:a16="http://schemas.microsoft.com/office/drawing/2014/main" id="{361DF1D8-578F-49E5-AE07-20448DC59E56}"/>
              </a:ext>
            </a:extLst>
          </p:cNvPr>
          <p:cNvSpPr txBox="1"/>
          <p:nvPr/>
        </p:nvSpPr>
        <p:spPr>
          <a:xfrm>
            <a:off x="862011" y="3095088"/>
            <a:ext cx="2372360" cy="70468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spcBef>
                <a:spcPts val="755"/>
              </a:spcBef>
              <a:tabLst>
                <a:tab pos="379721" algn="l"/>
                <a:tab pos="747376" algn="l"/>
                <a:tab pos="1068679" algn="l"/>
                <a:tab pos="1436335" algn="l"/>
                <a:tab pos="1803990" algn="l"/>
                <a:tab pos="2171646" algn="l"/>
              </a:tabLst>
            </a:pPr>
            <a:r>
              <a:rPr sz="1400" b="1" spc="25" dirty="0">
                <a:latin typeface="Calibri"/>
                <a:cs typeface="Calibri"/>
              </a:rPr>
              <a:t>4	6	8	</a:t>
            </a:r>
            <a:r>
              <a:rPr sz="1400" b="1" spc="20" dirty="0">
                <a:latin typeface="Calibri"/>
                <a:cs typeface="Calibri"/>
              </a:rPr>
              <a:t>1</a:t>
            </a:r>
            <a:r>
              <a:rPr sz="1400" b="1" spc="25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20" dirty="0">
                <a:latin typeface="Calibri"/>
                <a:cs typeface="Calibri"/>
              </a:rPr>
              <a:t>1</a:t>
            </a:r>
            <a:r>
              <a:rPr sz="1400" b="1" spc="25" dirty="0">
                <a:latin typeface="Calibri"/>
                <a:cs typeface="Calibri"/>
              </a:rPr>
              <a:t>2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20" dirty="0">
                <a:latin typeface="Calibri"/>
                <a:cs typeface="Calibri"/>
              </a:rPr>
              <a:t>1</a:t>
            </a:r>
            <a:r>
              <a:rPr sz="1400" b="1" spc="25" dirty="0">
                <a:latin typeface="Calibri"/>
                <a:cs typeface="Calibri"/>
              </a:rPr>
              <a:t>4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20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  <a:p>
            <a:pPr marL="104136">
              <a:spcBef>
                <a:spcPts val="851"/>
              </a:spcBef>
            </a:pPr>
            <a:r>
              <a:rPr b="1" spc="51" dirty="0">
                <a:latin typeface="Calibri"/>
                <a:cs typeface="Calibri"/>
              </a:rPr>
              <a:t># </a:t>
            </a:r>
            <a:r>
              <a:rPr b="1" spc="35" dirty="0">
                <a:latin typeface="Calibri"/>
                <a:cs typeface="Calibri"/>
              </a:rPr>
              <a:t>of </a:t>
            </a:r>
            <a:r>
              <a:rPr b="1" spc="60" dirty="0">
                <a:latin typeface="Calibri"/>
                <a:cs typeface="Calibri"/>
              </a:rPr>
              <a:t>worker</a:t>
            </a:r>
            <a:r>
              <a:rPr b="1" spc="-260" dirty="0">
                <a:latin typeface="Calibri"/>
                <a:cs typeface="Calibri"/>
              </a:rPr>
              <a:t> </a:t>
            </a:r>
            <a:r>
              <a:rPr b="1" spc="60" dirty="0">
                <a:latin typeface="Calibri"/>
                <a:cs typeface="Calibri"/>
              </a:rPr>
              <a:t>machines</a:t>
            </a:r>
            <a:endParaRPr>
              <a:latin typeface="Calibri"/>
              <a:cs typeface="Calibri"/>
            </a:endParaRPr>
          </a:p>
        </p:txBody>
      </p:sp>
      <p:sp>
        <p:nvSpPr>
          <p:cNvPr id="162" name="object 43">
            <a:extLst>
              <a:ext uri="{FF2B5EF4-FFF2-40B4-BE49-F238E27FC236}">
                <a16:creationId xmlns:a16="http://schemas.microsoft.com/office/drawing/2014/main" id="{C8421531-DC3D-4FC0-A9F8-174D9E674334}"/>
              </a:ext>
            </a:extLst>
          </p:cNvPr>
          <p:cNvSpPr/>
          <p:nvPr/>
        </p:nvSpPr>
        <p:spPr>
          <a:xfrm>
            <a:off x="5342444" y="2652552"/>
            <a:ext cx="2438400" cy="0"/>
          </a:xfrm>
          <a:custGeom>
            <a:avLst/>
            <a:gdLst/>
            <a:ahLst/>
            <a:cxnLst/>
            <a:rect l="l" t="t" r="r" b="b"/>
            <a:pathLst>
              <a:path w="2438400">
                <a:moveTo>
                  <a:pt x="0" y="0"/>
                </a:moveTo>
                <a:lnTo>
                  <a:pt x="2438400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44">
            <a:extLst>
              <a:ext uri="{FF2B5EF4-FFF2-40B4-BE49-F238E27FC236}">
                <a16:creationId xmlns:a16="http://schemas.microsoft.com/office/drawing/2014/main" id="{624051D2-8B13-45BF-9697-1EE27CBF5E84}"/>
              </a:ext>
            </a:extLst>
          </p:cNvPr>
          <p:cNvSpPr/>
          <p:nvPr/>
        </p:nvSpPr>
        <p:spPr>
          <a:xfrm>
            <a:off x="5342444" y="2273839"/>
            <a:ext cx="2438400" cy="0"/>
          </a:xfrm>
          <a:custGeom>
            <a:avLst/>
            <a:gdLst/>
            <a:ahLst/>
            <a:cxnLst/>
            <a:rect l="l" t="t" r="r" b="b"/>
            <a:pathLst>
              <a:path w="2438400">
                <a:moveTo>
                  <a:pt x="0" y="0"/>
                </a:moveTo>
                <a:lnTo>
                  <a:pt x="2438400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45">
            <a:extLst>
              <a:ext uri="{FF2B5EF4-FFF2-40B4-BE49-F238E27FC236}">
                <a16:creationId xmlns:a16="http://schemas.microsoft.com/office/drawing/2014/main" id="{E38EDF80-D176-4D4A-8164-128048C9F761}"/>
              </a:ext>
            </a:extLst>
          </p:cNvPr>
          <p:cNvSpPr/>
          <p:nvPr/>
        </p:nvSpPr>
        <p:spPr>
          <a:xfrm>
            <a:off x="5342444" y="2084100"/>
            <a:ext cx="2438400" cy="0"/>
          </a:xfrm>
          <a:custGeom>
            <a:avLst/>
            <a:gdLst/>
            <a:ahLst/>
            <a:cxnLst/>
            <a:rect l="l" t="t" r="r" b="b"/>
            <a:pathLst>
              <a:path w="2438400">
                <a:moveTo>
                  <a:pt x="0" y="0"/>
                </a:moveTo>
                <a:lnTo>
                  <a:pt x="2438400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46">
            <a:extLst>
              <a:ext uri="{FF2B5EF4-FFF2-40B4-BE49-F238E27FC236}">
                <a16:creationId xmlns:a16="http://schemas.microsoft.com/office/drawing/2014/main" id="{083E04E6-240B-4E77-AD7F-6A3CF3D19E4D}"/>
              </a:ext>
            </a:extLst>
          </p:cNvPr>
          <p:cNvSpPr/>
          <p:nvPr/>
        </p:nvSpPr>
        <p:spPr>
          <a:xfrm>
            <a:off x="5342444" y="1894363"/>
            <a:ext cx="2438400" cy="0"/>
          </a:xfrm>
          <a:custGeom>
            <a:avLst/>
            <a:gdLst/>
            <a:ahLst/>
            <a:cxnLst/>
            <a:rect l="l" t="t" r="r" b="b"/>
            <a:pathLst>
              <a:path w="2438400">
                <a:moveTo>
                  <a:pt x="0" y="0"/>
                </a:moveTo>
                <a:lnTo>
                  <a:pt x="2438400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47">
            <a:extLst>
              <a:ext uri="{FF2B5EF4-FFF2-40B4-BE49-F238E27FC236}">
                <a16:creationId xmlns:a16="http://schemas.microsoft.com/office/drawing/2014/main" id="{D4BA4D1B-13DD-49E9-9107-502A79ACE05B}"/>
              </a:ext>
            </a:extLst>
          </p:cNvPr>
          <p:cNvSpPr/>
          <p:nvPr/>
        </p:nvSpPr>
        <p:spPr>
          <a:xfrm>
            <a:off x="5342444" y="3032028"/>
            <a:ext cx="2438400" cy="0"/>
          </a:xfrm>
          <a:custGeom>
            <a:avLst/>
            <a:gdLst/>
            <a:ahLst/>
            <a:cxnLst/>
            <a:rect l="l" t="t" r="r" b="b"/>
            <a:pathLst>
              <a:path w="2438400">
                <a:moveTo>
                  <a:pt x="0" y="0"/>
                </a:moveTo>
                <a:lnTo>
                  <a:pt x="2438400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48">
            <a:extLst>
              <a:ext uri="{FF2B5EF4-FFF2-40B4-BE49-F238E27FC236}">
                <a16:creationId xmlns:a16="http://schemas.microsoft.com/office/drawing/2014/main" id="{6D6B5DE5-BC7D-492A-94A0-FA6426DA64C4}"/>
              </a:ext>
            </a:extLst>
          </p:cNvPr>
          <p:cNvSpPr/>
          <p:nvPr/>
        </p:nvSpPr>
        <p:spPr>
          <a:xfrm>
            <a:off x="5516562" y="1801019"/>
            <a:ext cx="2090420" cy="788671"/>
          </a:xfrm>
          <a:custGeom>
            <a:avLst/>
            <a:gdLst/>
            <a:ahLst/>
            <a:cxnLst/>
            <a:rect l="l" t="t" r="r" b="b"/>
            <a:pathLst>
              <a:path w="2090420" h="788669">
                <a:moveTo>
                  <a:pt x="0" y="0"/>
                </a:moveTo>
                <a:lnTo>
                  <a:pt x="348233" y="364998"/>
                </a:lnTo>
                <a:lnTo>
                  <a:pt x="696467" y="567690"/>
                </a:lnTo>
                <a:lnTo>
                  <a:pt x="1045463" y="621792"/>
                </a:lnTo>
                <a:lnTo>
                  <a:pt x="1393698" y="741426"/>
                </a:lnTo>
                <a:lnTo>
                  <a:pt x="1741931" y="760476"/>
                </a:lnTo>
                <a:lnTo>
                  <a:pt x="2090165" y="788670"/>
                </a:lnTo>
              </a:path>
            </a:pathLst>
          </a:custGeom>
          <a:ln w="28956">
            <a:solidFill>
              <a:srgbClr val="6205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49">
            <a:extLst>
              <a:ext uri="{FF2B5EF4-FFF2-40B4-BE49-F238E27FC236}">
                <a16:creationId xmlns:a16="http://schemas.microsoft.com/office/drawing/2014/main" id="{035F030F-5A47-4521-9E18-7A3E59AF0730}"/>
              </a:ext>
            </a:extLst>
          </p:cNvPr>
          <p:cNvSpPr/>
          <p:nvPr/>
        </p:nvSpPr>
        <p:spPr>
          <a:xfrm>
            <a:off x="5478333" y="1762663"/>
            <a:ext cx="76200" cy="76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50">
            <a:extLst>
              <a:ext uri="{FF2B5EF4-FFF2-40B4-BE49-F238E27FC236}">
                <a16:creationId xmlns:a16="http://schemas.microsoft.com/office/drawing/2014/main" id="{05685C76-C323-4C89-8CC8-18D718657436}"/>
              </a:ext>
            </a:extLst>
          </p:cNvPr>
          <p:cNvSpPr/>
          <p:nvPr/>
        </p:nvSpPr>
        <p:spPr>
          <a:xfrm>
            <a:off x="5826568" y="2127661"/>
            <a:ext cx="76200" cy="76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51">
            <a:extLst>
              <a:ext uri="{FF2B5EF4-FFF2-40B4-BE49-F238E27FC236}">
                <a16:creationId xmlns:a16="http://schemas.microsoft.com/office/drawing/2014/main" id="{0EC15429-5702-44F0-85D3-1784CCD0DCA1}"/>
              </a:ext>
            </a:extLst>
          </p:cNvPr>
          <p:cNvSpPr/>
          <p:nvPr/>
        </p:nvSpPr>
        <p:spPr>
          <a:xfrm>
            <a:off x="6174804" y="2330353"/>
            <a:ext cx="76199" cy="76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52">
            <a:extLst>
              <a:ext uri="{FF2B5EF4-FFF2-40B4-BE49-F238E27FC236}">
                <a16:creationId xmlns:a16="http://schemas.microsoft.com/office/drawing/2014/main" id="{29595F7A-6D22-4FF3-85DC-03AD64CF278D}"/>
              </a:ext>
            </a:extLst>
          </p:cNvPr>
          <p:cNvSpPr/>
          <p:nvPr/>
        </p:nvSpPr>
        <p:spPr>
          <a:xfrm>
            <a:off x="6523799" y="2384455"/>
            <a:ext cx="76200" cy="76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53">
            <a:extLst>
              <a:ext uri="{FF2B5EF4-FFF2-40B4-BE49-F238E27FC236}">
                <a16:creationId xmlns:a16="http://schemas.microsoft.com/office/drawing/2014/main" id="{0E88556D-9862-4D55-9DCC-C7DD9F074A33}"/>
              </a:ext>
            </a:extLst>
          </p:cNvPr>
          <p:cNvSpPr/>
          <p:nvPr/>
        </p:nvSpPr>
        <p:spPr>
          <a:xfrm>
            <a:off x="6872032" y="2504089"/>
            <a:ext cx="76200" cy="76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54">
            <a:extLst>
              <a:ext uri="{FF2B5EF4-FFF2-40B4-BE49-F238E27FC236}">
                <a16:creationId xmlns:a16="http://schemas.microsoft.com/office/drawing/2014/main" id="{80F45168-4601-4CC2-A02A-498BC35395C2}"/>
              </a:ext>
            </a:extLst>
          </p:cNvPr>
          <p:cNvSpPr/>
          <p:nvPr/>
        </p:nvSpPr>
        <p:spPr>
          <a:xfrm>
            <a:off x="7220265" y="2523139"/>
            <a:ext cx="76200" cy="76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55">
            <a:extLst>
              <a:ext uri="{FF2B5EF4-FFF2-40B4-BE49-F238E27FC236}">
                <a16:creationId xmlns:a16="http://schemas.microsoft.com/office/drawing/2014/main" id="{0B968FC2-5EDB-4CFE-B7FE-C7FD4646E473}"/>
              </a:ext>
            </a:extLst>
          </p:cNvPr>
          <p:cNvSpPr/>
          <p:nvPr/>
        </p:nvSpPr>
        <p:spPr>
          <a:xfrm>
            <a:off x="7568499" y="2551333"/>
            <a:ext cx="76200" cy="76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56">
            <a:extLst>
              <a:ext uri="{FF2B5EF4-FFF2-40B4-BE49-F238E27FC236}">
                <a16:creationId xmlns:a16="http://schemas.microsoft.com/office/drawing/2014/main" id="{938B8D70-BC77-4FCA-814D-782E8179454A}"/>
              </a:ext>
            </a:extLst>
          </p:cNvPr>
          <p:cNvSpPr/>
          <p:nvPr/>
        </p:nvSpPr>
        <p:spPr>
          <a:xfrm>
            <a:off x="5516562" y="1800255"/>
            <a:ext cx="2090420" cy="789940"/>
          </a:xfrm>
          <a:custGeom>
            <a:avLst/>
            <a:gdLst/>
            <a:ahLst/>
            <a:cxnLst/>
            <a:rect l="l" t="t" r="r" b="b"/>
            <a:pathLst>
              <a:path w="2090420" h="789939">
                <a:moveTo>
                  <a:pt x="0" y="789431"/>
                </a:moveTo>
                <a:lnTo>
                  <a:pt x="348233" y="602741"/>
                </a:lnTo>
                <a:lnTo>
                  <a:pt x="696467" y="410717"/>
                </a:lnTo>
                <a:lnTo>
                  <a:pt x="1045463" y="338327"/>
                </a:lnTo>
                <a:lnTo>
                  <a:pt x="1393698" y="118109"/>
                </a:lnTo>
                <a:lnTo>
                  <a:pt x="1741931" y="73913"/>
                </a:lnTo>
                <a:lnTo>
                  <a:pt x="2090165" y="0"/>
                </a:lnTo>
              </a:path>
            </a:pathLst>
          </a:custGeom>
          <a:ln w="28955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57">
            <a:extLst>
              <a:ext uri="{FF2B5EF4-FFF2-40B4-BE49-F238E27FC236}">
                <a16:creationId xmlns:a16="http://schemas.microsoft.com/office/drawing/2014/main" id="{D6DE7C43-6327-4185-9E1F-5247D56A11B2}"/>
              </a:ext>
            </a:extLst>
          </p:cNvPr>
          <p:cNvSpPr/>
          <p:nvPr/>
        </p:nvSpPr>
        <p:spPr>
          <a:xfrm>
            <a:off x="5478333" y="2551333"/>
            <a:ext cx="76200" cy="76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58">
            <a:extLst>
              <a:ext uri="{FF2B5EF4-FFF2-40B4-BE49-F238E27FC236}">
                <a16:creationId xmlns:a16="http://schemas.microsoft.com/office/drawing/2014/main" id="{A191442A-1770-4633-B95B-B45040623D90}"/>
              </a:ext>
            </a:extLst>
          </p:cNvPr>
          <p:cNvSpPr/>
          <p:nvPr/>
        </p:nvSpPr>
        <p:spPr>
          <a:xfrm>
            <a:off x="5826568" y="2364643"/>
            <a:ext cx="76200" cy="76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59">
            <a:extLst>
              <a:ext uri="{FF2B5EF4-FFF2-40B4-BE49-F238E27FC236}">
                <a16:creationId xmlns:a16="http://schemas.microsoft.com/office/drawing/2014/main" id="{7175B98B-7E23-4F08-AF97-1622C46F2F95}"/>
              </a:ext>
            </a:extLst>
          </p:cNvPr>
          <p:cNvSpPr/>
          <p:nvPr/>
        </p:nvSpPr>
        <p:spPr>
          <a:xfrm>
            <a:off x="6174804" y="2172619"/>
            <a:ext cx="76199" cy="76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60">
            <a:extLst>
              <a:ext uri="{FF2B5EF4-FFF2-40B4-BE49-F238E27FC236}">
                <a16:creationId xmlns:a16="http://schemas.microsoft.com/office/drawing/2014/main" id="{BE0C532B-B803-41BE-B79F-8F688353E3DD}"/>
              </a:ext>
            </a:extLst>
          </p:cNvPr>
          <p:cNvSpPr/>
          <p:nvPr/>
        </p:nvSpPr>
        <p:spPr>
          <a:xfrm>
            <a:off x="6523799" y="2100229"/>
            <a:ext cx="76200" cy="76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61">
            <a:extLst>
              <a:ext uri="{FF2B5EF4-FFF2-40B4-BE49-F238E27FC236}">
                <a16:creationId xmlns:a16="http://schemas.microsoft.com/office/drawing/2014/main" id="{3CDFC947-F858-436D-8837-B620BB6E427A}"/>
              </a:ext>
            </a:extLst>
          </p:cNvPr>
          <p:cNvSpPr/>
          <p:nvPr/>
        </p:nvSpPr>
        <p:spPr>
          <a:xfrm>
            <a:off x="6872032" y="1880011"/>
            <a:ext cx="76200" cy="76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62">
            <a:extLst>
              <a:ext uri="{FF2B5EF4-FFF2-40B4-BE49-F238E27FC236}">
                <a16:creationId xmlns:a16="http://schemas.microsoft.com/office/drawing/2014/main" id="{2E8981DE-1FBF-49C2-BFCD-9F18D29DDED4}"/>
              </a:ext>
            </a:extLst>
          </p:cNvPr>
          <p:cNvSpPr/>
          <p:nvPr/>
        </p:nvSpPr>
        <p:spPr>
          <a:xfrm>
            <a:off x="7220265" y="1835815"/>
            <a:ext cx="76200" cy="76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63">
            <a:extLst>
              <a:ext uri="{FF2B5EF4-FFF2-40B4-BE49-F238E27FC236}">
                <a16:creationId xmlns:a16="http://schemas.microsoft.com/office/drawing/2014/main" id="{E45A334B-40AE-42C1-83B9-FB7E7117B10B}"/>
              </a:ext>
            </a:extLst>
          </p:cNvPr>
          <p:cNvSpPr/>
          <p:nvPr/>
        </p:nvSpPr>
        <p:spPr>
          <a:xfrm>
            <a:off x="7568499" y="1761901"/>
            <a:ext cx="76200" cy="76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64">
            <a:extLst>
              <a:ext uri="{FF2B5EF4-FFF2-40B4-BE49-F238E27FC236}">
                <a16:creationId xmlns:a16="http://schemas.microsoft.com/office/drawing/2014/main" id="{590C122D-C317-4298-AEC4-39E230896E37}"/>
              </a:ext>
            </a:extLst>
          </p:cNvPr>
          <p:cNvSpPr txBox="1"/>
          <p:nvPr/>
        </p:nvSpPr>
        <p:spPr>
          <a:xfrm>
            <a:off x="7938959" y="1567083"/>
            <a:ext cx="266700" cy="15972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2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65"/>
              </a:spcBef>
            </a:pPr>
            <a:r>
              <a:rPr sz="1400" b="1" spc="25" dirty="0">
                <a:latin typeface="Calibri"/>
                <a:cs typeface="Calibri"/>
              </a:rPr>
              <a:t>2.5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60"/>
              </a:spcBef>
            </a:pPr>
            <a:r>
              <a:rPr sz="1400" b="1" spc="25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60"/>
              </a:spcBef>
            </a:pPr>
            <a:r>
              <a:rPr sz="1400" b="1" spc="25" dirty="0">
                <a:latin typeface="Calibri"/>
                <a:cs typeface="Calibri"/>
              </a:rPr>
              <a:t>1.5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65"/>
              </a:spcBef>
            </a:pPr>
            <a:r>
              <a:rPr sz="1400" b="1" spc="25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55"/>
              </a:spcBef>
            </a:pPr>
            <a:r>
              <a:rPr sz="1400" b="1" spc="25" dirty="0">
                <a:latin typeface="Calibri"/>
                <a:cs typeface="Calibri"/>
              </a:rPr>
              <a:t>0.5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65"/>
              </a:spcBef>
            </a:pPr>
            <a:r>
              <a:rPr sz="1400" b="1" spc="25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4" name="object 65">
            <a:extLst>
              <a:ext uri="{FF2B5EF4-FFF2-40B4-BE49-F238E27FC236}">
                <a16:creationId xmlns:a16="http://schemas.microsoft.com/office/drawing/2014/main" id="{ACCA3755-A057-4692-8E46-E80D7B71D0D8}"/>
              </a:ext>
            </a:extLst>
          </p:cNvPr>
          <p:cNvSpPr txBox="1"/>
          <p:nvPr/>
        </p:nvSpPr>
        <p:spPr>
          <a:xfrm>
            <a:off x="4690810" y="1567085"/>
            <a:ext cx="3136265" cy="1576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585"/>
              </a:lnSpc>
              <a:spcBef>
                <a:spcPts val="95"/>
              </a:spcBef>
            </a:pPr>
            <a:r>
              <a:rPr sz="1400" b="1" spc="25" dirty="0">
                <a:latin typeface="Calibri"/>
                <a:cs typeface="Calibri"/>
              </a:rPr>
              <a:t>14000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491"/>
              </a:lnSpc>
            </a:pPr>
            <a:r>
              <a:rPr sz="1400" b="1" spc="25" dirty="0">
                <a:latin typeface="Calibri"/>
                <a:cs typeface="Calibri"/>
              </a:rPr>
              <a:t>12000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495"/>
              </a:lnSpc>
            </a:pPr>
            <a:r>
              <a:rPr sz="1400" b="1" spc="25" dirty="0">
                <a:latin typeface="Calibri"/>
                <a:cs typeface="Calibri"/>
              </a:rPr>
              <a:t>10000</a:t>
            </a:r>
            <a:endParaRPr sz="1400">
              <a:latin typeface="Calibri"/>
              <a:cs typeface="Calibri"/>
            </a:endParaRPr>
          </a:p>
          <a:p>
            <a:pPr marL="106043">
              <a:lnSpc>
                <a:spcPts val="1495"/>
              </a:lnSpc>
              <a:tabLst>
                <a:tab pos="651494" algn="l"/>
                <a:tab pos="3122853" algn="l"/>
              </a:tabLst>
            </a:pPr>
            <a:r>
              <a:rPr sz="1400" b="1" spc="25" dirty="0">
                <a:latin typeface="Calibri"/>
                <a:cs typeface="Calibri"/>
              </a:rPr>
              <a:t>8000	</a:t>
            </a:r>
            <a:r>
              <a:rPr sz="1400" b="1" u="sng" spc="-1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2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	</a:t>
            </a:r>
            <a:endParaRPr sz="1400">
              <a:latin typeface="Calibri"/>
              <a:cs typeface="Calibri"/>
            </a:endParaRPr>
          </a:p>
          <a:p>
            <a:pPr marL="106043">
              <a:lnSpc>
                <a:spcPts val="1491"/>
              </a:lnSpc>
            </a:pPr>
            <a:r>
              <a:rPr sz="1400" b="1" spc="25" dirty="0">
                <a:latin typeface="Calibri"/>
                <a:cs typeface="Calibri"/>
              </a:rPr>
              <a:t>6000</a:t>
            </a:r>
            <a:endParaRPr sz="1400">
              <a:latin typeface="Calibri"/>
              <a:cs typeface="Calibri"/>
            </a:endParaRPr>
          </a:p>
          <a:p>
            <a:pPr marL="106043">
              <a:lnSpc>
                <a:spcPts val="1495"/>
              </a:lnSpc>
              <a:tabLst>
                <a:tab pos="651494" algn="l"/>
                <a:tab pos="3122853" algn="l"/>
              </a:tabLst>
            </a:pPr>
            <a:r>
              <a:rPr sz="1400" b="1" spc="25" dirty="0">
                <a:latin typeface="Calibri"/>
                <a:cs typeface="Calibri"/>
              </a:rPr>
              <a:t>4000	</a:t>
            </a:r>
            <a:r>
              <a:rPr sz="1400" b="1" u="sng" spc="-1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2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	</a:t>
            </a:r>
            <a:endParaRPr sz="1400">
              <a:latin typeface="Calibri"/>
              <a:cs typeface="Calibri"/>
            </a:endParaRPr>
          </a:p>
          <a:p>
            <a:pPr marL="106043">
              <a:lnSpc>
                <a:spcPts val="1495"/>
              </a:lnSpc>
            </a:pPr>
            <a:r>
              <a:rPr sz="1400" b="1" spc="25" dirty="0">
                <a:latin typeface="Calibri"/>
                <a:cs typeface="Calibri"/>
              </a:rPr>
              <a:t>2000</a:t>
            </a:r>
            <a:endParaRPr sz="1400">
              <a:latin typeface="Calibri"/>
              <a:cs typeface="Calibri"/>
            </a:endParaRPr>
          </a:p>
          <a:p>
            <a:pPr marL="387976">
              <a:lnSpc>
                <a:spcPts val="1585"/>
              </a:lnSpc>
            </a:pPr>
            <a:r>
              <a:rPr sz="1400" b="1" spc="25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5" name="object 66">
            <a:extLst>
              <a:ext uri="{FF2B5EF4-FFF2-40B4-BE49-F238E27FC236}">
                <a16:creationId xmlns:a16="http://schemas.microsoft.com/office/drawing/2014/main" id="{7AB67BDE-791A-44AA-AF8A-B3EDC74BCB99}"/>
              </a:ext>
            </a:extLst>
          </p:cNvPr>
          <p:cNvSpPr txBox="1"/>
          <p:nvPr/>
        </p:nvSpPr>
        <p:spPr>
          <a:xfrm>
            <a:off x="8218209" y="1912752"/>
            <a:ext cx="276999" cy="912495"/>
          </a:xfrm>
          <a:prstGeom prst="rect">
            <a:avLst/>
          </a:prstGeom>
        </p:spPr>
        <p:txBody>
          <a:bodyPr vert="vert270" wrap="square" lIns="0" tIns="8891" rIns="0" bIns="0" rtlCol="0">
            <a:spAutoFit/>
          </a:bodyPr>
          <a:lstStyle/>
          <a:p>
            <a:pPr marL="12700">
              <a:spcBef>
                <a:spcPts val="71"/>
              </a:spcBef>
            </a:pPr>
            <a:r>
              <a:rPr b="1" dirty="0">
                <a:latin typeface="Calibri"/>
                <a:cs typeface="Calibri"/>
              </a:rPr>
              <a:t>Speedup</a:t>
            </a:r>
            <a:endParaRPr>
              <a:latin typeface="Calibri"/>
              <a:cs typeface="Calibri"/>
            </a:endParaRPr>
          </a:p>
        </p:txBody>
      </p:sp>
      <p:sp>
        <p:nvSpPr>
          <p:cNvPr id="186" name="object 67">
            <a:extLst>
              <a:ext uri="{FF2B5EF4-FFF2-40B4-BE49-F238E27FC236}">
                <a16:creationId xmlns:a16="http://schemas.microsoft.com/office/drawing/2014/main" id="{9217AD28-69A9-4EF4-8754-AD456AE2FC97}"/>
              </a:ext>
            </a:extLst>
          </p:cNvPr>
          <p:cNvSpPr txBox="1"/>
          <p:nvPr/>
        </p:nvSpPr>
        <p:spPr>
          <a:xfrm>
            <a:off x="4365282" y="1730890"/>
            <a:ext cx="276999" cy="1886585"/>
          </a:xfrm>
          <a:prstGeom prst="rect">
            <a:avLst/>
          </a:prstGeom>
        </p:spPr>
        <p:txBody>
          <a:bodyPr vert="vert270" wrap="square" lIns="0" tIns="8891" rIns="0" bIns="0" rtlCol="0">
            <a:spAutoFit/>
          </a:bodyPr>
          <a:lstStyle/>
          <a:p>
            <a:pPr marL="12700">
              <a:spcBef>
                <a:spcPts val="71"/>
              </a:spcBef>
            </a:pPr>
            <a:r>
              <a:rPr b="1" spc="60" dirty="0">
                <a:latin typeface="Calibri"/>
                <a:cs typeface="Calibri"/>
              </a:rPr>
              <a:t>Execution </a:t>
            </a:r>
            <a:r>
              <a:rPr b="1" spc="65" dirty="0">
                <a:latin typeface="Calibri"/>
                <a:cs typeface="Calibri"/>
              </a:rPr>
              <a:t>Time</a:t>
            </a:r>
            <a:r>
              <a:rPr b="1" spc="-200" dirty="0">
                <a:latin typeface="Calibri"/>
                <a:cs typeface="Calibri"/>
              </a:rPr>
              <a:t> </a:t>
            </a:r>
            <a:r>
              <a:rPr b="1" spc="65" dirty="0">
                <a:latin typeface="Calibri"/>
                <a:cs typeface="Calibri"/>
              </a:rPr>
              <a:t>(s)</a:t>
            </a:r>
            <a:endParaRPr>
              <a:latin typeface="Calibri"/>
              <a:cs typeface="Calibri"/>
            </a:endParaRPr>
          </a:p>
        </p:txBody>
      </p:sp>
      <p:sp>
        <p:nvSpPr>
          <p:cNvPr id="187" name="object 68">
            <a:extLst>
              <a:ext uri="{FF2B5EF4-FFF2-40B4-BE49-F238E27FC236}">
                <a16:creationId xmlns:a16="http://schemas.microsoft.com/office/drawing/2014/main" id="{70677A9C-F00B-44B8-A31B-1B3FE610A390}"/>
              </a:ext>
            </a:extLst>
          </p:cNvPr>
          <p:cNvSpPr txBox="1"/>
          <p:nvPr/>
        </p:nvSpPr>
        <p:spPr>
          <a:xfrm>
            <a:off x="5457381" y="3050165"/>
            <a:ext cx="2305685" cy="70468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spcBef>
                <a:spcPts val="755"/>
              </a:spcBef>
              <a:tabLst>
                <a:tab pos="360671" algn="l"/>
                <a:tab pos="709277" algn="l"/>
                <a:tab pos="1010260" algn="l"/>
                <a:tab pos="1358866" algn="l"/>
                <a:tab pos="1707472" algn="l"/>
                <a:tab pos="2055443" algn="l"/>
              </a:tabLst>
            </a:pPr>
            <a:r>
              <a:rPr sz="1400" b="1" spc="25" dirty="0">
                <a:latin typeface="Calibri"/>
                <a:cs typeface="Calibri"/>
              </a:rPr>
              <a:t>4	6	8	10	12	14	16</a:t>
            </a:r>
            <a:endParaRPr sz="1400">
              <a:latin typeface="Calibri"/>
              <a:cs typeface="Calibri"/>
            </a:endParaRPr>
          </a:p>
          <a:p>
            <a:pPr marL="132077">
              <a:spcBef>
                <a:spcPts val="851"/>
              </a:spcBef>
            </a:pPr>
            <a:r>
              <a:rPr b="1" spc="55" dirty="0">
                <a:latin typeface="Calibri"/>
                <a:cs typeface="Calibri"/>
              </a:rPr>
              <a:t># </a:t>
            </a:r>
            <a:r>
              <a:rPr b="1" spc="35" dirty="0">
                <a:latin typeface="Calibri"/>
                <a:cs typeface="Calibri"/>
              </a:rPr>
              <a:t>of </a:t>
            </a:r>
            <a:r>
              <a:rPr b="1" spc="60" dirty="0">
                <a:latin typeface="Calibri"/>
                <a:cs typeface="Calibri"/>
              </a:rPr>
              <a:t>worker</a:t>
            </a:r>
            <a:r>
              <a:rPr b="1" spc="-280" dirty="0">
                <a:latin typeface="Calibri"/>
                <a:cs typeface="Calibri"/>
              </a:rPr>
              <a:t> </a:t>
            </a:r>
            <a:r>
              <a:rPr b="1" spc="60" dirty="0">
                <a:latin typeface="Calibri"/>
                <a:cs typeface="Calibri"/>
              </a:rPr>
              <a:t>machines</a:t>
            </a:r>
            <a:endParaRPr>
              <a:latin typeface="Calibri"/>
              <a:cs typeface="Calibri"/>
            </a:endParaRPr>
          </a:p>
        </p:txBody>
      </p:sp>
      <p:sp>
        <p:nvSpPr>
          <p:cNvPr id="188" name="object 69">
            <a:extLst>
              <a:ext uri="{FF2B5EF4-FFF2-40B4-BE49-F238E27FC236}">
                <a16:creationId xmlns:a16="http://schemas.microsoft.com/office/drawing/2014/main" id="{9AD03AB2-D732-42C0-93F8-6E1B98B20EFF}"/>
              </a:ext>
            </a:extLst>
          </p:cNvPr>
          <p:cNvSpPr/>
          <p:nvPr/>
        </p:nvSpPr>
        <p:spPr>
          <a:xfrm>
            <a:off x="787972" y="5320315"/>
            <a:ext cx="2605405" cy="0"/>
          </a:xfrm>
          <a:custGeom>
            <a:avLst/>
            <a:gdLst/>
            <a:ahLst/>
            <a:cxnLst/>
            <a:rect l="l" t="t" r="r" b="b"/>
            <a:pathLst>
              <a:path w="2605404">
                <a:moveTo>
                  <a:pt x="0" y="0"/>
                </a:moveTo>
                <a:lnTo>
                  <a:pt x="2605278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70">
            <a:extLst>
              <a:ext uri="{FF2B5EF4-FFF2-40B4-BE49-F238E27FC236}">
                <a16:creationId xmlns:a16="http://schemas.microsoft.com/office/drawing/2014/main" id="{8D3EE4F2-EAC0-4556-B1FA-C4396E47DF09}"/>
              </a:ext>
            </a:extLst>
          </p:cNvPr>
          <p:cNvSpPr/>
          <p:nvPr/>
        </p:nvSpPr>
        <p:spPr>
          <a:xfrm>
            <a:off x="787972" y="4780819"/>
            <a:ext cx="2605405" cy="0"/>
          </a:xfrm>
          <a:custGeom>
            <a:avLst/>
            <a:gdLst/>
            <a:ahLst/>
            <a:cxnLst/>
            <a:rect l="l" t="t" r="r" b="b"/>
            <a:pathLst>
              <a:path w="2605404">
                <a:moveTo>
                  <a:pt x="0" y="0"/>
                </a:moveTo>
                <a:lnTo>
                  <a:pt x="2605278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71">
            <a:extLst>
              <a:ext uri="{FF2B5EF4-FFF2-40B4-BE49-F238E27FC236}">
                <a16:creationId xmlns:a16="http://schemas.microsoft.com/office/drawing/2014/main" id="{5CD2E4DF-03DA-4FDE-A03D-8311B320867E}"/>
              </a:ext>
            </a:extLst>
          </p:cNvPr>
          <p:cNvSpPr/>
          <p:nvPr/>
        </p:nvSpPr>
        <p:spPr>
          <a:xfrm>
            <a:off x="787972" y="4511071"/>
            <a:ext cx="2605405" cy="0"/>
          </a:xfrm>
          <a:custGeom>
            <a:avLst/>
            <a:gdLst/>
            <a:ahLst/>
            <a:cxnLst/>
            <a:rect l="l" t="t" r="r" b="b"/>
            <a:pathLst>
              <a:path w="2605404">
                <a:moveTo>
                  <a:pt x="0" y="0"/>
                </a:moveTo>
                <a:lnTo>
                  <a:pt x="2605278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72">
            <a:extLst>
              <a:ext uri="{FF2B5EF4-FFF2-40B4-BE49-F238E27FC236}">
                <a16:creationId xmlns:a16="http://schemas.microsoft.com/office/drawing/2014/main" id="{3188E946-EA3E-4327-A48E-A296A794EB8F}"/>
              </a:ext>
            </a:extLst>
          </p:cNvPr>
          <p:cNvSpPr/>
          <p:nvPr/>
        </p:nvSpPr>
        <p:spPr>
          <a:xfrm>
            <a:off x="787972" y="5590063"/>
            <a:ext cx="2605405" cy="0"/>
          </a:xfrm>
          <a:custGeom>
            <a:avLst/>
            <a:gdLst/>
            <a:ahLst/>
            <a:cxnLst/>
            <a:rect l="l" t="t" r="r" b="b"/>
            <a:pathLst>
              <a:path w="2605404">
                <a:moveTo>
                  <a:pt x="0" y="0"/>
                </a:moveTo>
                <a:lnTo>
                  <a:pt x="2605278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73">
            <a:extLst>
              <a:ext uri="{FF2B5EF4-FFF2-40B4-BE49-F238E27FC236}">
                <a16:creationId xmlns:a16="http://schemas.microsoft.com/office/drawing/2014/main" id="{C838BEF4-6FBD-46E7-A3EB-F3AA219B24BE}"/>
              </a:ext>
            </a:extLst>
          </p:cNvPr>
          <p:cNvSpPr/>
          <p:nvPr/>
        </p:nvSpPr>
        <p:spPr>
          <a:xfrm>
            <a:off x="974278" y="4398676"/>
            <a:ext cx="2233931" cy="796291"/>
          </a:xfrm>
          <a:custGeom>
            <a:avLst/>
            <a:gdLst/>
            <a:ahLst/>
            <a:cxnLst/>
            <a:rect l="l" t="t" r="r" b="b"/>
            <a:pathLst>
              <a:path w="2233929" h="796289">
                <a:moveTo>
                  <a:pt x="0" y="0"/>
                </a:moveTo>
                <a:lnTo>
                  <a:pt x="372618" y="320040"/>
                </a:lnTo>
                <a:lnTo>
                  <a:pt x="744474" y="505968"/>
                </a:lnTo>
                <a:lnTo>
                  <a:pt x="1116330" y="621030"/>
                </a:lnTo>
                <a:lnTo>
                  <a:pt x="1488948" y="708660"/>
                </a:lnTo>
                <a:lnTo>
                  <a:pt x="1860804" y="745998"/>
                </a:lnTo>
                <a:lnTo>
                  <a:pt x="2233422" y="796290"/>
                </a:lnTo>
              </a:path>
            </a:pathLst>
          </a:custGeom>
          <a:ln w="28956">
            <a:solidFill>
              <a:srgbClr val="6205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74">
            <a:extLst>
              <a:ext uri="{FF2B5EF4-FFF2-40B4-BE49-F238E27FC236}">
                <a16:creationId xmlns:a16="http://schemas.microsoft.com/office/drawing/2014/main" id="{39B26423-8B9A-4B95-8015-2A56C8689BE8}"/>
              </a:ext>
            </a:extLst>
          </p:cNvPr>
          <p:cNvSpPr/>
          <p:nvPr/>
        </p:nvSpPr>
        <p:spPr>
          <a:xfrm>
            <a:off x="935925" y="4360320"/>
            <a:ext cx="76200" cy="76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75">
            <a:extLst>
              <a:ext uri="{FF2B5EF4-FFF2-40B4-BE49-F238E27FC236}">
                <a16:creationId xmlns:a16="http://schemas.microsoft.com/office/drawing/2014/main" id="{0C0A250C-30BB-4EF3-BCA8-8B47886E630F}"/>
              </a:ext>
            </a:extLst>
          </p:cNvPr>
          <p:cNvSpPr/>
          <p:nvPr/>
        </p:nvSpPr>
        <p:spPr>
          <a:xfrm>
            <a:off x="1308543" y="4680361"/>
            <a:ext cx="76200" cy="76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76">
            <a:extLst>
              <a:ext uri="{FF2B5EF4-FFF2-40B4-BE49-F238E27FC236}">
                <a16:creationId xmlns:a16="http://schemas.microsoft.com/office/drawing/2014/main" id="{01D4A81D-30B1-4FF1-A409-0367BD3255EB}"/>
              </a:ext>
            </a:extLst>
          </p:cNvPr>
          <p:cNvSpPr/>
          <p:nvPr/>
        </p:nvSpPr>
        <p:spPr>
          <a:xfrm>
            <a:off x="1680399" y="4866289"/>
            <a:ext cx="76200" cy="76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77">
            <a:extLst>
              <a:ext uri="{FF2B5EF4-FFF2-40B4-BE49-F238E27FC236}">
                <a16:creationId xmlns:a16="http://schemas.microsoft.com/office/drawing/2014/main" id="{7B8B24BB-0B75-4853-BAF4-22D567E17AF2}"/>
              </a:ext>
            </a:extLst>
          </p:cNvPr>
          <p:cNvSpPr/>
          <p:nvPr/>
        </p:nvSpPr>
        <p:spPr>
          <a:xfrm>
            <a:off x="2052255" y="4981351"/>
            <a:ext cx="76200" cy="76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78">
            <a:extLst>
              <a:ext uri="{FF2B5EF4-FFF2-40B4-BE49-F238E27FC236}">
                <a16:creationId xmlns:a16="http://schemas.microsoft.com/office/drawing/2014/main" id="{68342892-053C-4EAF-97B5-406660ABCA92}"/>
              </a:ext>
            </a:extLst>
          </p:cNvPr>
          <p:cNvSpPr/>
          <p:nvPr/>
        </p:nvSpPr>
        <p:spPr>
          <a:xfrm>
            <a:off x="2424872" y="5068981"/>
            <a:ext cx="76200" cy="76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79">
            <a:extLst>
              <a:ext uri="{FF2B5EF4-FFF2-40B4-BE49-F238E27FC236}">
                <a16:creationId xmlns:a16="http://schemas.microsoft.com/office/drawing/2014/main" id="{0A69B7A2-64BB-4216-B38B-62657808856C}"/>
              </a:ext>
            </a:extLst>
          </p:cNvPr>
          <p:cNvSpPr/>
          <p:nvPr/>
        </p:nvSpPr>
        <p:spPr>
          <a:xfrm>
            <a:off x="2796728" y="5106319"/>
            <a:ext cx="76200" cy="76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80">
            <a:extLst>
              <a:ext uri="{FF2B5EF4-FFF2-40B4-BE49-F238E27FC236}">
                <a16:creationId xmlns:a16="http://schemas.microsoft.com/office/drawing/2014/main" id="{FD0D5E1A-02DB-4F8E-9638-1BF3CA3B8287}"/>
              </a:ext>
            </a:extLst>
          </p:cNvPr>
          <p:cNvSpPr/>
          <p:nvPr/>
        </p:nvSpPr>
        <p:spPr>
          <a:xfrm>
            <a:off x="3169347" y="5156611"/>
            <a:ext cx="76200" cy="76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81">
            <a:extLst>
              <a:ext uri="{FF2B5EF4-FFF2-40B4-BE49-F238E27FC236}">
                <a16:creationId xmlns:a16="http://schemas.microsoft.com/office/drawing/2014/main" id="{8726CEE5-E313-4CCA-9210-2D99412C9B35}"/>
              </a:ext>
            </a:extLst>
          </p:cNvPr>
          <p:cNvSpPr/>
          <p:nvPr/>
        </p:nvSpPr>
        <p:spPr>
          <a:xfrm>
            <a:off x="974278" y="4574698"/>
            <a:ext cx="2233931" cy="678180"/>
          </a:xfrm>
          <a:custGeom>
            <a:avLst/>
            <a:gdLst/>
            <a:ahLst/>
            <a:cxnLst/>
            <a:rect l="l" t="t" r="r" b="b"/>
            <a:pathLst>
              <a:path w="2233929" h="678179">
                <a:moveTo>
                  <a:pt x="0" y="678180"/>
                </a:moveTo>
                <a:lnTo>
                  <a:pt x="372618" y="554736"/>
                </a:lnTo>
                <a:lnTo>
                  <a:pt x="744474" y="429768"/>
                </a:lnTo>
                <a:lnTo>
                  <a:pt x="1116330" y="310895"/>
                </a:lnTo>
                <a:lnTo>
                  <a:pt x="1488948" y="183641"/>
                </a:lnTo>
                <a:lnTo>
                  <a:pt x="1860804" y="114300"/>
                </a:lnTo>
                <a:lnTo>
                  <a:pt x="2233422" y="0"/>
                </a:lnTo>
              </a:path>
            </a:pathLst>
          </a:custGeom>
          <a:ln w="28956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82">
            <a:extLst>
              <a:ext uri="{FF2B5EF4-FFF2-40B4-BE49-F238E27FC236}">
                <a16:creationId xmlns:a16="http://schemas.microsoft.com/office/drawing/2014/main" id="{8161DAA4-4A98-44F1-B1C2-02B3646A17BE}"/>
              </a:ext>
            </a:extLst>
          </p:cNvPr>
          <p:cNvSpPr/>
          <p:nvPr/>
        </p:nvSpPr>
        <p:spPr>
          <a:xfrm>
            <a:off x="935925" y="5214523"/>
            <a:ext cx="76200" cy="76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83">
            <a:extLst>
              <a:ext uri="{FF2B5EF4-FFF2-40B4-BE49-F238E27FC236}">
                <a16:creationId xmlns:a16="http://schemas.microsoft.com/office/drawing/2014/main" id="{97971724-5074-4DDF-99E0-CBF41B1EA795}"/>
              </a:ext>
            </a:extLst>
          </p:cNvPr>
          <p:cNvSpPr/>
          <p:nvPr/>
        </p:nvSpPr>
        <p:spPr>
          <a:xfrm>
            <a:off x="1308543" y="5091079"/>
            <a:ext cx="76200" cy="76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84">
            <a:extLst>
              <a:ext uri="{FF2B5EF4-FFF2-40B4-BE49-F238E27FC236}">
                <a16:creationId xmlns:a16="http://schemas.microsoft.com/office/drawing/2014/main" id="{129FA9FD-DEBC-46FC-AF7B-05E7030F2FD7}"/>
              </a:ext>
            </a:extLst>
          </p:cNvPr>
          <p:cNvSpPr/>
          <p:nvPr/>
        </p:nvSpPr>
        <p:spPr>
          <a:xfrm>
            <a:off x="1680399" y="4966111"/>
            <a:ext cx="76200" cy="76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85">
            <a:extLst>
              <a:ext uri="{FF2B5EF4-FFF2-40B4-BE49-F238E27FC236}">
                <a16:creationId xmlns:a16="http://schemas.microsoft.com/office/drawing/2014/main" id="{CC0CF34D-E635-481A-897B-C9B9203C14B1}"/>
              </a:ext>
            </a:extLst>
          </p:cNvPr>
          <p:cNvSpPr/>
          <p:nvPr/>
        </p:nvSpPr>
        <p:spPr>
          <a:xfrm>
            <a:off x="2052255" y="4847239"/>
            <a:ext cx="76200" cy="76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86">
            <a:extLst>
              <a:ext uri="{FF2B5EF4-FFF2-40B4-BE49-F238E27FC236}">
                <a16:creationId xmlns:a16="http://schemas.microsoft.com/office/drawing/2014/main" id="{201C2EDC-AB29-415D-B58E-E8365A6F246E}"/>
              </a:ext>
            </a:extLst>
          </p:cNvPr>
          <p:cNvSpPr/>
          <p:nvPr/>
        </p:nvSpPr>
        <p:spPr>
          <a:xfrm>
            <a:off x="2424872" y="4719985"/>
            <a:ext cx="76200" cy="76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87">
            <a:extLst>
              <a:ext uri="{FF2B5EF4-FFF2-40B4-BE49-F238E27FC236}">
                <a16:creationId xmlns:a16="http://schemas.microsoft.com/office/drawing/2014/main" id="{C8652ABD-C909-498C-9C15-F9F967FD6725}"/>
              </a:ext>
            </a:extLst>
          </p:cNvPr>
          <p:cNvSpPr/>
          <p:nvPr/>
        </p:nvSpPr>
        <p:spPr>
          <a:xfrm>
            <a:off x="2796728" y="4650643"/>
            <a:ext cx="76200" cy="76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88">
            <a:extLst>
              <a:ext uri="{FF2B5EF4-FFF2-40B4-BE49-F238E27FC236}">
                <a16:creationId xmlns:a16="http://schemas.microsoft.com/office/drawing/2014/main" id="{473D5916-72C9-498A-BB22-DC042F3AA2F6}"/>
              </a:ext>
            </a:extLst>
          </p:cNvPr>
          <p:cNvSpPr/>
          <p:nvPr/>
        </p:nvSpPr>
        <p:spPr>
          <a:xfrm>
            <a:off x="3169347" y="4536343"/>
            <a:ext cx="76200" cy="762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89">
            <a:extLst>
              <a:ext uri="{FF2B5EF4-FFF2-40B4-BE49-F238E27FC236}">
                <a16:creationId xmlns:a16="http://schemas.microsoft.com/office/drawing/2014/main" id="{52B69636-4E92-43BD-A48B-1F2AEB89ED41}"/>
              </a:ext>
            </a:extLst>
          </p:cNvPr>
          <p:cNvSpPr txBox="1"/>
          <p:nvPr/>
        </p:nvSpPr>
        <p:spPr>
          <a:xfrm>
            <a:off x="3551363" y="3979526"/>
            <a:ext cx="119380" cy="1728037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spcBef>
                <a:spcPts val="1075"/>
              </a:spcBef>
            </a:pPr>
            <a:r>
              <a:rPr sz="1400" b="1" spc="25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975"/>
              </a:spcBef>
            </a:pPr>
            <a:r>
              <a:rPr sz="1400" b="1" spc="2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975"/>
              </a:spcBef>
            </a:pPr>
            <a:r>
              <a:rPr sz="1400" b="1" spc="25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975"/>
              </a:spcBef>
            </a:pPr>
            <a:r>
              <a:rPr sz="1400" b="1" spc="25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975"/>
              </a:spcBef>
            </a:pPr>
            <a:r>
              <a:rPr sz="1400" b="1" spc="25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9" name="object 90">
            <a:extLst>
              <a:ext uri="{FF2B5EF4-FFF2-40B4-BE49-F238E27FC236}">
                <a16:creationId xmlns:a16="http://schemas.microsoft.com/office/drawing/2014/main" id="{AA63D41D-AC37-4074-A8B2-6B1B952B1F0F}"/>
              </a:ext>
            </a:extLst>
          </p:cNvPr>
          <p:cNvSpPr txBox="1"/>
          <p:nvPr/>
        </p:nvSpPr>
        <p:spPr>
          <a:xfrm>
            <a:off x="230058" y="4047089"/>
            <a:ext cx="3209291" cy="1619033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spcBef>
                <a:spcPts val="545"/>
              </a:spcBef>
            </a:pPr>
            <a:r>
              <a:rPr sz="1400" b="1" spc="25" dirty="0">
                <a:latin typeface="Calibri"/>
                <a:cs typeface="Calibri"/>
              </a:rPr>
              <a:t>2500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440"/>
              </a:spcBef>
            </a:pPr>
            <a:r>
              <a:rPr sz="1400" b="1" spc="25" dirty="0">
                <a:latin typeface="Calibri"/>
                <a:cs typeface="Calibri"/>
              </a:rPr>
              <a:t>2000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445"/>
              </a:spcBef>
              <a:tabLst>
                <a:tab pos="557517" algn="l"/>
                <a:tab pos="3195875" algn="l"/>
              </a:tabLst>
            </a:pPr>
            <a:r>
              <a:rPr sz="1400" b="1" spc="25" dirty="0">
                <a:latin typeface="Calibri"/>
                <a:cs typeface="Calibri"/>
              </a:rPr>
              <a:t>1500	</a:t>
            </a:r>
            <a:r>
              <a:rPr sz="1400" b="1" u="sng" spc="-1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1400" b="1" u="sng" spc="2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	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445"/>
              </a:spcBef>
            </a:pPr>
            <a:r>
              <a:rPr sz="1400" b="1" spc="25" dirty="0">
                <a:latin typeface="Calibri"/>
                <a:cs typeface="Calibri"/>
              </a:rPr>
              <a:t>1000</a:t>
            </a:r>
            <a:endParaRPr sz="1400">
              <a:latin typeface="Calibri"/>
              <a:cs typeface="Calibri"/>
            </a:endParaRPr>
          </a:p>
          <a:p>
            <a:pPr marL="106043">
              <a:spcBef>
                <a:spcPts val="445"/>
              </a:spcBef>
            </a:pPr>
            <a:r>
              <a:rPr sz="1400" b="1" spc="20" dirty="0">
                <a:latin typeface="Calibri"/>
                <a:cs typeface="Calibri"/>
              </a:rPr>
              <a:t>500</a:t>
            </a:r>
            <a:endParaRPr sz="1400">
              <a:latin typeface="Calibri"/>
              <a:cs typeface="Calibri"/>
            </a:endParaRPr>
          </a:p>
          <a:p>
            <a:pPr marL="293998">
              <a:spcBef>
                <a:spcPts val="445"/>
              </a:spcBef>
            </a:pPr>
            <a:r>
              <a:rPr sz="1400" b="1" spc="25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0" name="object 91">
            <a:extLst>
              <a:ext uri="{FF2B5EF4-FFF2-40B4-BE49-F238E27FC236}">
                <a16:creationId xmlns:a16="http://schemas.microsoft.com/office/drawing/2014/main" id="{A06B3FF7-26C5-4EB6-A23A-C0DD2A35C1E0}"/>
              </a:ext>
            </a:extLst>
          </p:cNvPr>
          <p:cNvSpPr txBox="1"/>
          <p:nvPr/>
        </p:nvSpPr>
        <p:spPr>
          <a:xfrm>
            <a:off x="3683038" y="4460372"/>
            <a:ext cx="276999" cy="912495"/>
          </a:xfrm>
          <a:prstGeom prst="rect">
            <a:avLst/>
          </a:prstGeom>
        </p:spPr>
        <p:txBody>
          <a:bodyPr vert="vert270" wrap="square" lIns="0" tIns="8891" rIns="0" bIns="0" rtlCol="0">
            <a:spAutoFit/>
          </a:bodyPr>
          <a:lstStyle/>
          <a:p>
            <a:pPr marL="12700">
              <a:spcBef>
                <a:spcPts val="71"/>
              </a:spcBef>
            </a:pPr>
            <a:r>
              <a:rPr b="1" dirty="0">
                <a:latin typeface="Calibri"/>
                <a:cs typeface="Calibri"/>
              </a:rPr>
              <a:t>Speedup</a:t>
            </a:r>
            <a:endParaRPr>
              <a:latin typeface="Calibri"/>
              <a:cs typeface="Calibri"/>
            </a:endParaRPr>
          </a:p>
        </p:txBody>
      </p:sp>
      <p:sp>
        <p:nvSpPr>
          <p:cNvPr id="211" name="object 93">
            <a:extLst>
              <a:ext uri="{FF2B5EF4-FFF2-40B4-BE49-F238E27FC236}">
                <a16:creationId xmlns:a16="http://schemas.microsoft.com/office/drawing/2014/main" id="{AED5B0AB-04FE-4F13-AE22-1ABE1E523A80}"/>
              </a:ext>
            </a:extLst>
          </p:cNvPr>
          <p:cNvSpPr txBox="1"/>
          <p:nvPr/>
        </p:nvSpPr>
        <p:spPr>
          <a:xfrm>
            <a:off x="914846" y="5598009"/>
            <a:ext cx="2399665" cy="72840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spcBef>
                <a:spcPts val="840"/>
              </a:spcBef>
              <a:tabLst>
                <a:tab pos="384165" algn="l"/>
                <a:tab pos="756901" algn="l"/>
                <a:tab pos="1082013" algn="l"/>
                <a:tab pos="1454114" algn="l"/>
                <a:tab pos="1826214" algn="l"/>
                <a:tab pos="2198950" algn="l"/>
              </a:tabLst>
            </a:pPr>
            <a:r>
              <a:rPr sz="1400" b="1" spc="25" dirty="0">
                <a:latin typeface="Calibri"/>
                <a:cs typeface="Calibri"/>
              </a:rPr>
              <a:t>4	6	8	10	</a:t>
            </a:r>
            <a:r>
              <a:rPr sz="1400" b="1" spc="20" dirty="0">
                <a:latin typeface="Calibri"/>
                <a:cs typeface="Calibri"/>
              </a:rPr>
              <a:t>1</a:t>
            </a:r>
            <a:r>
              <a:rPr sz="1400" b="1" spc="25" dirty="0">
                <a:latin typeface="Calibri"/>
                <a:cs typeface="Calibri"/>
              </a:rPr>
              <a:t>2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20" dirty="0">
                <a:latin typeface="Calibri"/>
                <a:cs typeface="Calibri"/>
              </a:rPr>
              <a:t>1</a:t>
            </a:r>
            <a:r>
              <a:rPr sz="1400" b="1" spc="25" dirty="0">
                <a:latin typeface="Calibri"/>
                <a:cs typeface="Calibri"/>
              </a:rPr>
              <a:t>4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20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  <a:p>
            <a:pPr marL="179701">
              <a:spcBef>
                <a:spcPts val="951"/>
              </a:spcBef>
            </a:pPr>
            <a:r>
              <a:rPr b="1" spc="51" dirty="0">
                <a:latin typeface="Calibri"/>
                <a:cs typeface="Calibri"/>
              </a:rPr>
              <a:t># </a:t>
            </a:r>
            <a:r>
              <a:rPr b="1" spc="35" dirty="0">
                <a:latin typeface="Calibri"/>
                <a:cs typeface="Calibri"/>
              </a:rPr>
              <a:t>of </a:t>
            </a:r>
            <a:r>
              <a:rPr b="1" spc="60" dirty="0">
                <a:latin typeface="Calibri"/>
                <a:cs typeface="Calibri"/>
              </a:rPr>
              <a:t>worker</a:t>
            </a:r>
            <a:r>
              <a:rPr b="1" spc="-265" dirty="0">
                <a:latin typeface="Calibri"/>
                <a:cs typeface="Calibri"/>
              </a:rPr>
              <a:t> </a:t>
            </a:r>
            <a:r>
              <a:rPr b="1" spc="60" dirty="0">
                <a:latin typeface="Calibri"/>
                <a:cs typeface="Calibri"/>
              </a:rPr>
              <a:t>machines</a:t>
            </a:r>
            <a:endParaRPr>
              <a:latin typeface="Calibri"/>
              <a:cs typeface="Calibri"/>
            </a:endParaRPr>
          </a:p>
        </p:txBody>
      </p:sp>
      <p:sp>
        <p:nvSpPr>
          <p:cNvPr id="212" name="object 94">
            <a:extLst>
              <a:ext uri="{FF2B5EF4-FFF2-40B4-BE49-F238E27FC236}">
                <a16:creationId xmlns:a16="http://schemas.microsoft.com/office/drawing/2014/main" id="{D8E7BDBA-BDE2-4754-91A8-A59696B760DD}"/>
              </a:ext>
            </a:extLst>
          </p:cNvPr>
          <p:cNvSpPr/>
          <p:nvPr/>
        </p:nvSpPr>
        <p:spPr>
          <a:xfrm>
            <a:off x="5302060" y="5250211"/>
            <a:ext cx="2548255" cy="0"/>
          </a:xfrm>
          <a:custGeom>
            <a:avLst/>
            <a:gdLst/>
            <a:ahLst/>
            <a:cxnLst/>
            <a:rect l="l" t="t" r="r" b="b"/>
            <a:pathLst>
              <a:path w="2548254">
                <a:moveTo>
                  <a:pt x="0" y="0"/>
                </a:moveTo>
                <a:lnTo>
                  <a:pt x="2548128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95">
            <a:extLst>
              <a:ext uri="{FF2B5EF4-FFF2-40B4-BE49-F238E27FC236}">
                <a16:creationId xmlns:a16="http://schemas.microsoft.com/office/drawing/2014/main" id="{2BFE19D4-2256-4B8F-9159-BD58C4C722E8}"/>
              </a:ext>
            </a:extLst>
          </p:cNvPr>
          <p:cNvSpPr/>
          <p:nvPr/>
        </p:nvSpPr>
        <p:spPr>
          <a:xfrm>
            <a:off x="5302060" y="4924836"/>
            <a:ext cx="2548255" cy="0"/>
          </a:xfrm>
          <a:custGeom>
            <a:avLst/>
            <a:gdLst/>
            <a:ahLst/>
            <a:cxnLst/>
            <a:rect l="l" t="t" r="r" b="b"/>
            <a:pathLst>
              <a:path w="2548254">
                <a:moveTo>
                  <a:pt x="0" y="0"/>
                </a:moveTo>
                <a:lnTo>
                  <a:pt x="2548128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96">
            <a:extLst>
              <a:ext uri="{FF2B5EF4-FFF2-40B4-BE49-F238E27FC236}">
                <a16:creationId xmlns:a16="http://schemas.microsoft.com/office/drawing/2014/main" id="{0B28DCB8-43F6-4276-AB79-5F0643BC7B1A}"/>
              </a:ext>
            </a:extLst>
          </p:cNvPr>
          <p:cNvSpPr/>
          <p:nvPr/>
        </p:nvSpPr>
        <p:spPr>
          <a:xfrm>
            <a:off x="5302060" y="4599463"/>
            <a:ext cx="2548255" cy="0"/>
          </a:xfrm>
          <a:custGeom>
            <a:avLst/>
            <a:gdLst/>
            <a:ahLst/>
            <a:cxnLst/>
            <a:rect l="l" t="t" r="r" b="b"/>
            <a:pathLst>
              <a:path w="2548254">
                <a:moveTo>
                  <a:pt x="0" y="0"/>
                </a:moveTo>
                <a:lnTo>
                  <a:pt x="2548128" y="0"/>
                </a:lnTo>
              </a:path>
            </a:pathLst>
          </a:custGeom>
          <a:ln w="990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97">
            <a:extLst>
              <a:ext uri="{FF2B5EF4-FFF2-40B4-BE49-F238E27FC236}">
                <a16:creationId xmlns:a16="http://schemas.microsoft.com/office/drawing/2014/main" id="{16B35864-6697-4895-A0FA-678403B3EA1E}"/>
              </a:ext>
            </a:extLst>
          </p:cNvPr>
          <p:cNvSpPr/>
          <p:nvPr/>
        </p:nvSpPr>
        <p:spPr>
          <a:xfrm>
            <a:off x="5302060" y="5575584"/>
            <a:ext cx="2548255" cy="0"/>
          </a:xfrm>
          <a:custGeom>
            <a:avLst/>
            <a:gdLst/>
            <a:ahLst/>
            <a:cxnLst/>
            <a:rect l="l" t="t" r="r" b="b"/>
            <a:pathLst>
              <a:path w="2548254">
                <a:moveTo>
                  <a:pt x="0" y="0"/>
                </a:moveTo>
                <a:lnTo>
                  <a:pt x="2548128" y="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98">
            <a:extLst>
              <a:ext uri="{FF2B5EF4-FFF2-40B4-BE49-F238E27FC236}">
                <a16:creationId xmlns:a16="http://schemas.microsoft.com/office/drawing/2014/main" id="{0B6095A3-EA2D-46DC-A97B-343E86B2803D}"/>
              </a:ext>
            </a:extLst>
          </p:cNvPr>
          <p:cNvSpPr/>
          <p:nvPr/>
        </p:nvSpPr>
        <p:spPr>
          <a:xfrm>
            <a:off x="5483798" y="4522120"/>
            <a:ext cx="2185035" cy="628651"/>
          </a:xfrm>
          <a:custGeom>
            <a:avLst/>
            <a:gdLst/>
            <a:ahLst/>
            <a:cxnLst/>
            <a:rect l="l" t="t" r="r" b="b"/>
            <a:pathLst>
              <a:path w="2185034" h="628650">
                <a:moveTo>
                  <a:pt x="0" y="0"/>
                </a:moveTo>
                <a:lnTo>
                  <a:pt x="364236" y="280416"/>
                </a:lnTo>
                <a:lnTo>
                  <a:pt x="728472" y="457962"/>
                </a:lnTo>
                <a:lnTo>
                  <a:pt x="1091946" y="540258"/>
                </a:lnTo>
                <a:lnTo>
                  <a:pt x="1456181" y="555498"/>
                </a:lnTo>
                <a:lnTo>
                  <a:pt x="1820418" y="600456"/>
                </a:lnTo>
                <a:lnTo>
                  <a:pt x="2184654" y="628650"/>
                </a:lnTo>
              </a:path>
            </a:pathLst>
          </a:custGeom>
          <a:ln w="28956">
            <a:solidFill>
              <a:srgbClr val="6205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99">
            <a:extLst>
              <a:ext uri="{FF2B5EF4-FFF2-40B4-BE49-F238E27FC236}">
                <a16:creationId xmlns:a16="http://schemas.microsoft.com/office/drawing/2014/main" id="{CA0A0B62-3930-4F01-917D-24817E4DB9F1}"/>
              </a:ext>
            </a:extLst>
          </p:cNvPr>
          <p:cNvSpPr/>
          <p:nvPr/>
        </p:nvSpPr>
        <p:spPr>
          <a:xfrm>
            <a:off x="5445949" y="4483892"/>
            <a:ext cx="76200" cy="76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00">
            <a:extLst>
              <a:ext uri="{FF2B5EF4-FFF2-40B4-BE49-F238E27FC236}">
                <a16:creationId xmlns:a16="http://schemas.microsoft.com/office/drawing/2014/main" id="{9DF022DA-9572-4EFC-9423-B0C8B8CF5465}"/>
              </a:ext>
            </a:extLst>
          </p:cNvPr>
          <p:cNvSpPr/>
          <p:nvPr/>
        </p:nvSpPr>
        <p:spPr>
          <a:xfrm>
            <a:off x="5810184" y="4764307"/>
            <a:ext cx="76200" cy="76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01">
            <a:extLst>
              <a:ext uri="{FF2B5EF4-FFF2-40B4-BE49-F238E27FC236}">
                <a16:creationId xmlns:a16="http://schemas.microsoft.com/office/drawing/2014/main" id="{9D2EF849-1466-49D1-9972-B10DC5A4C006}"/>
              </a:ext>
            </a:extLst>
          </p:cNvPr>
          <p:cNvSpPr/>
          <p:nvPr/>
        </p:nvSpPr>
        <p:spPr>
          <a:xfrm>
            <a:off x="6174420" y="4941855"/>
            <a:ext cx="76200" cy="76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02">
            <a:extLst>
              <a:ext uri="{FF2B5EF4-FFF2-40B4-BE49-F238E27FC236}">
                <a16:creationId xmlns:a16="http://schemas.microsoft.com/office/drawing/2014/main" id="{DD65D4FF-06FC-44E9-934C-AA5FD6C755F2}"/>
              </a:ext>
            </a:extLst>
          </p:cNvPr>
          <p:cNvSpPr/>
          <p:nvPr/>
        </p:nvSpPr>
        <p:spPr>
          <a:xfrm>
            <a:off x="6537895" y="5024151"/>
            <a:ext cx="76200" cy="76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03">
            <a:extLst>
              <a:ext uri="{FF2B5EF4-FFF2-40B4-BE49-F238E27FC236}">
                <a16:creationId xmlns:a16="http://schemas.microsoft.com/office/drawing/2014/main" id="{D986728E-C3BB-496B-B75B-0C11BD99DCE4}"/>
              </a:ext>
            </a:extLst>
          </p:cNvPr>
          <p:cNvSpPr/>
          <p:nvPr/>
        </p:nvSpPr>
        <p:spPr>
          <a:xfrm>
            <a:off x="6902131" y="5039389"/>
            <a:ext cx="76200" cy="76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04">
            <a:extLst>
              <a:ext uri="{FF2B5EF4-FFF2-40B4-BE49-F238E27FC236}">
                <a16:creationId xmlns:a16="http://schemas.microsoft.com/office/drawing/2014/main" id="{705DC7F7-E2A5-44BE-879C-143A19E200F8}"/>
              </a:ext>
            </a:extLst>
          </p:cNvPr>
          <p:cNvSpPr/>
          <p:nvPr/>
        </p:nvSpPr>
        <p:spPr>
          <a:xfrm>
            <a:off x="7266367" y="5084348"/>
            <a:ext cx="76200" cy="76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05">
            <a:extLst>
              <a:ext uri="{FF2B5EF4-FFF2-40B4-BE49-F238E27FC236}">
                <a16:creationId xmlns:a16="http://schemas.microsoft.com/office/drawing/2014/main" id="{D05E3252-9471-4031-8C98-353EA4CCB1EF}"/>
              </a:ext>
            </a:extLst>
          </p:cNvPr>
          <p:cNvSpPr/>
          <p:nvPr/>
        </p:nvSpPr>
        <p:spPr>
          <a:xfrm>
            <a:off x="7630603" y="5112543"/>
            <a:ext cx="76200" cy="76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06">
            <a:extLst>
              <a:ext uri="{FF2B5EF4-FFF2-40B4-BE49-F238E27FC236}">
                <a16:creationId xmlns:a16="http://schemas.microsoft.com/office/drawing/2014/main" id="{BBB5F784-DB23-4BA0-B489-FE67C51C2F16}"/>
              </a:ext>
            </a:extLst>
          </p:cNvPr>
          <p:cNvSpPr/>
          <p:nvPr/>
        </p:nvSpPr>
        <p:spPr>
          <a:xfrm>
            <a:off x="5483798" y="4767482"/>
            <a:ext cx="2185035" cy="483235"/>
          </a:xfrm>
          <a:custGeom>
            <a:avLst/>
            <a:gdLst/>
            <a:ahLst/>
            <a:cxnLst/>
            <a:rect l="l" t="t" r="r" b="b"/>
            <a:pathLst>
              <a:path w="2185034" h="483235">
                <a:moveTo>
                  <a:pt x="0" y="483107"/>
                </a:moveTo>
                <a:lnTo>
                  <a:pt x="364236" y="364235"/>
                </a:lnTo>
                <a:lnTo>
                  <a:pt x="728472" y="232409"/>
                </a:lnTo>
                <a:lnTo>
                  <a:pt x="1091946" y="139445"/>
                </a:lnTo>
                <a:lnTo>
                  <a:pt x="1456181" y="119633"/>
                </a:lnTo>
                <a:lnTo>
                  <a:pt x="1820418" y="51053"/>
                </a:lnTo>
                <a:lnTo>
                  <a:pt x="2184654" y="0"/>
                </a:lnTo>
              </a:path>
            </a:pathLst>
          </a:custGeom>
          <a:ln w="28956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107">
            <a:extLst>
              <a:ext uri="{FF2B5EF4-FFF2-40B4-BE49-F238E27FC236}">
                <a16:creationId xmlns:a16="http://schemas.microsoft.com/office/drawing/2014/main" id="{33DF94ED-5203-4369-A245-17DA8E538748}"/>
              </a:ext>
            </a:extLst>
          </p:cNvPr>
          <p:cNvSpPr/>
          <p:nvPr/>
        </p:nvSpPr>
        <p:spPr>
          <a:xfrm>
            <a:off x="5445949" y="5212364"/>
            <a:ext cx="76200" cy="76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08">
            <a:extLst>
              <a:ext uri="{FF2B5EF4-FFF2-40B4-BE49-F238E27FC236}">
                <a16:creationId xmlns:a16="http://schemas.microsoft.com/office/drawing/2014/main" id="{0F3D5CF6-2A3D-4A52-9B99-BFD60EDBB9E4}"/>
              </a:ext>
            </a:extLst>
          </p:cNvPr>
          <p:cNvSpPr/>
          <p:nvPr/>
        </p:nvSpPr>
        <p:spPr>
          <a:xfrm>
            <a:off x="5810184" y="5093492"/>
            <a:ext cx="76200" cy="76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09">
            <a:extLst>
              <a:ext uri="{FF2B5EF4-FFF2-40B4-BE49-F238E27FC236}">
                <a16:creationId xmlns:a16="http://schemas.microsoft.com/office/drawing/2014/main" id="{F510DA0B-6FE1-4D7F-9A18-27EA0DBA99BC}"/>
              </a:ext>
            </a:extLst>
          </p:cNvPr>
          <p:cNvSpPr/>
          <p:nvPr/>
        </p:nvSpPr>
        <p:spPr>
          <a:xfrm>
            <a:off x="6174420" y="4961667"/>
            <a:ext cx="76200" cy="76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10">
            <a:extLst>
              <a:ext uri="{FF2B5EF4-FFF2-40B4-BE49-F238E27FC236}">
                <a16:creationId xmlns:a16="http://schemas.microsoft.com/office/drawing/2014/main" id="{539EF5C4-FFCD-420A-A512-13512DEF7D55}"/>
              </a:ext>
            </a:extLst>
          </p:cNvPr>
          <p:cNvSpPr/>
          <p:nvPr/>
        </p:nvSpPr>
        <p:spPr>
          <a:xfrm>
            <a:off x="6537895" y="4868701"/>
            <a:ext cx="76200" cy="76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11">
            <a:extLst>
              <a:ext uri="{FF2B5EF4-FFF2-40B4-BE49-F238E27FC236}">
                <a16:creationId xmlns:a16="http://schemas.microsoft.com/office/drawing/2014/main" id="{8B61DDB5-6A41-4EDA-B773-74CEBAB9669E}"/>
              </a:ext>
            </a:extLst>
          </p:cNvPr>
          <p:cNvSpPr/>
          <p:nvPr/>
        </p:nvSpPr>
        <p:spPr>
          <a:xfrm>
            <a:off x="6902131" y="4848889"/>
            <a:ext cx="76200" cy="76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12">
            <a:extLst>
              <a:ext uri="{FF2B5EF4-FFF2-40B4-BE49-F238E27FC236}">
                <a16:creationId xmlns:a16="http://schemas.microsoft.com/office/drawing/2014/main" id="{D174A9DE-2B81-429B-B652-D7F51C2F0CA9}"/>
              </a:ext>
            </a:extLst>
          </p:cNvPr>
          <p:cNvSpPr/>
          <p:nvPr/>
        </p:nvSpPr>
        <p:spPr>
          <a:xfrm>
            <a:off x="7266367" y="4780311"/>
            <a:ext cx="76200" cy="76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13">
            <a:extLst>
              <a:ext uri="{FF2B5EF4-FFF2-40B4-BE49-F238E27FC236}">
                <a16:creationId xmlns:a16="http://schemas.microsoft.com/office/drawing/2014/main" id="{31F948D3-7D1F-48C2-BB0E-0FF283092286}"/>
              </a:ext>
            </a:extLst>
          </p:cNvPr>
          <p:cNvSpPr/>
          <p:nvPr/>
        </p:nvSpPr>
        <p:spPr>
          <a:xfrm>
            <a:off x="7630603" y="4729256"/>
            <a:ext cx="76200" cy="76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14">
            <a:extLst>
              <a:ext uri="{FF2B5EF4-FFF2-40B4-BE49-F238E27FC236}">
                <a16:creationId xmlns:a16="http://schemas.microsoft.com/office/drawing/2014/main" id="{0EA55D98-FC3F-4FB8-9874-E844EC6C650E}"/>
              </a:ext>
            </a:extLst>
          </p:cNvPr>
          <p:cNvSpPr txBox="1"/>
          <p:nvPr/>
        </p:nvSpPr>
        <p:spPr>
          <a:xfrm>
            <a:off x="8008301" y="4023469"/>
            <a:ext cx="119380" cy="1665199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spcBef>
                <a:spcPts val="985"/>
              </a:spcBef>
            </a:pPr>
            <a:r>
              <a:rPr sz="1400" b="1" spc="25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880"/>
              </a:spcBef>
            </a:pPr>
            <a:r>
              <a:rPr sz="1400" b="1" spc="25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885"/>
              </a:spcBef>
            </a:pPr>
            <a:r>
              <a:rPr sz="1400" b="1" spc="25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885"/>
              </a:spcBef>
            </a:pPr>
            <a:r>
              <a:rPr sz="1400" b="1" spc="25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spcBef>
                <a:spcPts val="880"/>
              </a:spcBef>
            </a:pPr>
            <a:r>
              <a:rPr sz="1400" b="1" spc="25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3" name="object 115">
            <a:extLst>
              <a:ext uri="{FF2B5EF4-FFF2-40B4-BE49-F238E27FC236}">
                <a16:creationId xmlns:a16="http://schemas.microsoft.com/office/drawing/2014/main" id="{1BFB3480-A6FB-4603-B718-B45A1C094FE7}"/>
              </a:ext>
            </a:extLst>
          </p:cNvPr>
          <p:cNvSpPr txBox="1"/>
          <p:nvPr/>
        </p:nvSpPr>
        <p:spPr>
          <a:xfrm>
            <a:off x="4744147" y="4023469"/>
            <a:ext cx="401320" cy="1665199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R="5080" algn="r">
              <a:spcBef>
                <a:spcPts val="985"/>
              </a:spcBef>
            </a:pPr>
            <a:r>
              <a:rPr sz="1400" b="1" spc="25" dirty="0">
                <a:latin typeface="Calibri"/>
                <a:cs typeface="Calibri"/>
              </a:rPr>
              <a:t>8000</a:t>
            </a:r>
            <a:endParaRPr sz="1400">
              <a:latin typeface="Calibri"/>
              <a:cs typeface="Calibri"/>
            </a:endParaRPr>
          </a:p>
          <a:p>
            <a:pPr marR="5080" algn="r">
              <a:spcBef>
                <a:spcPts val="880"/>
              </a:spcBef>
            </a:pPr>
            <a:r>
              <a:rPr sz="1400" b="1" spc="25" dirty="0">
                <a:latin typeface="Calibri"/>
                <a:cs typeface="Calibri"/>
              </a:rPr>
              <a:t>6000</a:t>
            </a:r>
            <a:endParaRPr sz="1400">
              <a:latin typeface="Calibri"/>
              <a:cs typeface="Calibri"/>
            </a:endParaRPr>
          </a:p>
          <a:p>
            <a:pPr marR="5080" algn="r">
              <a:spcBef>
                <a:spcPts val="885"/>
              </a:spcBef>
            </a:pPr>
            <a:r>
              <a:rPr sz="1400" b="1" spc="25" dirty="0">
                <a:latin typeface="Calibri"/>
                <a:cs typeface="Calibri"/>
              </a:rPr>
              <a:t>4000</a:t>
            </a:r>
            <a:endParaRPr sz="1400">
              <a:latin typeface="Calibri"/>
              <a:cs typeface="Calibri"/>
            </a:endParaRPr>
          </a:p>
          <a:p>
            <a:pPr marR="5080" algn="r">
              <a:spcBef>
                <a:spcPts val="885"/>
              </a:spcBef>
            </a:pPr>
            <a:r>
              <a:rPr sz="1400" b="1" spc="25" dirty="0">
                <a:latin typeface="Calibri"/>
                <a:cs typeface="Calibri"/>
              </a:rPr>
              <a:t>2000</a:t>
            </a:r>
            <a:endParaRPr sz="1400">
              <a:latin typeface="Calibri"/>
              <a:cs typeface="Calibri"/>
            </a:endParaRPr>
          </a:p>
          <a:p>
            <a:pPr marR="5080" algn="r">
              <a:spcBef>
                <a:spcPts val="880"/>
              </a:spcBef>
            </a:pPr>
            <a:r>
              <a:rPr sz="1400" b="1" spc="25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4" name="object 116">
            <a:extLst>
              <a:ext uri="{FF2B5EF4-FFF2-40B4-BE49-F238E27FC236}">
                <a16:creationId xmlns:a16="http://schemas.microsoft.com/office/drawing/2014/main" id="{B158666D-86E2-4FF4-8D3A-96A58A756C99}"/>
              </a:ext>
            </a:extLst>
          </p:cNvPr>
          <p:cNvSpPr txBox="1"/>
          <p:nvPr/>
        </p:nvSpPr>
        <p:spPr>
          <a:xfrm>
            <a:off x="8140230" y="4468755"/>
            <a:ext cx="276999" cy="912495"/>
          </a:xfrm>
          <a:prstGeom prst="rect">
            <a:avLst/>
          </a:prstGeom>
        </p:spPr>
        <p:txBody>
          <a:bodyPr vert="vert270" wrap="square" lIns="0" tIns="8891" rIns="0" bIns="0" rtlCol="0">
            <a:spAutoFit/>
          </a:bodyPr>
          <a:lstStyle/>
          <a:p>
            <a:pPr marL="12700">
              <a:spcBef>
                <a:spcPts val="71"/>
              </a:spcBef>
            </a:pPr>
            <a:r>
              <a:rPr b="1" dirty="0">
                <a:latin typeface="Calibri"/>
                <a:cs typeface="Calibri"/>
              </a:rPr>
              <a:t>Speedup</a:t>
            </a:r>
            <a:endParaRPr>
              <a:latin typeface="Calibri"/>
              <a:cs typeface="Calibri"/>
            </a:endParaRPr>
          </a:p>
        </p:txBody>
      </p:sp>
      <p:sp>
        <p:nvSpPr>
          <p:cNvPr id="235" name="object 117">
            <a:extLst>
              <a:ext uri="{FF2B5EF4-FFF2-40B4-BE49-F238E27FC236}">
                <a16:creationId xmlns:a16="http://schemas.microsoft.com/office/drawing/2014/main" id="{4E20EC28-F111-47A3-A03A-7CA868D216FF}"/>
              </a:ext>
            </a:extLst>
          </p:cNvPr>
          <p:cNvSpPr txBox="1"/>
          <p:nvPr/>
        </p:nvSpPr>
        <p:spPr>
          <a:xfrm>
            <a:off x="4483082" y="4300541"/>
            <a:ext cx="215444" cy="1471931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spcBef>
                <a:spcPts val="75"/>
              </a:spcBef>
            </a:pPr>
            <a:r>
              <a:rPr sz="1400" b="1" spc="45" dirty="0">
                <a:latin typeface="Calibri"/>
                <a:cs typeface="Calibri"/>
              </a:rPr>
              <a:t>Execution </a:t>
            </a:r>
            <a:r>
              <a:rPr sz="1400" b="1" spc="51" dirty="0">
                <a:latin typeface="Calibri"/>
                <a:cs typeface="Calibri"/>
              </a:rPr>
              <a:t>Time</a:t>
            </a:r>
            <a:r>
              <a:rPr sz="1400" b="1" spc="-151" dirty="0">
                <a:latin typeface="Calibri"/>
                <a:cs typeface="Calibri"/>
              </a:rPr>
              <a:t> </a:t>
            </a:r>
            <a:r>
              <a:rPr sz="1400" b="1" spc="45" dirty="0">
                <a:latin typeface="Calibri"/>
                <a:cs typeface="Calibri"/>
              </a:rPr>
              <a:t>(s)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6" name="object 118">
            <a:extLst>
              <a:ext uri="{FF2B5EF4-FFF2-40B4-BE49-F238E27FC236}">
                <a16:creationId xmlns:a16="http://schemas.microsoft.com/office/drawing/2014/main" id="{FE1F317F-CDA6-4E69-8856-3643E43B42AE}"/>
              </a:ext>
            </a:extLst>
          </p:cNvPr>
          <p:cNvSpPr txBox="1"/>
          <p:nvPr/>
        </p:nvSpPr>
        <p:spPr>
          <a:xfrm>
            <a:off x="5424616" y="5659687"/>
            <a:ext cx="2351405" cy="548868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spcBef>
                <a:spcPts val="240"/>
              </a:spcBef>
              <a:tabLst>
                <a:tab pos="376545" algn="l"/>
                <a:tab pos="740392" algn="l"/>
                <a:tab pos="1057884" algn="l"/>
                <a:tab pos="1421730" algn="l"/>
                <a:tab pos="1786210" algn="l"/>
                <a:tab pos="2150057" algn="l"/>
              </a:tabLst>
            </a:pPr>
            <a:r>
              <a:rPr sz="1400" b="1" spc="25" dirty="0">
                <a:latin typeface="Calibri"/>
                <a:cs typeface="Calibri"/>
              </a:rPr>
              <a:t>4	6	8	</a:t>
            </a:r>
            <a:r>
              <a:rPr sz="1400" b="1" spc="20" dirty="0">
                <a:latin typeface="Calibri"/>
                <a:cs typeface="Calibri"/>
              </a:rPr>
              <a:t>1</a:t>
            </a:r>
            <a:r>
              <a:rPr sz="1400" b="1" spc="25" dirty="0">
                <a:latin typeface="Calibri"/>
                <a:cs typeface="Calibri"/>
              </a:rPr>
              <a:t>0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25" dirty="0">
                <a:latin typeface="Calibri"/>
                <a:cs typeface="Calibri"/>
              </a:rPr>
              <a:t>12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20" dirty="0">
                <a:latin typeface="Calibri"/>
                <a:cs typeface="Calibri"/>
              </a:rPr>
              <a:t>1</a:t>
            </a:r>
            <a:r>
              <a:rPr sz="1400" b="1" spc="25" dirty="0">
                <a:latin typeface="Calibri"/>
                <a:cs typeface="Calibri"/>
              </a:rPr>
              <a:t>4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25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  <a:p>
            <a:pPr marL="165096">
              <a:spcBef>
                <a:spcPts val="185"/>
              </a:spcBef>
            </a:pPr>
            <a:r>
              <a:rPr b="1" spc="51" dirty="0">
                <a:latin typeface="Calibri"/>
                <a:cs typeface="Calibri"/>
              </a:rPr>
              <a:t># </a:t>
            </a:r>
            <a:r>
              <a:rPr b="1" spc="35" dirty="0">
                <a:latin typeface="Calibri"/>
                <a:cs typeface="Calibri"/>
              </a:rPr>
              <a:t>of </a:t>
            </a:r>
            <a:r>
              <a:rPr b="1" spc="60" dirty="0">
                <a:latin typeface="Calibri"/>
                <a:cs typeface="Calibri"/>
              </a:rPr>
              <a:t>worker</a:t>
            </a:r>
            <a:r>
              <a:rPr b="1" spc="-280" dirty="0">
                <a:latin typeface="Calibri"/>
                <a:cs typeface="Calibri"/>
              </a:rPr>
              <a:t> </a:t>
            </a:r>
            <a:r>
              <a:rPr b="1" spc="60" dirty="0">
                <a:latin typeface="Calibri"/>
                <a:cs typeface="Calibri"/>
              </a:rPr>
              <a:t>machines</a:t>
            </a:r>
            <a:endParaRPr>
              <a:latin typeface="Calibri"/>
              <a:cs typeface="Calibri"/>
            </a:endParaRPr>
          </a:p>
        </p:txBody>
      </p:sp>
      <p:sp>
        <p:nvSpPr>
          <p:cNvPr id="237" name="object 121">
            <a:extLst>
              <a:ext uri="{FF2B5EF4-FFF2-40B4-BE49-F238E27FC236}">
                <a16:creationId xmlns:a16="http://schemas.microsoft.com/office/drawing/2014/main" id="{4D9236FE-8E94-41FD-B1BD-B14262AF3B88}"/>
              </a:ext>
            </a:extLst>
          </p:cNvPr>
          <p:cNvSpPr txBox="1"/>
          <p:nvPr/>
        </p:nvSpPr>
        <p:spPr>
          <a:xfrm>
            <a:off x="724978" y="1388777"/>
            <a:ext cx="259969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82916" algn="l"/>
                <a:tab pos="2586290" algn="l"/>
              </a:tabLst>
            </a:pPr>
            <a:r>
              <a:rPr sz="2000" u="sng" spc="-5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	</a:t>
            </a:r>
            <a:r>
              <a:rPr sz="2000" u="sng" spc="2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Data </a:t>
            </a:r>
            <a:r>
              <a:rPr sz="2000" u="sng" spc="1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Graph:</a:t>
            </a:r>
            <a:r>
              <a:rPr sz="2000" u="sng" spc="-19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5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ok	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8" name="object 122">
            <a:extLst>
              <a:ext uri="{FF2B5EF4-FFF2-40B4-BE49-F238E27FC236}">
                <a16:creationId xmlns:a16="http://schemas.microsoft.com/office/drawing/2014/main" id="{738EEF30-60EF-4BBB-A4E4-322255CBCD24}"/>
              </a:ext>
            </a:extLst>
          </p:cNvPr>
          <p:cNvSpPr txBox="1"/>
          <p:nvPr/>
        </p:nvSpPr>
        <p:spPr>
          <a:xfrm>
            <a:off x="775272" y="3882549"/>
            <a:ext cx="263080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532117" algn="l"/>
                <a:tab pos="2617405" algn="l"/>
              </a:tabLst>
            </a:pPr>
            <a:r>
              <a:rPr sz="2000" u="sng" spc="-5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	</a:t>
            </a:r>
            <a:r>
              <a:rPr sz="2000" u="sng" spc="2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Data </a:t>
            </a:r>
            <a:r>
              <a:rPr sz="2000" u="sng" spc="1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Graph:</a:t>
            </a:r>
            <a:r>
              <a:rPr sz="2000" u="sng" spc="-19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5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ok	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9" name="object 123">
            <a:extLst>
              <a:ext uri="{FF2B5EF4-FFF2-40B4-BE49-F238E27FC236}">
                <a16:creationId xmlns:a16="http://schemas.microsoft.com/office/drawing/2014/main" id="{196E8F0C-332D-4169-B980-D644B1EF3D14}"/>
              </a:ext>
            </a:extLst>
          </p:cNvPr>
          <p:cNvSpPr txBox="1"/>
          <p:nvPr/>
        </p:nvSpPr>
        <p:spPr>
          <a:xfrm>
            <a:off x="5329744" y="1340770"/>
            <a:ext cx="24638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514338" algn="l"/>
                <a:tab pos="2450404" algn="l"/>
              </a:tabLst>
            </a:pPr>
            <a:r>
              <a:rPr sz="2000" u="sng" spc="-5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	</a:t>
            </a:r>
            <a:r>
              <a:rPr sz="2000" u="sng" spc="2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Data </a:t>
            </a:r>
            <a:r>
              <a:rPr sz="2000" u="sng" spc="1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Graph:</a:t>
            </a:r>
            <a:r>
              <a:rPr sz="2000" u="sng" spc="-19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1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fs	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0" name="object 124">
            <a:extLst>
              <a:ext uri="{FF2B5EF4-FFF2-40B4-BE49-F238E27FC236}">
                <a16:creationId xmlns:a16="http://schemas.microsoft.com/office/drawing/2014/main" id="{E9791543-D939-4B14-8E9C-32A7F48924FB}"/>
              </a:ext>
            </a:extLst>
          </p:cNvPr>
          <p:cNvSpPr txBox="1"/>
          <p:nvPr/>
        </p:nvSpPr>
        <p:spPr>
          <a:xfrm>
            <a:off x="5289360" y="3926237"/>
            <a:ext cx="257365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554977" algn="l"/>
                <a:tab pos="2560256" algn="l"/>
              </a:tabLst>
            </a:pPr>
            <a:r>
              <a:rPr sz="2000" u="sng" spc="-5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	</a:t>
            </a:r>
            <a:r>
              <a:rPr sz="2000" u="sng" spc="25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Data </a:t>
            </a:r>
            <a:r>
              <a:rPr sz="2000" u="sng" spc="1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Graph:</a:t>
            </a:r>
            <a:r>
              <a:rPr sz="2000" u="sng" spc="-19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11" dirty="0">
                <a:uFill>
                  <a:solidFill>
                    <a:srgbClr val="D9D9D9"/>
                  </a:solidFill>
                </a:uFill>
                <a:latin typeface="Calibri"/>
                <a:cs typeface="Calibri"/>
              </a:rPr>
              <a:t>fs	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392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Challenges of Subgraph Matching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40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Solution: Postpone Cartesian products.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400" dirty="0"/>
              <a:t>Decompose </a:t>
            </a:r>
            <a:r>
              <a:rPr lang="en-US" altLang="zh-CN" sz="2400" dirty="0">
                <a:solidFill>
                  <a:srgbClr val="0070C0"/>
                </a:solidFill>
              </a:rPr>
              <a:t>q</a:t>
            </a:r>
            <a:r>
              <a:rPr lang="en-US" altLang="zh-CN" sz="2400" dirty="0"/>
              <a:t> into </a:t>
            </a:r>
            <a:r>
              <a:rPr lang="en-US" altLang="zh-CN" sz="2400" b="1" dirty="0"/>
              <a:t>a dense subgraph </a:t>
            </a:r>
            <a:r>
              <a:rPr lang="en-US" altLang="zh-CN" sz="2400" dirty="0"/>
              <a:t>and </a:t>
            </a:r>
            <a:r>
              <a:rPr lang="en-US" altLang="zh-CN" sz="2400" b="1" dirty="0"/>
              <a:t>a forest</a:t>
            </a:r>
            <a:r>
              <a:rPr lang="en-US" altLang="zh-CN" sz="2400" dirty="0"/>
              <a:t>, and process the  dense subgraph first.</a:t>
            </a:r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400" spc="-5" dirty="0">
                <a:cs typeface="Arial"/>
              </a:rPr>
              <a:t>The </a:t>
            </a:r>
            <a:r>
              <a:rPr lang="en-US" altLang="zh-CN" sz="2400" dirty="0">
                <a:cs typeface="Arial"/>
              </a:rPr>
              <a:t>dense subgraph has </a:t>
            </a:r>
            <a:r>
              <a:rPr lang="en-US" altLang="zh-CN" sz="2400" b="1" spc="-5" dirty="0">
                <a:cs typeface="Arial"/>
              </a:rPr>
              <a:t>more edge-connectivity</a:t>
            </a:r>
            <a:r>
              <a:rPr lang="en-US" altLang="zh-CN" sz="2400" b="1" dirty="0">
                <a:cs typeface="Arial"/>
              </a:rPr>
              <a:t> </a:t>
            </a:r>
            <a:r>
              <a:rPr lang="en-US" altLang="zh-CN" sz="2400" b="1" spc="-5" dirty="0">
                <a:cs typeface="Arial"/>
              </a:rPr>
              <a:t>information</a:t>
            </a:r>
            <a:r>
              <a:rPr lang="en-US" altLang="zh-CN" sz="2400" spc="-5" dirty="0">
                <a:cs typeface="Arial"/>
              </a:rPr>
              <a:t>.</a:t>
            </a:r>
            <a:endParaRPr lang="en-US" altLang="zh-CN" sz="2400" dirty="0">
              <a:cs typeface="Arial"/>
            </a:endParaRPr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06748A9C-46FC-48C7-A8AD-61619D7513C0}"/>
              </a:ext>
            </a:extLst>
          </p:cNvPr>
          <p:cNvSpPr/>
          <p:nvPr/>
        </p:nvSpPr>
        <p:spPr>
          <a:xfrm>
            <a:off x="5705105" y="3349156"/>
            <a:ext cx="2066925" cy="1857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B7203B42-5A30-47E1-93D7-14EDC9C3303E}"/>
              </a:ext>
            </a:extLst>
          </p:cNvPr>
          <p:cNvSpPr/>
          <p:nvPr/>
        </p:nvSpPr>
        <p:spPr>
          <a:xfrm>
            <a:off x="1876055" y="3306293"/>
            <a:ext cx="1428751" cy="2066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7BA007A3-52F5-4ABC-B6B0-9DFA21D628E4}"/>
              </a:ext>
            </a:extLst>
          </p:cNvPr>
          <p:cNvSpPr/>
          <p:nvPr/>
        </p:nvSpPr>
        <p:spPr>
          <a:xfrm>
            <a:off x="3923928" y="4049241"/>
            <a:ext cx="990600" cy="457200"/>
          </a:xfrm>
          <a:custGeom>
            <a:avLst/>
            <a:gdLst/>
            <a:ahLst/>
            <a:cxnLst/>
            <a:rect l="l" t="t" r="r" b="b"/>
            <a:pathLst>
              <a:path w="990600" h="457200">
                <a:moveTo>
                  <a:pt x="0" y="114299"/>
                </a:moveTo>
                <a:lnTo>
                  <a:pt x="761999" y="114299"/>
                </a:lnTo>
                <a:lnTo>
                  <a:pt x="761999" y="0"/>
                </a:lnTo>
                <a:lnTo>
                  <a:pt x="990599" y="228599"/>
                </a:lnTo>
                <a:lnTo>
                  <a:pt x="761999" y="457199"/>
                </a:lnTo>
                <a:lnTo>
                  <a:pt x="761999" y="342899"/>
                </a:lnTo>
                <a:lnTo>
                  <a:pt x="0" y="342899"/>
                </a:lnTo>
                <a:lnTo>
                  <a:pt x="0" y="1142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43833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190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Proposed a backtracking-based framework BENU and BENU execution plans.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Shufﬂing data graph instead of intermediate results and on-demand shufﬂing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Developed execution plan optimization techniques, a best execution plan generation algorithm, the local database cache technique and the task splitting technique to improve the performance</a:t>
            </a:r>
          </a:p>
        </p:txBody>
      </p:sp>
    </p:spTree>
    <p:extLst>
      <p:ext uri="{BB962C8B-B14F-4D97-AF65-F5344CB8AC3E}">
        <p14:creationId xmlns:p14="http://schemas.microsoft.com/office/powerpoint/2010/main" val="11280857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Preliminaries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Introduction to each paper</a:t>
            </a:r>
          </a:p>
          <a:p>
            <a:pPr marL="0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/>
              <a:t>Zihan</a:t>
            </a:r>
            <a:r>
              <a:rPr lang="en-US" altLang="zh-CN" sz="1800" dirty="0"/>
              <a:t> Song , </a:t>
            </a:r>
            <a:r>
              <a:rPr lang="en-US" altLang="zh-CN" sz="1800" dirty="0" err="1"/>
              <a:t>Chunfang</a:t>
            </a:r>
            <a:r>
              <a:rPr lang="en-US" altLang="zh-CN" sz="1800" dirty="0"/>
              <a:t> Yu , </a:t>
            </a:r>
            <a:r>
              <a:rPr lang="en-US" altLang="zh-CN" sz="1800" dirty="0" err="1"/>
              <a:t>Xinlei</a:t>
            </a:r>
            <a:r>
              <a:rPr lang="en-US" altLang="zh-CN" sz="1800" dirty="0"/>
              <a:t> Zhang , Hui Jiang , </a:t>
            </a:r>
            <a:r>
              <a:rPr lang="en-US" altLang="zh-CN" sz="1800" dirty="0" err="1"/>
              <a:t>Bofeng</a:t>
            </a:r>
            <a:r>
              <a:rPr lang="en-US" altLang="zh-CN" sz="1800" dirty="0"/>
              <a:t> Chen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Comparison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997845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&amp; Conclusion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192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564518" y="2658542"/>
            <a:ext cx="8153400" cy="384502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1800" b="1" dirty="0"/>
              <a:t>Efficient subgraph matching by postponing cartesian products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500" dirty="0"/>
              <a:t>a core-first framework for subgraph matching by postponing  Cartesian products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800" b="1" dirty="0"/>
              <a:t>Efﬁcient Parallel Subgraph Enumeration on a Single Machine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500" dirty="0"/>
              <a:t>an efﬁcient parallel algorithm for a single machine </a:t>
            </a:r>
            <a:r>
              <a:rPr lang="en-US" altLang="zh-CN" sz="1600" dirty="0"/>
              <a:t>to reduce redundant computation</a:t>
            </a:r>
            <a:endParaRPr lang="en-US" altLang="zh-CN" sz="15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800" b="1" dirty="0"/>
              <a:t>Scalable Distributed Subgraph Enumeration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500" dirty="0"/>
              <a:t>a novel SCP graph storage mechanism and the clique compression technique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800" b="1" dirty="0"/>
              <a:t>Subgraph Matching: on Compression and Computation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500" dirty="0"/>
              <a:t>a vertex-cover based compression (VCBC) provides a storage solution and a crystal-based framework (CBF) facilitates an efficient subgraph matching computation.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800" b="1" dirty="0"/>
              <a:t>BENU: Distributed Subgraph Enumeration with Backtracking-Based Framework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500" dirty="0"/>
              <a:t>a backtracking-based framework BENU and BENU execution plans to improve the performance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42D0EB-C6FF-44B9-A630-3BD21B36F9AE}"/>
              </a:ext>
            </a:extLst>
          </p:cNvPr>
          <p:cNvSpPr/>
          <p:nvPr/>
        </p:nvSpPr>
        <p:spPr>
          <a:xfrm>
            <a:off x="539552" y="1694556"/>
            <a:ext cx="7632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0032" lvl="0" indent="-320032">
              <a:spcBef>
                <a:spcPts val="700"/>
              </a:spcBef>
              <a:buClr>
                <a:srgbClr val="DD8047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prstClr val="black"/>
                </a:solidFill>
              </a:rPr>
              <a:t>Propose various methods to implement and improve the performance of subgraph matching</a:t>
            </a:r>
          </a:p>
        </p:txBody>
      </p:sp>
    </p:spTree>
    <p:extLst>
      <p:ext uri="{BB962C8B-B14F-4D97-AF65-F5344CB8AC3E}">
        <p14:creationId xmlns:p14="http://schemas.microsoft.com/office/powerpoint/2010/main" val="275546870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&amp; Conclusion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193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564518" y="2658542"/>
            <a:ext cx="8153400" cy="384502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b="1" dirty="0"/>
              <a:t>Point-To-Point Communication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vldb’2019 icde’2019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1800" b="1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1800" b="1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1800" b="1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b="1" dirty="0"/>
              <a:t>Distributed Subgraph Matching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42D0EB-C6FF-44B9-A630-3BD21B36F9AE}"/>
              </a:ext>
            </a:extLst>
          </p:cNvPr>
          <p:cNvSpPr/>
          <p:nvPr/>
        </p:nvSpPr>
        <p:spPr>
          <a:xfrm>
            <a:off x="539552" y="1694556"/>
            <a:ext cx="7632848" cy="98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700"/>
              </a:spcBef>
              <a:buClr>
                <a:srgbClr val="DD8047"/>
              </a:buClr>
              <a:buSzPct val="60000"/>
            </a:pPr>
            <a:r>
              <a:rPr lang="en-US" altLang="zh-CN" sz="2800" b="1" dirty="0">
                <a:solidFill>
                  <a:prstClr val="black"/>
                </a:solidFill>
              </a:rPr>
              <a:t>Extension </a:t>
            </a:r>
            <a:r>
              <a:rPr lang="zh-CN" altLang="en-US" sz="2800" b="1" dirty="0">
                <a:solidFill>
                  <a:prstClr val="black"/>
                </a:solidFill>
              </a:rPr>
              <a:t>：</a:t>
            </a:r>
            <a:endParaRPr lang="en-US" altLang="zh-CN" sz="2800" b="1" dirty="0">
              <a:solidFill>
                <a:prstClr val="black"/>
              </a:solidFill>
            </a:endParaRPr>
          </a:p>
          <a:p>
            <a:pPr marL="320032" lvl="0" indent="-320032">
              <a:spcBef>
                <a:spcPts val="700"/>
              </a:spcBef>
              <a:buClr>
                <a:srgbClr val="DD8047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062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2"/>
          <p:cNvSpPr>
            <a:spLocks noGrp="1"/>
          </p:cNvSpPr>
          <p:nvPr>
            <p:ph type="sldNum" sz="quarter" idx="10"/>
          </p:nvPr>
        </p:nvSpPr>
        <p:spPr bwMode="auto">
          <a:xfrm>
            <a:off x="8027988" y="6381750"/>
            <a:ext cx="720725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zh-CN"/>
            </a:defPPr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en-US" altLang="zh-CN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lang="en-US" altLang="zh-CN" smtClean="0"/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62467" name="组合 7"/>
          <p:cNvGrpSpPr/>
          <p:nvPr/>
        </p:nvGrpSpPr>
        <p:grpSpPr bwMode="auto">
          <a:xfrm>
            <a:off x="2973388" y="2795588"/>
            <a:ext cx="3106737" cy="1017587"/>
            <a:chOff x="2972991" y="2795588"/>
            <a:chExt cx="3107532" cy="1017985"/>
          </a:xfrm>
        </p:grpSpPr>
        <p:sp>
          <p:nvSpPr>
            <p:cNvPr id="5" name="文本框 10"/>
            <p:cNvSpPr/>
            <p:nvPr>
              <p:custDataLst>
                <p:tags r:id="rId1"/>
              </p:custDataLst>
            </p:nvPr>
          </p:nvSpPr>
          <p:spPr bwMode="auto">
            <a:xfrm>
              <a:off x="2972991" y="2795588"/>
              <a:ext cx="857469" cy="1017985"/>
            </a:xfrm>
            <a:custGeom>
              <a:avLst/>
              <a:gdLst>
                <a:gd name="T0" fmla="*/ 6 w 1703471"/>
                <a:gd name="T1" fmla="*/ 0 h 2021517"/>
                <a:gd name="T2" fmla="*/ 6 w 1703471"/>
                <a:gd name="T3" fmla="*/ 0 h 2021517"/>
                <a:gd name="T4" fmla="*/ 9 w 1703471"/>
                <a:gd name="T5" fmla="*/ 1 h 2021517"/>
                <a:gd name="T6" fmla="*/ 10 w 1703471"/>
                <a:gd name="T7" fmla="*/ 3 h 2021517"/>
                <a:gd name="T8" fmla="*/ 11 w 1703471"/>
                <a:gd name="T9" fmla="*/ 6 h 2021517"/>
                <a:gd name="T10" fmla="*/ 10 w 1703471"/>
                <a:gd name="T11" fmla="*/ 9 h 2021517"/>
                <a:gd name="T12" fmla="*/ 9 w 1703471"/>
                <a:gd name="T13" fmla="*/ 11 h 2021517"/>
                <a:gd name="T14" fmla="*/ 9 w 1703471"/>
                <a:gd name="T15" fmla="*/ 11 h 2021517"/>
                <a:gd name="T16" fmla="*/ 9 w 1703471"/>
                <a:gd name="T17" fmla="*/ 11 h 2021517"/>
                <a:gd name="T18" fmla="*/ 10 w 1703471"/>
                <a:gd name="T19" fmla="*/ 11 h 2021517"/>
                <a:gd name="T20" fmla="*/ 10 w 1703471"/>
                <a:gd name="T21" fmla="*/ 11 h 2021517"/>
                <a:gd name="T22" fmla="*/ 11 w 1703471"/>
                <a:gd name="T23" fmla="*/ 11 h 2021517"/>
                <a:gd name="T24" fmla="*/ 11 w 1703471"/>
                <a:gd name="T25" fmla="*/ 11 h 2021517"/>
                <a:gd name="T26" fmla="*/ 11 w 1703471"/>
                <a:gd name="T27" fmla="*/ 12 h 2021517"/>
                <a:gd name="T28" fmla="*/ 10 w 1703471"/>
                <a:gd name="T29" fmla="*/ 13 h 2021517"/>
                <a:gd name="T30" fmla="*/ 9 w 1703471"/>
                <a:gd name="T31" fmla="*/ 13 h 2021517"/>
                <a:gd name="T32" fmla="*/ 9 w 1703471"/>
                <a:gd name="T33" fmla="*/ 13 h 2021517"/>
                <a:gd name="T34" fmla="*/ 7 w 1703471"/>
                <a:gd name="T35" fmla="*/ 13 h 2021517"/>
                <a:gd name="T36" fmla="*/ 7 w 1703471"/>
                <a:gd name="T37" fmla="*/ 12 h 2021517"/>
                <a:gd name="T38" fmla="*/ 6 w 1703471"/>
                <a:gd name="T39" fmla="*/ 13 h 2021517"/>
                <a:gd name="T40" fmla="*/ 6 w 1703471"/>
                <a:gd name="T41" fmla="*/ 13 h 2021517"/>
                <a:gd name="T42" fmla="*/ 6 w 1703471"/>
                <a:gd name="T43" fmla="*/ 11 h 2021517"/>
                <a:gd name="T44" fmla="*/ 6 w 1703471"/>
                <a:gd name="T45" fmla="*/ 11 h 2021517"/>
                <a:gd name="T46" fmla="*/ 6 w 1703471"/>
                <a:gd name="T47" fmla="*/ 11 h 2021517"/>
                <a:gd name="T48" fmla="*/ 6 w 1703471"/>
                <a:gd name="T49" fmla="*/ 11 h 2021517"/>
                <a:gd name="T50" fmla="*/ 5 w 1703471"/>
                <a:gd name="T51" fmla="*/ 11 h 2021517"/>
                <a:gd name="T52" fmla="*/ 5 w 1703471"/>
                <a:gd name="T53" fmla="*/ 11 h 2021517"/>
                <a:gd name="T54" fmla="*/ 5 w 1703471"/>
                <a:gd name="T55" fmla="*/ 10 h 2021517"/>
                <a:gd name="T56" fmla="*/ 5 w 1703471"/>
                <a:gd name="T57" fmla="*/ 10 h 2021517"/>
                <a:gd name="T58" fmla="*/ 6 w 1703471"/>
                <a:gd name="T59" fmla="*/ 9 h 2021517"/>
                <a:gd name="T60" fmla="*/ 6 w 1703471"/>
                <a:gd name="T61" fmla="*/ 9 h 2021517"/>
                <a:gd name="T62" fmla="*/ 6 w 1703471"/>
                <a:gd name="T63" fmla="*/ 10 h 2021517"/>
                <a:gd name="T64" fmla="*/ 6 w 1703471"/>
                <a:gd name="T65" fmla="*/ 2 h 2021517"/>
                <a:gd name="T66" fmla="*/ 6 w 1703471"/>
                <a:gd name="T67" fmla="*/ 1 h 2021517"/>
                <a:gd name="T68" fmla="*/ 6 w 1703471"/>
                <a:gd name="T69" fmla="*/ 1 h 2021517"/>
                <a:gd name="T70" fmla="*/ 6 w 1703471"/>
                <a:gd name="T71" fmla="*/ 0 h 2021517"/>
                <a:gd name="T72" fmla="*/ 5 w 1703471"/>
                <a:gd name="T73" fmla="*/ 0 h 2021517"/>
                <a:gd name="T74" fmla="*/ 5 w 1703471"/>
                <a:gd name="T75" fmla="*/ 1 h 2021517"/>
                <a:gd name="T76" fmla="*/ 4 w 1703471"/>
                <a:gd name="T77" fmla="*/ 1 h 2021517"/>
                <a:gd name="T78" fmla="*/ 4 w 1703471"/>
                <a:gd name="T79" fmla="*/ 2 h 2021517"/>
                <a:gd name="T80" fmla="*/ 4 w 1703471"/>
                <a:gd name="T81" fmla="*/ 11 h 2021517"/>
                <a:gd name="T82" fmla="*/ 4 w 1703471"/>
                <a:gd name="T83" fmla="*/ 11 h 2021517"/>
                <a:gd name="T84" fmla="*/ 5 w 1703471"/>
                <a:gd name="T85" fmla="*/ 11 h 2021517"/>
                <a:gd name="T86" fmla="*/ 5 w 1703471"/>
                <a:gd name="T87" fmla="*/ 13 h 2021517"/>
                <a:gd name="T88" fmla="*/ 2 w 1703471"/>
                <a:gd name="T89" fmla="*/ 11 h 2021517"/>
                <a:gd name="T90" fmla="*/ 1 w 1703471"/>
                <a:gd name="T91" fmla="*/ 9 h 2021517"/>
                <a:gd name="T92" fmla="*/ 1 w 1703471"/>
                <a:gd name="T93" fmla="*/ 6 h 2021517"/>
                <a:gd name="T94" fmla="*/ 1 w 1703471"/>
                <a:gd name="T95" fmla="*/ 3 h 2021517"/>
                <a:gd name="T96" fmla="*/ 2 w 1703471"/>
                <a:gd name="T97" fmla="*/ 1 h 2021517"/>
                <a:gd name="T98" fmla="*/ 5 w 1703471"/>
                <a:gd name="T99" fmla="*/ 0 h 202151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03471" h="2021517">
                  <a:moveTo>
                    <a:pt x="903530" y="0"/>
                  </a:moveTo>
                  <a:lnTo>
                    <a:pt x="906057" y="0"/>
                  </a:lnTo>
                  <a:cubicBezTo>
                    <a:pt x="1084240" y="17918"/>
                    <a:pt x="1231480" y="72670"/>
                    <a:pt x="1347776" y="164255"/>
                  </a:cubicBezTo>
                  <a:cubicBezTo>
                    <a:pt x="1464072" y="255840"/>
                    <a:pt x="1550364" y="372667"/>
                    <a:pt x="1606652" y="514735"/>
                  </a:cubicBezTo>
                  <a:cubicBezTo>
                    <a:pt x="1662941" y="656802"/>
                    <a:pt x="1690165" y="812519"/>
                    <a:pt x="1688326" y="981885"/>
                  </a:cubicBezTo>
                  <a:cubicBezTo>
                    <a:pt x="1688323" y="1133069"/>
                    <a:pt x="1664354" y="1273053"/>
                    <a:pt x="1616419" y="1401836"/>
                  </a:cubicBezTo>
                  <a:cubicBezTo>
                    <a:pt x="1568484" y="1530619"/>
                    <a:pt x="1489012" y="1649779"/>
                    <a:pt x="1378005" y="1759315"/>
                  </a:cubicBezTo>
                  <a:cubicBezTo>
                    <a:pt x="1397137" y="1779298"/>
                    <a:pt x="1418792" y="1793601"/>
                    <a:pt x="1442970" y="1802225"/>
                  </a:cubicBezTo>
                  <a:cubicBezTo>
                    <a:pt x="1467147" y="1810849"/>
                    <a:pt x="1492586" y="1815056"/>
                    <a:pt x="1519287" y="1814846"/>
                  </a:cubicBezTo>
                  <a:cubicBezTo>
                    <a:pt x="1553136" y="1813689"/>
                    <a:pt x="1581308" y="1809062"/>
                    <a:pt x="1603804" y="1800963"/>
                  </a:cubicBezTo>
                  <a:cubicBezTo>
                    <a:pt x="1626300" y="1792865"/>
                    <a:pt x="1644381" y="1788238"/>
                    <a:pt x="1658046" y="1787081"/>
                  </a:cubicBezTo>
                  <a:cubicBezTo>
                    <a:pt x="1670976" y="1788028"/>
                    <a:pt x="1681701" y="1794334"/>
                    <a:pt x="1690219" y="1806001"/>
                  </a:cubicBezTo>
                  <a:cubicBezTo>
                    <a:pt x="1698737" y="1817668"/>
                    <a:pt x="1703155" y="1829012"/>
                    <a:pt x="1703471" y="1840034"/>
                  </a:cubicBezTo>
                  <a:cubicBezTo>
                    <a:pt x="1702734" y="1863751"/>
                    <a:pt x="1695374" y="1883694"/>
                    <a:pt x="1681389" y="1899864"/>
                  </a:cubicBezTo>
                  <a:cubicBezTo>
                    <a:pt x="1667404" y="1916034"/>
                    <a:pt x="1651214" y="1929699"/>
                    <a:pt x="1632817" y="1940860"/>
                  </a:cubicBezTo>
                  <a:cubicBezTo>
                    <a:pt x="1596498" y="1966273"/>
                    <a:pt x="1558760" y="1986015"/>
                    <a:pt x="1519602" y="2000086"/>
                  </a:cubicBezTo>
                  <a:cubicBezTo>
                    <a:pt x="1480445" y="2014158"/>
                    <a:pt x="1438292" y="2021299"/>
                    <a:pt x="1393143" y="2021509"/>
                  </a:cubicBezTo>
                  <a:cubicBezTo>
                    <a:pt x="1339794" y="2021825"/>
                    <a:pt x="1289441" y="2013002"/>
                    <a:pt x="1242084" y="1995039"/>
                  </a:cubicBezTo>
                  <a:cubicBezTo>
                    <a:pt x="1194728" y="1977076"/>
                    <a:pt x="1152574" y="1948077"/>
                    <a:pt x="1115624" y="1908041"/>
                  </a:cubicBezTo>
                  <a:cubicBezTo>
                    <a:pt x="1091449" y="1925777"/>
                    <a:pt x="1062844" y="1939420"/>
                    <a:pt x="1029813" y="1948971"/>
                  </a:cubicBezTo>
                  <a:cubicBezTo>
                    <a:pt x="996780" y="1958521"/>
                    <a:pt x="953002" y="1963349"/>
                    <a:pt x="898478" y="1963454"/>
                  </a:cubicBezTo>
                  <a:lnTo>
                    <a:pt x="898478" y="1814846"/>
                  </a:lnTo>
                  <a:cubicBezTo>
                    <a:pt x="913899" y="1807484"/>
                    <a:pt x="928530" y="1799491"/>
                    <a:pt x="942371" y="1790867"/>
                  </a:cubicBezTo>
                  <a:cubicBezTo>
                    <a:pt x="956213" y="1782243"/>
                    <a:pt x="967686" y="1771725"/>
                    <a:pt x="976791" y="1759315"/>
                  </a:cubicBezTo>
                  <a:cubicBezTo>
                    <a:pt x="961055" y="1737755"/>
                    <a:pt x="944529" y="1719034"/>
                    <a:pt x="927214" y="1703153"/>
                  </a:cubicBezTo>
                  <a:cubicBezTo>
                    <a:pt x="909899" y="1687272"/>
                    <a:pt x="887689" y="1674862"/>
                    <a:pt x="860584" y="1665923"/>
                  </a:cubicBezTo>
                  <a:cubicBezTo>
                    <a:pt x="837006" y="1665871"/>
                    <a:pt x="816586" y="1662188"/>
                    <a:pt x="799323" y="1654873"/>
                  </a:cubicBezTo>
                  <a:cubicBezTo>
                    <a:pt x="782060" y="1647557"/>
                    <a:pt x="773008" y="1629347"/>
                    <a:pt x="772166" y="1600240"/>
                  </a:cubicBezTo>
                  <a:cubicBezTo>
                    <a:pt x="774166" y="1569289"/>
                    <a:pt x="788481" y="1547954"/>
                    <a:pt x="815112" y="1536235"/>
                  </a:cubicBezTo>
                  <a:cubicBezTo>
                    <a:pt x="841743" y="1524516"/>
                    <a:pt x="868689" y="1518945"/>
                    <a:pt x="895952" y="1519523"/>
                  </a:cubicBezTo>
                  <a:cubicBezTo>
                    <a:pt x="920109" y="1519313"/>
                    <a:pt x="943792" y="1521626"/>
                    <a:pt x="967002" y="1526461"/>
                  </a:cubicBezTo>
                  <a:cubicBezTo>
                    <a:pt x="990212" y="1531297"/>
                    <a:pt x="1012001" y="1539915"/>
                    <a:pt x="1032369" y="1552316"/>
                  </a:cubicBezTo>
                  <a:lnTo>
                    <a:pt x="1032369" y="328136"/>
                  </a:lnTo>
                  <a:cubicBezTo>
                    <a:pt x="1034421" y="295638"/>
                    <a:pt x="1027790" y="262825"/>
                    <a:pt x="1012475" y="229695"/>
                  </a:cubicBezTo>
                  <a:cubicBezTo>
                    <a:pt x="997159" y="196566"/>
                    <a:pt x="960845" y="168801"/>
                    <a:pt x="903530" y="146399"/>
                  </a:cubicBezTo>
                  <a:lnTo>
                    <a:pt x="903530" y="0"/>
                  </a:lnTo>
                  <a:close/>
                  <a:moveTo>
                    <a:pt x="784797" y="0"/>
                  </a:moveTo>
                  <a:lnTo>
                    <a:pt x="784797" y="146389"/>
                  </a:lnTo>
                  <a:cubicBezTo>
                    <a:pt x="727483" y="168787"/>
                    <a:pt x="691168" y="196547"/>
                    <a:pt x="675853" y="229671"/>
                  </a:cubicBezTo>
                  <a:cubicBezTo>
                    <a:pt x="660537" y="262794"/>
                    <a:pt x="653906" y="295603"/>
                    <a:pt x="655959" y="328095"/>
                  </a:cubicBezTo>
                  <a:lnTo>
                    <a:pt x="655959" y="1635373"/>
                  </a:lnTo>
                  <a:cubicBezTo>
                    <a:pt x="653906" y="1667865"/>
                    <a:pt x="660537" y="1700673"/>
                    <a:pt x="675853" y="1733797"/>
                  </a:cubicBezTo>
                  <a:cubicBezTo>
                    <a:pt x="691168" y="1766921"/>
                    <a:pt x="727483" y="1794681"/>
                    <a:pt x="784797" y="1817079"/>
                  </a:cubicBezTo>
                  <a:lnTo>
                    <a:pt x="784797" y="1963454"/>
                  </a:lnTo>
                  <a:cubicBezTo>
                    <a:pt x="606673" y="1945539"/>
                    <a:pt x="459588" y="1890796"/>
                    <a:pt x="343541" y="1799226"/>
                  </a:cubicBezTo>
                  <a:cubicBezTo>
                    <a:pt x="227494" y="1707656"/>
                    <a:pt x="141171" y="1590850"/>
                    <a:pt x="84572" y="1448806"/>
                  </a:cubicBezTo>
                  <a:cubicBezTo>
                    <a:pt x="27973" y="1306762"/>
                    <a:pt x="-217" y="1151071"/>
                    <a:pt x="2" y="981734"/>
                  </a:cubicBezTo>
                  <a:cubicBezTo>
                    <a:pt x="-217" y="812397"/>
                    <a:pt x="27973" y="656706"/>
                    <a:pt x="84572" y="514662"/>
                  </a:cubicBezTo>
                  <a:cubicBezTo>
                    <a:pt x="141171" y="372618"/>
                    <a:pt x="227494" y="255809"/>
                    <a:pt x="343541" y="164237"/>
                  </a:cubicBezTo>
                  <a:cubicBezTo>
                    <a:pt x="459588" y="72666"/>
                    <a:pt x="606673" y="17920"/>
                    <a:pt x="784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4243316" y="2914697"/>
              <a:ext cx="693915" cy="749593"/>
            </a:xfrm>
            <a:custGeom>
              <a:avLst/>
              <a:gdLst/>
              <a:ahLst/>
              <a:cxnLst/>
              <a:rect l="l" t="t" r="r" b="b"/>
              <a:pathLst>
                <a:path w="1822245" h="1966499">
                  <a:moveTo>
                    <a:pt x="441567" y="888242"/>
                  </a:moveTo>
                  <a:lnTo>
                    <a:pt x="512230" y="1014412"/>
                  </a:lnTo>
                  <a:cubicBezTo>
                    <a:pt x="500814" y="1027607"/>
                    <a:pt x="492082" y="1039699"/>
                    <a:pt x="486032" y="1050686"/>
                  </a:cubicBezTo>
                  <a:cubicBezTo>
                    <a:pt x="479982" y="1061673"/>
                    <a:pt x="476931" y="1075657"/>
                    <a:pt x="476879" y="1092637"/>
                  </a:cubicBezTo>
                  <a:cubicBezTo>
                    <a:pt x="476668" y="1108464"/>
                    <a:pt x="477720" y="1121612"/>
                    <a:pt x="480035" y="1132080"/>
                  </a:cubicBezTo>
                  <a:cubicBezTo>
                    <a:pt x="482350" y="1142548"/>
                    <a:pt x="487189" y="1153806"/>
                    <a:pt x="494554" y="1165855"/>
                  </a:cubicBezTo>
                  <a:lnTo>
                    <a:pt x="747063" y="1633060"/>
                  </a:lnTo>
                  <a:cubicBezTo>
                    <a:pt x="773208" y="1683348"/>
                    <a:pt x="797302" y="1712177"/>
                    <a:pt x="819344" y="1719548"/>
                  </a:cubicBezTo>
                  <a:cubicBezTo>
                    <a:pt x="841386" y="1726918"/>
                    <a:pt x="871161" y="1729236"/>
                    <a:pt x="908669" y="1726502"/>
                  </a:cubicBezTo>
                  <a:lnTo>
                    <a:pt x="984421" y="1857583"/>
                  </a:lnTo>
                  <a:cubicBezTo>
                    <a:pt x="847724" y="1931367"/>
                    <a:pt x="719528" y="1967663"/>
                    <a:pt x="599835" y="1966471"/>
                  </a:cubicBezTo>
                  <a:cubicBezTo>
                    <a:pt x="480142" y="1965279"/>
                    <a:pt x="374855" y="1938024"/>
                    <a:pt x="283975" y="1884708"/>
                  </a:cubicBezTo>
                  <a:cubicBezTo>
                    <a:pt x="193094" y="1831392"/>
                    <a:pt x="122525" y="1763439"/>
                    <a:pt x="72266" y="1680849"/>
                  </a:cubicBezTo>
                  <a:cubicBezTo>
                    <a:pt x="22007" y="1598260"/>
                    <a:pt x="-2036" y="1512460"/>
                    <a:pt x="135" y="1423449"/>
                  </a:cubicBezTo>
                  <a:cubicBezTo>
                    <a:pt x="9068" y="1295550"/>
                    <a:pt x="56154" y="1184559"/>
                    <a:pt x="141393" y="1090477"/>
                  </a:cubicBezTo>
                  <a:cubicBezTo>
                    <a:pt x="226631" y="996394"/>
                    <a:pt x="326689" y="928982"/>
                    <a:pt x="441567" y="888242"/>
                  </a:cubicBezTo>
                  <a:close/>
                  <a:moveTo>
                    <a:pt x="1628043" y="716652"/>
                  </a:moveTo>
                  <a:cubicBezTo>
                    <a:pt x="1669835" y="718912"/>
                    <a:pt x="1697766" y="736471"/>
                    <a:pt x="1711837" y="769327"/>
                  </a:cubicBezTo>
                  <a:cubicBezTo>
                    <a:pt x="1725908" y="802184"/>
                    <a:pt x="1732419" y="836776"/>
                    <a:pt x="1731369" y="873102"/>
                  </a:cubicBezTo>
                  <a:cubicBezTo>
                    <a:pt x="1730476" y="950169"/>
                    <a:pt x="1714620" y="1018097"/>
                    <a:pt x="1683801" y="1076885"/>
                  </a:cubicBezTo>
                  <a:cubicBezTo>
                    <a:pt x="1652982" y="1135672"/>
                    <a:pt x="1612555" y="1192267"/>
                    <a:pt x="1562520" y="1246669"/>
                  </a:cubicBezTo>
                  <a:lnTo>
                    <a:pt x="1491735" y="1115348"/>
                  </a:lnTo>
                  <a:cubicBezTo>
                    <a:pt x="1504510" y="1095213"/>
                    <a:pt x="1514435" y="1074290"/>
                    <a:pt x="1521509" y="1052578"/>
                  </a:cubicBezTo>
                  <a:cubicBezTo>
                    <a:pt x="1528583" y="1030867"/>
                    <a:pt x="1532173" y="1008051"/>
                    <a:pt x="1532278" y="984131"/>
                  </a:cubicBezTo>
                  <a:cubicBezTo>
                    <a:pt x="1529850" y="937659"/>
                    <a:pt x="1520136" y="901911"/>
                    <a:pt x="1503138" y="876887"/>
                  </a:cubicBezTo>
                  <a:cubicBezTo>
                    <a:pt x="1486139" y="851863"/>
                    <a:pt x="1476425" y="828732"/>
                    <a:pt x="1473997" y="807494"/>
                  </a:cubicBezTo>
                  <a:cubicBezTo>
                    <a:pt x="1477265" y="776109"/>
                    <a:pt x="1496639" y="753083"/>
                    <a:pt x="1532119" y="738416"/>
                  </a:cubicBezTo>
                  <a:cubicBezTo>
                    <a:pt x="1567599" y="723749"/>
                    <a:pt x="1599573" y="716494"/>
                    <a:pt x="1628043" y="716652"/>
                  </a:cubicBezTo>
                  <a:close/>
                  <a:moveTo>
                    <a:pt x="1173803" y="25241"/>
                  </a:moveTo>
                  <a:cubicBezTo>
                    <a:pt x="1254924" y="38016"/>
                    <a:pt x="1321030" y="76183"/>
                    <a:pt x="1372122" y="139741"/>
                  </a:cubicBezTo>
                  <a:cubicBezTo>
                    <a:pt x="1423214" y="203299"/>
                    <a:pt x="1449571" y="276162"/>
                    <a:pt x="1451191" y="358330"/>
                  </a:cubicBezTo>
                  <a:cubicBezTo>
                    <a:pt x="1450249" y="425410"/>
                    <a:pt x="1432611" y="488705"/>
                    <a:pt x="1398278" y="548215"/>
                  </a:cubicBezTo>
                  <a:cubicBezTo>
                    <a:pt x="1363945" y="607725"/>
                    <a:pt x="1318568" y="654618"/>
                    <a:pt x="1262147" y="688894"/>
                  </a:cubicBezTo>
                  <a:lnTo>
                    <a:pt x="1193906" y="562724"/>
                  </a:lnTo>
                  <a:cubicBezTo>
                    <a:pt x="1227078" y="534810"/>
                    <a:pt x="1252985" y="506106"/>
                    <a:pt x="1271625" y="476614"/>
                  </a:cubicBezTo>
                  <a:cubicBezTo>
                    <a:pt x="1290265" y="447122"/>
                    <a:pt x="1299743" y="410217"/>
                    <a:pt x="1300059" y="365900"/>
                  </a:cubicBezTo>
                  <a:cubicBezTo>
                    <a:pt x="1299532" y="322792"/>
                    <a:pt x="1287948" y="285362"/>
                    <a:pt x="1265306" y="253609"/>
                  </a:cubicBezTo>
                  <a:cubicBezTo>
                    <a:pt x="1242664" y="221856"/>
                    <a:pt x="1212124" y="197043"/>
                    <a:pt x="1173686" y="179169"/>
                  </a:cubicBezTo>
                  <a:close/>
                  <a:moveTo>
                    <a:pt x="969129" y="0"/>
                  </a:moveTo>
                  <a:lnTo>
                    <a:pt x="1059952" y="7572"/>
                  </a:lnTo>
                  <a:lnTo>
                    <a:pt x="1059952" y="179169"/>
                  </a:lnTo>
                  <a:cubicBezTo>
                    <a:pt x="1031990" y="188421"/>
                    <a:pt x="1010336" y="203982"/>
                    <a:pt x="994988" y="225852"/>
                  </a:cubicBezTo>
                  <a:cubicBezTo>
                    <a:pt x="979641" y="247721"/>
                    <a:pt x="971862" y="273375"/>
                    <a:pt x="971652" y="302815"/>
                  </a:cubicBezTo>
                  <a:cubicBezTo>
                    <a:pt x="972177" y="331834"/>
                    <a:pt x="977433" y="359591"/>
                    <a:pt x="987420" y="386087"/>
                  </a:cubicBezTo>
                  <a:cubicBezTo>
                    <a:pt x="997406" y="412583"/>
                    <a:pt x="1008969" y="437817"/>
                    <a:pt x="1022109" y="461789"/>
                  </a:cubicBezTo>
                  <a:lnTo>
                    <a:pt x="1663325" y="1655510"/>
                  </a:lnTo>
                  <a:cubicBezTo>
                    <a:pt x="1677551" y="1683276"/>
                    <a:pt x="1692570" y="1707886"/>
                    <a:pt x="1708380" y="1729341"/>
                  </a:cubicBezTo>
                  <a:cubicBezTo>
                    <a:pt x="1724191" y="1750796"/>
                    <a:pt x="1746157" y="1769096"/>
                    <a:pt x="1774279" y="1784241"/>
                  </a:cubicBezTo>
                  <a:cubicBezTo>
                    <a:pt x="1791737" y="1792286"/>
                    <a:pt x="1804148" y="1800805"/>
                    <a:pt x="1811510" y="1809798"/>
                  </a:cubicBezTo>
                  <a:cubicBezTo>
                    <a:pt x="1818872" y="1818790"/>
                    <a:pt x="1822448" y="1832988"/>
                    <a:pt x="1822237" y="1852392"/>
                  </a:cubicBezTo>
                  <a:cubicBezTo>
                    <a:pt x="1819450" y="1887572"/>
                    <a:pt x="1806724" y="1909343"/>
                    <a:pt x="1784060" y="1917704"/>
                  </a:cubicBezTo>
                  <a:cubicBezTo>
                    <a:pt x="1761395" y="1926065"/>
                    <a:pt x="1745514" y="1929536"/>
                    <a:pt x="1736417" y="1928116"/>
                  </a:cubicBezTo>
                  <a:lnTo>
                    <a:pt x="1140830" y="1928116"/>
                  </a:lnTo>
                  <a:lnTo>
                    <a:pt x="525107" y="822634"/>
                  </a:lnTo>
                  <a:cubicBezTo>
                    <a:pt x="495936" y="771010"/>
                    <a:pt x="473546" y="714023"/>
                    <a:pt x="457936" y="651674"/>
                  </a:cubicBezTo>
                  <a:cubicBezTo>
                    <a:pt x="442326" y="589325"/>
                    <a:pt x="434442" y="528554"/>
                    <a:pt x="434284" y="469359"/>
                  </a:cubicBezTo>
                  <a:cubicBezTo>
                    <a:pt x="436028" y="375386"/>
                    <a:pt x="462814" y="293328"/>
                    <a:pt x="514642" y="223186"/>
                  </a:cubicBezTo>
                  <a:cubicBezTo>
                    <a:pt x="566469" y="153044"/>
                    <a:pt x="632873" y="98462"/>
                    <a:pt x="713854" y="59442"/>
                  </a:cubicBezTo>
                  <a:cubicBezTo>
                    <a:pt x="794834" y="20421"/>
                    <a:pt x="879926" y="608"/>
                    <a:pt x="969129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92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 Std" panose="04020904080802020404" pitchFamily="82" charset="0"/>
                <a:ea typeface="Microsoft JhengHei UI" panose="020B0604030504040204" pitchFamily="34" charset="-120"/>
                <a:cs typeface="+mn-cs"/>
              </a:endParaRPr>
            </a:p>
          </p:txBody>
        </p:sp>
        <p:sp>
          <p:nvSpPr>
            <p:cNvPr id="7" name="文本框 12"/>
            <p:cNvSpPr/>
            <p:nvPr>
              <p:custDataLst>
                <p:tags r:id="rId3"/>
              </p:custDataLst>
            </p:nvPr>
          </p:nvSpPr>
          <p:spPr bwMode="auto">
            <a:xfrm>
              <a:off x="5197647" y="2814645"/>
              <a:ext cx="882876" cy="949696"/>
            </a:xfrm>
            <a:custGeom>
              <a:avLst/>
              <a:gdLst>
                <a:gd name="T0" fmla="*/ 3 w 1753951"/>
                <a:gd name="T1" fmla="*/ 2 h 1888184"/>
                <a:gd name="T2" fmla="*/ 3 w 1753951"/>
                <a:gd name="T3" fmla="*/ 2 h 1888184"/>
                <a:gd name="T4" fmla="*/ 4 w 1753951"/>
                <a:gd name="T5" fmla="*/ 4 h 1888184"/>
                <a:gd name="T6" fmla="*/ 3 w 1753951"/>
                <a:gd name="T7" fmla="*/ 9 h 1888184"/>
                <a:gd name="T8" fmla="*/ 2 w 1753951"/>
                <a:gd name="T9" fmla="*/ 10 h 1888184"/>
                <a:gd name="T10" fmla="*/ 3 w 1753951"/>
                <a:gd name="T11" fmla="*/ 11 h 1888184"/>
                <a:gd name="T12" fmla="*/ 3 w 1753951"/>
                <a:gd name="T13" fmla="*/ 11 h 1888184"/>
                <a:gd name="T14" fmla="*/ 3 w 1753951"/>
                <a:gd name="T15" fmla="*/ 11 h 1888184"/>
                <a:gd name="T16" fmla="*/ 3 w 1753951"/>
                <a:gd name="T17" fmla="*/ 11 h 1888184"/>
                <a:gd name="T18" fmla="*/ 3 w 1753951"/>
                <a:gd name="T19" fmla="*/ 12 h 1888184"/>
                <a:gd name="T20" fmla="*/ 1 w 1753951"/>
                <a:gd name="T21" fmla="*/ 12 h 1888184"/>
                <a:gd name="T22" fmla="*/ 1 w 1753951"/>
                <a:gd name="T23" fmla="*/ 11 h 1888184"/>
                <a:gd name="T24" fmla="*/ 0 w 1753951"/>
                <a:gd name="T25" fmla="*/ 11 h 1888184"/>
                <a:gd name="T26" fmla="*/ 1 w 1753951"/>
                <a:gd name="T27" fmla="*/ 11 h 1888184"/>
                <a:gd name="T28" fmla="*/ 1 w 1753951"/>
                <a:gd name="T29" fmla="*/ 11 h 1888184"/>
                <a:gd name="T30" fmla="*/ 1 w 1753951"/>
                <a:gd name="T31" fmla="*/ 10 h 1888184"/>
                <a:gd name="T32" fmla="*/ 1 w 1753951"/>
                <a:gd name="T33" fmla="*/ 9 h 1888184"/>
                <a:gd name="T34" fmla="*/ 3 w 1753951"/>
                <a:gd name="T35" fmla="*/ 2 h 1888184"/>
                <a:gd name="T36" fmla="*/ 4 w 1753951"/>
                <a:gd name="T37" fmla="*/ 0 h 1888184"/>
                <a:gd name="T38" fmla="*/ 7 w 1753951"/>
                <a:gd name="T39" fmla="*/ 0 h 1888184"/>
                <a:gd name="T40" fmla="*/ 10 w 1753951"/>
                <a:gd name="T41" fmla="*/ 10 h 1888184"/>
                <a:gd name="T42" fmla="*/ 10 w 1753951"/>
                <a:gd name="T43" fmla="*/ 10 h 1888184"/>
                <a:gd name="T44" fmla="*/ 10 w 1753951"/>
                <a:gd name="T45" fmla="*/ 11 h 1888184"/>
                <a:gd name="T46" fmla="*/ 11 w 1753951"/>
                <a:gd name="T47" fmla="*/ 11 h 1888184"/>
                <a:gd name="T48" fmla="*/ 11 w 1753951"/>
                <a:gd name="T49" fmla="*/ 11 h 1888184"/>
                <a:gd name="T50" fmla="*/ 10 w 1753951"/>
                <a:gd name="T51" fmla="*/ 11 h 1888184"/>
                <a:gd name="T52" fmla="*/ 10 w 1753951"/>
                <a:gd name="T53" fmla="*/ 12 h 1888184"/>
                <a:gd name="T54" fmla="*/ 6 w 1753951"/>
                <a:gd name="T55" fmla="*/ 12 h 1888184"/>
                <a:gd name="T56" fmla="*/ 6 w 1753951"/>
                <a:gd name="T57" fmla="*/ 11 h 1888184"/>
                <a:gd name="T58" fmla="*/ 5 w 1753951"/>
                <a:gd name="T59" fmla="*/ 11 h 1888184"/>
                <a:gd name="T60" fmla="*/ 5 w 1753951"/>
                <a:gd name="T61" fmla="*/ 11 h 1888184"/>
                <a:gd name="T62" fmla="*/ 6 w 1753951"/>
                <a:gd name="T63" fmla="*/ 11 h 1888184"/>
                <a:gd name="T64" fmla="*/ 6 w 1753951"/>
                <a:gd name="T65" fmla="*/ 10 h 1888184"/>
                <a:gd name="T66" fmla="*/ 6 w 1753951"/>
                <a:gd name="T67" fmla="*/ 10 h 1888184"/>
                <a:gd name="T68" fmla="*/ 6 w 1753951"/>
                <a:gd name="T69" fmla="*/ 9 h 1888184"/>
                <a:gd name="T70" fmla="*/ 3 w 1753951"/>
                <a:gd name="T71" fmla="*/ 9 h 1888184"/>
                <a:gd name="T72" fmla="*/ 3 w 1753951"/>
                <a:gd name="T73" fmla="*/ 7 h 1888184"/>
                <a:gd name="T74" fmla="*/ 5 w 1753951"/>
                <a:gd name="T75" fmla="*/ 7 h 1888184"/>
                <a:gd name="T76" fmla="*/ 4 w 1753951"/>
                <a:gd name="T77" fmla="*/ 1 h 1888184"/>
                <a:gd name="T78" fmla="*/ 4 w 1753951"/>
                <a:gd name="T79" fmla="*/ 0 h 18881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753951" h="1888184">
                  <a:moveTo>
                    <a:pt x="570348" y="353377"/>
                  </a:moveTo>
                  <a:lnTo>
                    <a:pt x="577919" y="353377"/>
                  </a:lnTo>
                  <a:lnTo>
                    <a:pt x="643336" y="638604"/>
                  </a:lnTo>
                  <a:lnTo>
                    <a:pt x="406069" y="1501539"/>
                  </a:lnTo>
                  <a:cubicBezTo>
                    <a:pt x="386410" y="1576316"/>
                    <a:pt x="384099" y="1629954"/>
                    <a:pt x="399135" y="1662452"/>
                  </a:cubicBezTo>
                  <a:cubicBezTo>
                    <a:pt x="414171" y="1694950"/>
                    <a:pt x="443406" y="1719560"/>
                    <a:pt x="486841" y="1736283"/>
                  </a:cubicBezTo>
                  <a:cubicBezTo>
                    <a:pt x="507665" y="1744328"/>
                    <a:pt x="525334" y="1754109"/>
                    <a:pt x="539847" y="1765625"/>
                  </a:cubicBezTo>
                  <a:cubicBezTo>
                    <a:pt x="554361" y="1777142"/>
                    <a:pt x="561933" y="1795126"/>
                    <a:pt x="562564" y="1819579"/>
                  </a:cubicBezTo>
                  <a:cubicBezTo>
                    <a:pt x="560251" y="1853339"/>
                    <a:pt x="544685" y="1873532"/>
                    <a:pt x="515868" y="1880158"/>
                  </a:cubicBezTo>
                  <a:cubicBezTo>
                    <a:pt x="487051" y="1886783"/>
                    <a:pt x="458865" y="1889307"/>
                    <a:pt x="431310" y="1887730"/>
                  </a:cubicBezTo>
                  <a:lnTo>
                    <a:pt x="141237" y="1887730"/>
                  </a:lnTo>
                  <a:cubicBezTo>
                    <a:pt x="113284" y="1889150"/>
                    <a:pt x="83439" y="1885679"/>
                    <a:pt x="51703" y="1877318"/>
                  </a:cubicBezTo>
                  <a:cubicBezTo>
                    <a:pt x="19967" y="1868957"/>
                    <a:pt x="2732" y="1847186"/>
                    <a:pt x="0" y="1812006"/>
                  </a:cubicBezTo>
                  <a:cubicBezTo>
                    <a:pt x="631" y="1783662"/>
                    <a:pt x="10088" y="1765257"/>
                    <a:pt x="28373" y="1756791"/>
                  </a:cubicBezTo>
                  <a:cubicBezTo>
                    <a:pt x="46659" y="1748325"/>
                    <a:pt x="69988" y="1738123"/>
                    <a:pt x="98361" y="1726186"/>
                  </a:cubicBezTo>
                  <a:cubicBezTo>
                    <a:pt x="125575" y="1714196"/>
                    <a:pt x="154376" y="1688955"/>
                    <a:pt x="184764" y="1650462"/>
                  </a:cubicBezTo>
                  <a:cubicBezTo>
                    <a:pt x="215151" y="1611969"/>
                    <a:pt x="242733" y="1548866"/>
                    <a:pt x="267508" y="1461153"/>
                  </a:cubicBezTo>
                  <a:lnTo>
                    <a:pt x="570348" y="353377"/>
                  </a:lnTo>
                  <a:close/>
                  <a:moveTo>
                    <a:pt x="666053" y="0"/>
                  </a:moveTo>
                  <a:lnTo>
                    <a:pt x="1223885" y="0"/>
                  </a:lnTo>
                  <a:lnTo>
                    <a:pt x="1602504" y="1594931"/>
                  </a:lnTo>
                  <a:cubicBezTo>
                    <a:pt x="1608393" y="1630164"/>
                    <a:pt x="1616176" y="1660033"/>
                    <a:pt x="1625852" y="1684538"/>
                  </a:cubicBezTo>
                  <a:cubicBezTo>
                    <a:pt x="1635528" y="1709043"/>
                    <a:pt x="1657193" y="1728815"/>
                    <a:pt x="1690848" y="1743855"/>
                  </a:cubicBezTo>
                  <a:cubicBezTo>
                    <a:pt x="1708938" y="1750901"/>
                    <a:pt x="1723872" y="1760156"/>
                    <a:pt x="1735651" y="1771620"/>
                  </a:cubicBezTo>
                  <a:cubicBezTo>
                    <a:pt x="1747431" y="1783084"/>
                    <a:pt x="1753531" y="1799911"/>
                    <a:pt x="1753951" y="1822103"/>
                  </a:cubicBezTo>
                  <a:cubicBezTo>
                    <a:pt x="1751164" y="1854653"/>
                    <a:pt x="1734021" y="1874110"/>
                    <a:pt x="1702522" y="1880473"/>
                  </a:cubicBezTo>
                  <a:cubicBezTo>
                    <a:pt x="1671023" y="1886836"/>
                    <a:pt x="1641891" y="1889255"/>
                    <a:pt x="1615124" y="1887730"/>
                  </a:cubicBezTo>
                  <a:lnTo>
                    <a:pt x="986617" y="1887730"/>
                  </a:lnTo>
                  <a:cubicBezTo>
                    <a:pt x="959378" y="1888887"/>
                    <a:pt x="932454" y="1885311"/>
                    <a:pt x="905845" y="1877002"/>
                  </a:cubicBezTo>
                  <a:cubicBezTo>
                    <a:pt x="879237" y="1868694"/>
                    <a:pt x="864933" y="1848711"/>
                    <a:pt x="862935" y="1817054"/>
                  </a:cubicBezTo>
                  <a:cubicBezTo>
                    <a:pt x="862883" y="1797545"/>
                    <a:pt x="866774" y="1782926"/>
                    <a:pt x="874609" y="1773198"/>
                  </a:cubicBezTo>
                  <a:cubicBezTo>
                    <a:pt x="882445" y="1763469"/>
                    <a:pt x="894539" y="1754530"/>
                    <a:pt x="910894" y="1746379"/>
                  </a:cubicBezTo>
                  <a:cubicBezTo>
                    <a:pt x="943234" y="1729552"/>
                    <a:pt x="963111" y="1711462"/>
                    <a:pt x="970526" y="1692110"/>
                  </a:cubicBezTo>
                  <a:cubicBezTo>
                    <a:pt x="977941" y="1672759"/>
                    <a:pt x="975732" y="1639524"/>
                    <a:pt x="963900" y="1592407"/>
                  </a:cubicBezTo>
                  <a:lnTo>
                    <a:pt x="913418" y="1398050"/>
                  </a:lnTo>
                  <a:lnTo>
                    <a:pt x="544895" y="1398050"/>
                  </a:lnTo>
                  <a:lnTo>
                    <a:pt x="580233" y="1251966"/>
                  </a:lnTo>
                  <a:lnTo>
                    <a:pt x="888176" y="1251966"/>
                  </a:lnTo>
                  <a:lnTo>
                    <a:pt x="633240" y="136303"/>
                  </a:lnTo>
                  <a:lnTo>
                    <a:pt x="6660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ctrTitle"/>
          </p:nvPr>
        </p:nvSpPr>
        <p:spPr>
          <a:xfrm>
            <a:off x="5652120" y="2780931"/>
            <a:ext cx="3384376" cy="576063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CN" dirty="0"/>
            </a:br>
            <a:r>
              <a:rPr lang="en-US" altLang="zh-CN" dirty="0"/>
              <a:t>                                                                     </a:t>
            </a:r>
            <a:r>
              <a:rPr lang="en-US" altLang="zh-CN" sz="2400" dirty="0"/>
              <a:t>Subgraph Enumeration</a:t>
            </a:r>
            <a:r>
              <a:rPr lang="en-US" altLang="zh-CN" sz="1600" dirty="0"/>
              <a:t>    </a:t>
            </a:r>
            <a:r>
              <a:rPr lang="en-US" altLang="zh-CN" sz="2400" dirty="0"/>
              <a:t>                                    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F07488-4C23-4220-93BD-2445DFA5C7F2}"/>
              </a:ext>
            </a:extLst>
          </p:cNvPr>
          <p:cNvSpPr/>
          <p:nvPr/>
        </p:nvSpPr>
        <p:spPr>
          <a:xfrm>
            <a:off x="7236296" y="3933056"/>
            <a:ext cx="3384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Reporter</a:t>
            </a:r>
            <a:r>
              <a:rPr lang="zh-CN" altLang="en-US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cs typeface="Ebrima" panose="02000000000000000000" pitchFamily="2" charset="0"/>
              </a:rPr>
              <a:t>：</a:t>
            </a:r>
            <a:endParaRPr lang="en-US" altLang="zh-CN" sz="2000" dirty="0">
              <a:solidFill>
                <a:srgbClr val="94B6D2">
                  <a:lumMod val="75000"/>
                </a:srgbClr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Bofeng Chen</a:t>
            </a:r>
            <a:b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Chunfang Yu  </a:t>
            </a:r>
          </a:p>
          <a:p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Zihan Song</a:t>
            </a:r>
            <a:b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Xinlei Zhang   </a:t>
            </a:r>
          </a:p>
          <a:p>
            <a:r>
              <a:rPr lang="en-US" altLang="zh-CN" sz="20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Hui Jiang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66A86E-25FB-4295-8F25-B3C70264A0E0}"/>
              </a:ext>
            </a:extLst>
          </p:cNvPr>
          <p:cNvSpPr/>
          <p:nvPr/>
        </p:nvSpPr>
        <p:spPr>
          <a:xfrm>
            <a:off x="-36512" y="6021288"/>
            <a:ext cx="2304256" cy="836712"/>
          </a:xfrm>
          <a:prstGeom prst="rect">
            <a:avLst/>
          </a:prstGeom>
          <a:solidFill>
            <a:srgbClr val="DD8047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11/21/2019</a:t>
            </a:r>
            <a:endParaRPr lang="zh-CN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A703DA-59AA-4A69-8F79-0A023E3CFBC8}"/>
              </a:ext>
            </a:extLst>
          </p:cNvPr>
          <p:cNvSpPr/>
          <p:nvPr/>
        </p:nvSpPr>
        <p:spPr>
          <a:xfrm>
            <a:off x="2339752" y="6021288"/>
            <a:ext cx="6804248" cy="836712"/>
          </a:xfrm>
          <a:prstGeom prst="rect">
            <a:avLst/>
          </a:prstGeom>
          <a:ln>
            <a:solidFill>
              <a:srgbClr val="94B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Database System Implementation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C66BA4-15BB-40E9-8C03-93F6BD2D55B1}"/>
              </a:ext>
            </a:extLst>
          </p:cNvPr>
          <p:cNvSpPr/>
          <p:nvPr/>
        </p:nvSpPr>
        <p:spPr>
          <a:xfrm>
            <a:off x="1715024" y="2123177"/>
            <a:ext cx="60436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Thank You for Listening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90819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Assignment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2</a:t>
            </a:fld>
            <a:endParaRPr lang="zh-CN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9C56BB59-9606-44F1-B454-963E28D87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601569"/>
              </p:ext>
            </p:extLst>
          </p:nvPr>
        </p:nvGraphicFramePr>
        <p:xfrm>
          <a:off x="683569" y="1772819"/>
          <a:ext cx="7704856" cy="458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317">
                  <a:extLst>
                    <a:ext uri="{9D8B030D-6E8A-4147-A177-3AD203B41FA5}">
                      <a16:colId xmlns:a16="http://schemas.microsoft.com/office/drawing/2014/main" val="81591319"/>
                    </a:ext>
                  </a:extLst>
                </a:gridCol>
                <a:gridCol w="3692884">
                  <a:extLst>
                    <a:ext uri="{9D8B030D-6E8A-4147-A177-3AD203B41FA5}">
                      <a16:colId xmlns:a16="http://schemas.microsoft.com/office/drawing/2014/main" val="1381300718"/>
                    </a:ext>
                  </a:extLst>
                </a:gridCol>
                <a:gridCol w="2197655">
                  <a:extLst>
                    <a:ext uri="{9D8B030D-6E8A-4147-A177-3AD203B41FA5}">
                      <a16:colId xmlns:a16="http://schemas.microsoft.com/office/drawing/2014/main" val="3014759998"/>
                    </a:ext>
                  </a:extLst>
                </a:gridCol>
              </a:tblGrid>
              <a:tr h="4025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Member</a:t>
                      </a:r>
                      <a:endParaRPr lang="zh-CN" altLang="en-US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title</a:t>
                      </a:r>
                      <a:endParaRPr lang="zh-CN" altLang="en-US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162586"/>
                  </a:ext>
                </a:extLst>
              </a:tr>
              <a:tr h="1021896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94B6D2">
                              <a:lumMod val="75000"/>
                            </a:srgb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Bofeng Chen</a:t>
                      </a:r>
                      <a:br>
                        <a:rPr lang="en-US" altLang="zh-CN" sz="2000" dirty="0">
                          <a:solidFill>
                            <a:srgbClr val="94B6D2">
                              <a:lumMod val="75000"/>
                            </a:srgb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</a:br>
                      <a:endParaRPr lang="en-US" altLang="zh-CN" sz="2000" dirty="0">
                        <a:solidFill>
                          <a:srgbClr val="94B6D2">
                            <a:lumMod val="75000"/>
                          </a:srgbClr>
                        </a:solidFill>
                        <a:latin typeface="Ebrima" panose="02000000000000000000" pitchFamily="2" charset="0"/>
                        <a:ea typeface="Ebrima" panose="02000000000000000000" pitchFamily="2" charset="0"/>
                        <a:cs typeface="Ebrima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BENU: Distributed Subgraph Enumeration with Backtracking-Based Framework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ICDE'2019</a:t>
                      </a:r>
                    </a:p>
                    <a:p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08464"/>
                  </a:ext>
                </a:extLst>
              </a:tr>
              <a:tr h="712231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94B6D2">
                              <a:lumMod val="75000"/>
                            </a:srgb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Chunfang Yu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Efﬁcient Parallel Subgraph Enumeration on a Single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ICDE'2019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61203"/>
                  </a:ext>
                </a:extLst>
              </a:tr>
              <a:tr h="712231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94B6D2">
                              <a:lumMod val="75000"/>
                            </a:srgb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Zihan Song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Efficient subgraph matching by postponing cartesian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SIGMOD'2016</a:t>
                      </a:r>
                    </a:p>
                    <a:p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075066"/>
                  </a:ext>
                </a:extLst>
              </a:tr>
              <a:tr h="712231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94B6D2">
                              <a:lumMod val="75000"/>
                            </a:srgb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Xinlei Zhang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Scalable Distributed Subgraph Enumeration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VLDB'2016</a:t>
                      </a:r>
                    </a:p>
                    <a:p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033562"/>
                  </a:ext>
                </a:extLst>
              </a:tr>
              <a:tr h="1021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94B6D2">
                              <a:lumMod val="75000"/>
                            </a:srgbClr>
                          </a:solidFill>
                          <a:latin typeface="Ebrima" panose="02000000000000000000" pitchFamily="2" charset="0"/>
                          <a:ea typeface="Ebrima" panose="02000000000000000000" pitchFamily="2" charset="0"/>
                          <a:cs typeface="Ebrima" panose="02000000000000000000" pitchFamily="2" charset="0"/>
                        </a:rPr>
                        <a:t>Hui Jiang</a:t>
                      </a:r>
                      <a:endParaRPr lang="zh-CN" altLang="en-US" sz="2000" dirty="0"/>
                    </a:p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Subgraph Matching: on Compression and Computation</a:t>
                      </a:r>
                    </a:p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PVLDB'2017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348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201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Challenges of Subgraph Matching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EB2E6D-63B4-42CC-BA1A-6C6FC8C5F61A}"/>
              </a:ext>
            </a:extLst>
          </p:cNvPr>
          <p:cNvSpPr/>
          <p:nvPr/>
        </p:nvSpPr>
        <p:spPr>
          <a:xfrm>
            <a:off x="467547" y="1628803"/>
            <a:ext cx="7992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zh-CN" sz="2400" spc="-5" dirty="0">
                <a:cs typeface="Times New Roman" panose="02020603050405020304" pitchFamily="18" charset="0"/>
              </a:rPr>
              <a:t>Challenge II : Exponential number of embeddings of query paths in a  data graph.</a:t>
            </a:r>
            <a:endParaRPr lang="en-US" altLang="zh-CN" sz="2400" dirty="0">
              <a:cs typeface="Times New Roman" panose="02020603050405020304" pitchFamily="18" charset="0"/>
            </a:endParaRPr>
          </a:p>
        </p:txBody>
      </p:sp>
      <p:sp>
        <p:nvSpPr>
          <p:cNvPr id="21" name="内容占位符 6">
            <a:extLst>
              <a:ext uri="{FF2B5EF4-FFF2-40B4-BE49-F238E27FC236}">
                <a16:creationId xmlns:a16="http://schemas.microsoft.com/office/drawing/2014/main" id="{82AF44DE-6ED1-48FB-940E-F471995596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2459798"/>
            <a:ext cx="6858344" cy="40046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/>
              <a:t>Worst-case space complexity: </a:t>
            </a:r>
            <a:r>
              <a:rPr lang="en-US" altLang="zh-CN" sz="2000" dirty="0">
                <a:solidFill>
                  <a:srgbClr val="0070C0"/>
                </a:solidFill>
              </a:rPr>
              <a:t>O(|V(G)|</a:t>
            </a:r>
            <a:r>
              <a:rPr lang="en-US" altLang="zh-CN" sz="2000" baseline="30000" dirty="0">
                <a:solidFill>
                  <a:srgbClr val="0070C0"/>
                </a:solidFill>
              </a:rPr>
              <a:t>|v(q)-1|</a:t>
            </a:r>
            <a:r>
              <a:rPr lang="en-US" altLang="zh-CN" sz="2000" dirty="0">
                <a:solidFill>
                  <a:srgbClr val="0070C0"/>
                </a:solidFill>
              </a:rPr>
              <a:t>)</a:t>
            </a:r>
            <a:r>
              <a:rPr lang="en-US" altLang="zh-CN" sz="2000" dirty="0"/>
              <a:t>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000" dirty="0"/>
              <a:t>Solution: We propose a </a:t>
            </a:r>
            <a:r>
              <a:rPr lang="en-US" altLang="zh-CN" sz="2000" dirty="0">
                <a:solidFill>
                  <a:srgbClr val="0070C0"/>
                </a:solidFill>
              </a:rPr>
              <a:t>polynomial-size</a:t>
            </a:r>
            <a:r>
              <a:rPr lang="en-US" altLang="zh-CN" sz="2000" dirty="0"/>
              <a:t> data structure to avoid  enumerating all embeddings of a query path in the data graph</a:t>
            </a:r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7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2A38138-2E9E-4E43-9807-2844493F5BBC}"/>
              </a:ext>
            </a:extLst>
          </p:cNvPr>
          <p:cNvSpPr/>
          <p:nvPr/>
        </p:nvSpPr>
        <p:spPr>
          <a:xfrm>
            <a:off x="323528" y="4005065"/>
            <a:ext cx="3881952" cy="2239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BDB25F6-9EC1-46E7-9433-48B8CBCFE28B}"/>
              </a:ext>
            </a:extLst>
          </p:cNvPr>
          <p:cNvSpPr/>
          <p:nvPr/>
        </p:nvSpPr>
        <p:spPr>
          <a:xfrm>
            <a:off x="4644010" y="4222306"/>
            <a:ext cx="4253867" cy="1910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9C384BB-C51C-4B4A-AA21-477472A755CC}"/>
              </a:ext>
            </a:extLst>
          </p:cNvPr>
          <p:cNvSpPr/>
          <p:nvPr/>
        </p:nvSpPr>
        <p:spPr>
          <a:xfrm>
            <a:off x="4186808" y="5235465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0" y="57149"/>
                </a:moveTo>
                <a:lnTo>
                  <a:pt x="342899" y="57149"/>
                </a:lnTo>
                <a:lnTo>
                  <a:pt x="342899" y="0"/>
                </a:lnTo>
                <a:lnTo>
                  <a:pt x="457199" y="114299"/>
                </a:lnTo>
                <a:lnTo>
                  <a:pt x="342899" y="228599"/>
                </a:lnTo>
                <a:lnTo>
                  <a:pt x="342899" y="171449"/>
                </a:lnTo>
                <a:lnTo>
                  <a:pt x="0" y="171449"/>
                </a:lnTo>
                <a:lnTo>
                  <a:pt x="0" y="5714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67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Introduction &amp; Existing Works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Challenges of Subgraph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Our Approach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b="1" spc="51" dirty="0">
                <a:solidFill>
                  <a:srgbClr val="0070C0"/>
                </a:solidFill>
                <a:cs typeface="Calibri"/>
              </a:rPr>
              <a:t>Core-First Decomposition based Framework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spc="51" dirty="0">
                <a:cs typeface="Calibri"/>
              </a:rPr>
              <a:t>Compact Path Index (CPI) based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71" dirty="0">
                <a:cs typeface="Calibri"/>
              </a:rPr>
              <a:t>Experiments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9597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Core-First Decomposition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Core-Forest Decomposition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Compute the </a:t>
            </a:r>
            <a:r>
              <a:rPr lang="en-US" altLang="zh-CN" sz="2000" b="1" dirty="0"/>
              <a:t>minimal connected </a:t>
            </a:r>
            <a:r>
              <a:rPr lang="en-US" altLang="zh-CN" sz="2000" dirty="0"/>
              <a:t>subgraph containing </a:t>
            </a:r>
            <a:r>
              <a:rPr lang="en-US" altLang="zh-CN" sz="2000" b="1" dirty="0"/>
              <a:t>all non-tree edges</a:t>
            </a:r>
            <a:r>
              <a:rPr lang="en-US" altLang="zh-CN" sz="2000" dirty="0"/>
              <a:t> of </a:t>
            </a:r>
            <a:r>
              <a:rPr lang="en-US" altLang="zh-CN" sz="2000" dirty="0">
                <a:solidFill>
                  <a:srgbClr val="0070C0"/>
                </a:solidFill>
              </a:rPr>
              <a:t>q</a:t>
            </a:r>
            <a:r>
              <a:rPr lang="en-US" altLang="zh-CN" sz="2000" dirty="0"/>
              <a:t> regarding any spanning tree.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Lemma: the core-structure of q is exactly the 2-core of q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sz="1700" dirty="0"/>
              <a:t>2-core of q is the maximal subgraph of q such that every vertex in the graph has at least two neighbors in the subgraph</a:t>
            </a:r>
            <a:endParaRPr lang="en-US" altLang="zh-CN" sz="21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3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771CE32-589B-41C4-8746-FE02B27161A1}"/>
              </a:ext>
            </a:extLst>
          </p:cNvPr>
          <p:cNvSpPr/>
          <p:nvPr/>
        </p:nvSpPr>
        <p:spPr>
          <a:xfrm>
            <a:off x="1032074" y="4264942"/>
            <a:ext cx="1732801" cy="219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0F2E5DCB-46A8-4ABE-9166-55433364ADCF}"/>
              </a:ext>
            </a:extLst>
          </p:cNvPr>
          <p:cNvSpPr/>
          <p:nvPr/>
        </p:nvSpPr>
        <p:spPr>
          <a:xfrm>
            <a:off x="3275858" y="4221088"/>
            <a:ext cx="2038351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8E5AB79-8F25-4A13-95F8-B5100913C139}"/>
              </a:ext>
            </a:extLst>
          </p:cNvPr>
          <p:cNvSpPr/>
          <p:nvPr/>
        </p:nvSpPr>
        <p:spPr>
          <a:xfrm>
            <a:off x="5825191" y="4398927"/>
            <a:ext cx="2019300" cy="2114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201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Core-First Decomposition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65407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Forest-Leaf Decomposition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Compute the set of </a:t>
            </a:r>
            <a:r>
              <a:rPr lang="en-US" altLang="zh-CN" sz="2000" b="1" dirty="0"/>
              <a:t>leaf vertices </a:t>
            </a:r>
            <a:r>
              <a:rPr lang="en-US" altLang="zh-CN" sz="2000" dirty="0"/>
              <a:t>by rooting each tree at its  connection vertex.</a:t>
            </a:r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1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3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0771CE32-589B-41C4-8746-FE02B27161A1}"/>
              </a:ext>
            </a:extLst>
          </p:cNvPr>
          <p:cNvSpPr/>
          <p:nvPr/>
        </p:nvSpPr>
        <p:spPr>
          <a:xfrm>
            <a:off x="1143958" y="3112814"/>
            <a:ext cx="1732801" cy="2194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0F2E5DCB-46A8-4ABE-9166-55433364ADCF}"/>
              </a:ext>
            </a:extLst>
          </p:cNvPr>
          <p:cNvSpPr/>
          <p:nvPr/>
        </p:nvSpPr>
        <p:spPr>
          <a:xfrm>
            <a:off x="3387743" y="3068960"/>
            <a:ext cx="2038351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8E5AB79-8F25-4A13-95F8-B5100913C139}"/>
              </a:ext>
            </a:extLst>
          </p:cNvPr>
          <p:cNvSpPr/>
          <p:nvPr/>
        </p:nvSpPr>
        <p:spPr>
          <a:xfrm>
            <a:off x="5937077" y="3246799"/>
            <a:ext cx="2019300" cy="2114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7594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Introduction &amp; Existing Works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Challenges of Subgraph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Our Approach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spc="51" dirty="0">
                <a:cs typeface="Calibri"/>
              </a:rPr>
              <a:t>Core-First Decomposition based Framework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b="1" spc="51" dirty="0">
                <a:solidFill>
                  <a:srgbClr val="0070C0"/>
                </a:solidFill>
                <a:cs typeface="Calibri"/>
              </a:rPr>
              <a:t>Compact Path Index (CPI) based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71" dirty="0">
                <a:cs typeface="Calibri"/>
              </a:rPr>
              <a:t>Experiments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64933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Compact Path-Index based Matching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251520" y="1290357"/>
            <a:ext cx="5832648" cy="33627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Auxiliary Data Structure: Compact Path-Index (CPI)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Prunes invalid candidates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Serves for computing an effective matching order.</a:t>
            </a:r>
            <a:endParaRPr lang="en-US" altLang="zh-CN" sz="21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3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B28C57-EAB1-46DB-91AB-8EC63C49EDFB}"/>
              </a:ext>
            </a:extLst>
          </p:cNvPr>
          <p:cNvSpPr/>
          <p:nvPr/>
        </p:nvSpPr>
        <p:spPr>
          <a:xfrm>
            <a:off x="6563099" y="1801151"/>
            <a:ext cx="1885951" cy="2266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D4337A4D-7FDD-4F62-AF12-77E14CFD9D94}"/>
              </a:ext>
            </a:extLst>
          </p:cNvPr>
          <p:cNvSpPr/>
          <p:nvPr/>
        </p:nvSpPr>
        <p:spPr>
          <a:xfrm>
            <a:off x="5148064" y="4037220"/>
            <a:ext cx="3851920" cy="2559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AAEA2025-B814-483E-B158-07419E0BEDC2}"/>
              </a:ext>
            </a:extLst>
          </p:cNvPr>
          <p:cNvSpPr/>
          <p:nvPr/>
        </p:nvSpPr>
        <p:spPr>
          <a:xfrm>
            <a:off x="511500" y="4261914"/>
            <a:ext cx="4177851" cy="21101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292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Compact Path-Index based Matching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CPI Structure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Candidate set: each query node </a:t>
            </a:r>
            <a:r>
              <a:rPr lang="en-US" altLang="zh-CN" sz="2000" dirty="0">
                <a:solidFill>
                  <a:srgbClr val="0070C0"/>
                </a:solidFill>
              </a:rPr>
              <a:t>u</a:t>
            </a:r>
            <a:r>
              <a:rPr lang="en-US" altLang="zh-CN" sz="2000" dirty="0"/>
              <a:t> has a candidate set </a:t>
            </a:r>
            <a:r>
              <a:rPr lang="en-US" altLang="zh-CN" sz="2000" dirty="0" err="1">
                <a:solidFill>
                  <a:srgbClr val="0070C0"/>
                </a:solidFill>
              </a:rPr>
              <a:t>u.C</a:t>
            </a:r>
            <a:r>
              <a:rPr lang="en-US" altLang="zh-CN" sz="2000" dirty="0" err="1"/>
              <a:t>.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Edge set: there is an edge between </a:t>
            </a:r>
            <a:r>
              <a:rPr lang="en-US" altLang="zh-CN" sz="2000" dirty="0">
                <a:solidFill>
                  <a:srgbClr val="0070C0"/>
                </a:solidFill>
              </a:rPr>
              <a:t>v &lt; </a:t>
            </a:r>
            <a:r>
              <a:rPr lang="en-US" altLang="zh-CN" sz="2000" dirty="0" err="1">
                <a:solidFill>
                  <a:srgbClr val="0070C0"/>
                </a:solidFill>
              </a:rPr>
              <a:t>u.C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and </a:t>
            </a:r>
            <a:r>
              <a:rPr lang="en-US" altLang="zh-CN" sz="2000" dirty="0">
                <a:solidFill>
                  <a:srgbClr val="0070C0"/>
                </a:solidFill>
              </a:rPr>
              <a:t>v’ &lt; </a:t>
            </a:r>
            <a:r>
              <a:rPr lang="en-US" altLang="zh-CN" sz="2000" dirty="0" err="1">
                <a:solidFill>
                  <a:srgbClr val="0070C0"/>
                </a:solidFill>
              </a:rPr>
              <a:t>u’.C</a:t>
            </a:r>
            <a:r>
              <a:rPr lang="en-US" altLang="zh-CN" sz="2000" dirty="0"/>
              <a:t> for  adjacent query nodes </a:t>
            </a:r>
            <a:r>
              <a:rPr lang="en-US" altLang="zh-CN" sz="2000" dirty="0">
                <a:solidFill>
                  <a:srgbClr val="0070C0"/>
                </a:solidFill>
              </a:rPr>
              <a:t>u</a:t>
            </a:r>
            <a:r>
              <a:rPr lang="en-US" altLang="zh-CN" sz="2000" dirty="0"/>
              <a:t> and </a:t>
            </a:r>
            <a:r>
              <a:rPr lang="en-US" altLang="zh-CN" sz="2000" dirty="0">
                <a:solidFill>
                  <a:srgbClr val="0070C0"/>
                </a:solidFill>
              </a:rPr>
              <a:t>u’</a:t>
            </a:r>
            <a:r>
              <a:rPr lang="en-US" altLang="zh-CN" sz="2000" dirty="0"/>
              <a:t> in CPI if and only if </a:t>
            </a:r>
            <a:r>
              <a:rPr lang="en-US" altLang="zh-CN" sz="2000" dirty="0">
                <a:solidFill>
                  <a:srgbClr val="0070C0"/>
                </a:solidFill>
              </a:rPr>
              <a:t>(v, v’) </a:t>
            </a:r>
            <a:r>
              <a:rPr lang="en-US" altLang="zh-CN" sz="2000" dirty="0"/>
              <a:t>exists in </a:t>
            </a:r>
            <a:r>
              <a:rPr lang="en-US" altLang="zh-CN" sz="2000" dirty="0">
                <a:solidFill>
                  <a:srgbClr val="0070C0"/>
                </a:solidFill>
              </a:rPr>
              <a:t>G</a:t>
            </a:r>
            <a:r>
              <a:rPr lang="en-US" altLang="zh-CN" sz="2000" dirty="0"/>
              <a:t>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Traverse CPI to find mappings for query vertices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3DB2ADDF-0E1B-457F-A08F-8A441EC40C53}"/>
              </a:ext>
            </a:extLst>
          </p:cNvPr>
          <p:cNvSpPr/>
          <p:nvPr/>
        </p:nvSpPr>
        <p:spPr>
          <a:xfrm>
            <a:off x="606552" y="4012853"/>
            <a:ext cx="2667000" cy="2187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62AE8EC8-5DD6-4381-A53B-B176806AB8BD}"/>
              </a:ext>
            </a:extLst>
          </p:cNvPr>
          <p:cNvSpPr txBox="1"/>
          <p:nvPr/>
        </p:nvSpPr>
        <p:spPr>
          <a:xfrm>
            <a:off x="667932" y="6175878"/>
            <a:ext cx="52470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229" dirty="0">
                <a:solidFill>
                  <a:srgbClr val="FF0000"/>
                </a:solidFill>
                <a:latin typeface="Arial"/>
                <a:cs typeface="Arial"/>
              </a:rPr>
              <a:t>(u</a:t>
            </a:r>
            <a:r>
              <a:rPr sz="2400" spc="345" baseline="-20833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2400" spc="229" dirty="0">
                <a:solidFill>
                  <a:srgbClr val="FF0000"/>
                </a:solidFill>
                <a:latin typeface="Arial"/>
                <a:cs typeface="Arial"/>
              </a:rPr>
              <a:t>,u</a:t>
            </a:r>
            <a:r>
              <a:rPr sz="2400" spc="345" baseline="-20833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400" spc="229" dirty="0">
                <a:solidFill>
                  <a:srgbClr val="FF0000"/>
                </a:solidFill>
                <a:latin typeface="Arial"/>
                <a:cs typeface="Arial"/>
              </a:rPr>
              <a:t>,u</a:t>
            </a:r>
            <a:r>
              <a:rPr sz="2400" spc="345" baseline="-20833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z="2400" spc="229" dirty="0">
                <a:solidFill>
                  <a:srgbClr val="FF0000"/>
                </a:solidFill>
                <a:latin typeface="Arial"/>
                <a:cs typeface="Arial"/>
              </a:rPr>
              <a:t>,u</a:t>
            </a:r>
            <a:r>
              <a:rPr sz="2400" spc="345" baseline="-20833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2400" spc="229" dirty="0">
                <a:solidFill>
                  <a:srgbClr val="FF0000"/>
                </a:solidFill>
                <a:latin typeface="Arial"/>
                <a:cs typeface="Arial"/>
              </a:rPr>
              <a:t>,u</a:t>
            </a:r>
            <a:r>
              <a:rPr sz="2400" spc="345" baseline="-20833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2400" spc="229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u</a:t>
            </a:r>
            <a:r>
              <a:rPr sz="2400" spc="-7" baseline="-20833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, u</a:t>
            </a:r>
            <a:r>
              <a:rPr sz="2400" spc="-7" baseline="-20833" dirty="0">
                <a:solidFill>
                  <a:srgbClr val="0000FF"/>
                </a:solidFill>
                <a:latin typeface="Arial"/>
                <a:cs typeface="Arial"/>
              </a:rPr>
              <a:t>6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sz="2400" spc="-7" baseline="-20833" dirty="0">
                <a:solidFill>
                  <a:srgbClr val="008000"/>
                </a:solidFill>
                <a:latin typeface="Arial"/>
                <a:cs typeface="Arial"/>
              </a:rPr>
              <a:t>7, </a:t>
            </a: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sz="2400" baseline="-20833" dirty="0">
                <a:solidFill>
                  <a:srgbClr val="008000"/>
                </a:solidFill>
                <a:latin typeface="Arial"/>
                <a:cs typeface="Arial"/>
              </a:rPr>
              <a:t>8</a:t>
            </a:r>
            <a:r>
              <a:rPr sz="2400" dirty="0">
                <a:solidFill>
                  <a:srgbClr val="008000"/>
                </a:solidFill>
                <a:latin typeface="Arial"/>
                <a:cs typeface="Arial"/>
              </a:rPr>
              <a:t>, </a:t>
            </a:r>
            <a:r>
              <a:rPr sz="2400" spc="-5" dirty="0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sz="2400" spc="-7" baseline="-20833" dirty="0">
                <a:solidFill>
                  <a:srgbClr val="008000"/>
                </a:solidFill>
                <a:latin typeface="Arial"/>
                <a:cs typeface="Arial"/>
              </a:rPr>
              <a:t>9</a:t>
            </a:r>
            <a:r>
              <a:rPr sz="2400" spc="-5" dirty="0">
                <a:solidFill>
                  <a:srgbClr val="008000"/>
                </a:solidFill>
                <a:latin typeface="Arial"/>
                <a:cs typeface="Arial"/>
              </a:rPr>
              <a:t>,</a:t>
            </a:r>
            <a:r>
              <a:rPr sz="2400" spc="-24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Arial"/>
                <a:cs typeface="Arial"/>
              </a:rPr>
              <a:t>u</a:t>
            </a:r>
            <a:r>
              <a:rPr sz="2400" spc="-7" baseline="-20833" dirty="0">
                <a:solidFill>
                  <a:srgbClr val="008000"/>
                </a:solidFill>
                <a:latin typeface="Arial"/>
                <a:cs typeface="Arial"/>
              </a:rPr>
              <a:t>10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BCDBB59-A526-45C8-A7F9-CD02E66C87CD}"/>
              </a:ext>
            </a:extLst>
          </p:cNvPr>
          <p:cNvSpPr/>
          <p:nvPr/>
        </p:nvSpPr>
        <p:spPr>
          <a:xfrm>
            <a:off x="3923931" y="3920567"/>
            <a:ext cx="4695825" cy="2371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9728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Minimizing the CPI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Benefits of minimizing the CPI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Less memory consumption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Fast embedding enumeration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Soundness of CPI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For every query node </a:t>
            </a:r>
            <a:r>
              <a:rPr lang="en-US" altLang="zh-CN" sz="2000" dirty="0">
                <a:solidFill>
                  <a:srgbClr val="0070C0"/>
                </a:solidFill>
              </a:rPr>
              <a:t>u</a:t>
            </a:r>
            <a:r>
              <a:rPr lang="en-US" altLang="zh-CN" sz="2000" dirty="0"/>
              <a:t> in CPI, if there is an embedding of </a:t>
            </a:r>
            <a:r>
              <a:rPr lang="en-US" altLang="zh-CN" sz="2000" dirty="0">
                <a:solidFill>
                  <a:srgbClr val="0070C0"/>
                </a:solidFill>
              </a:rPr>
              <a:t>q</a:t>
            </a:r>
            <a:r>
              <a:rPr lang="en-US" altLang="zh-CN" sz="2000" dirty="0"/>
              <a:t> in </a:t>
            </a:r>
            <a:r>
              <a:rPr lang="en-US" altLang="zh-CN" sz="2000" dirty="0">
                <a:solidFill>
                  <a:srgbClr val="0070C0"/>
                </a:solidFill>
              </a:rPr>
              <a:t>G</a:t>
            </a:r>
            <a:r>
              <a:rPr lang="en-US" altLang="zh-CN" sz="2000" dirty="0"/>
              <a:t> that  maps </a:t>
            </a:r>
            <a:r>
              <a:rPr lang="en-US" altLang="zh-CN" sz="2000" dirty="0">
                <a:solidFill>
                  <a:srgbClr val="0070C0"/>
                </a:solidFill>
              </a:rPr>
              <a:t>u</a:t>
            </a:r>
            <a:r>
              <a:rPr lang="en-US" altLang="zh-CN" sz="2000" dirty="0"/>
              <a:t> to </a:t>
            </a:r>
            <a:r>
              <a:rPr lang="en-US" altLang="zh-CN" sz="2000" dirty="0">
                <a:solidFill>
                  <a:srgbClr val="0070C0"/>
                </a:solidFill>
              </a:rPr>
              <a:t>v</a:t>
            </a:r>
            <a:r>
              <a:rPr lang="en-US" altLang="zh-CN" sz="2000" dirty="0"/>
              <a:t>, then </a:t>
            </a:r>
            <a:r>
              <a:rPr lang="en-US" altLang="zh-CN" sz="2000" dirty="0">
                <a:solidFill>
                  <a:srgbClr val="0070C0"/>
                </a:solidFill>
              </a:rPr>
              <a:t>v</a:t>
            </a:r>
            <a:r>
              <a:rPr lang="en-US" altLang="zh-CN" sz="2000" dirty="0"/>
              <a:t> must be in </a:t>
            </a:r>
            <a:r>
              <a:rPr lang="en-US" altLang="zh-CN" sz="2000" dirty="0" err="1">
                <a:solidFill>
                  <a:srgbClr val="0070C0"/>
                </a:solidFill>
              </a:rPr>
              <a:t>u.C</a:t>
            </a:r>
            <a:r>
              <a:rPr lang="en-US" altLang="zh-CN" sz="2000" dirty="0" err="1"/>
              <a:t>.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Theorem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sz="1800" dirty="0"/>
              <a:t>Given a sound CPI, all embeddings of </a:t>
            </a:r>
            <a:r>
              <a:rPr lang="en-US" altLang="zh-CN" sz="1800" dirty="0">
                <a:solidFill>
                  <a:srgbClr val="0070C0"/>
                </a:solidFill>
              </a:rPr>
              <a:t>q</a:t>
            </a:r>
            <a:r>
              <a:rPr lang="en-US" altLang="zh-CN" sz="1800" dirty="0"/>
              <a:t> in </a:t>
            </a:r>
            <a:r>
              <a:rPr lang="en-US" altLang="zh-CN" sz="1800" dirty="0">
                <a:solidFill>
                  <a:srgbClr val="0070C0"/>
                </a:solidFill>
              </a:rPr>
              <a:t>G</a:t>
            </a:r>
            <a:r>
              <a:rPr lang="en-US" altLang="zh-CN" sz="1800" dirty="0"/>
              <a:t> can be computed by  </a:t>
            </a:r>
            <a:r>
              <a:rPr lang="en-US" altLang="zh-CN" sz="1800" b="1" dirty="0"/>
              <a:t>traversing only the CPI</a:t>
            </a:r>
            <a:r>
              <a:rPr lang="en-US" altLang="zh-CN" sz="1800" dirty="0"/>
              <a:t> while </a:t>
            </a:r>
            <a:r>
              <a:rPr lang="en-US" altLang="zh-CN" sz="1800" dirty="0">
                <a:solidFill>
                  <a:srgbClr val="0070C0"/>
                </a:solidFill>
              </a:rPr>
              <a:t>G</a:t>
            </a:r>
            <a:r>
              <a:rPr lang="en-US" altLang="zh-CN" sz="1800" dirty="0"/>
              <a:t> is only probed for non-tree edge checking.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It is NP-hard to build a minimum sound CPI.</a:t>
            </a:r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100" dirty="0"/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2530447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Build a small CPI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pPr marL="365751" lvl="1" indent="0">
              <a:buNone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 two-phase CPI construction process: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Top-down construction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Bottom-up refinement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Exploit the pruning power of both directions of every query edge.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Construct CPI of </a:t>
            </a:r>
            <a:r>
              <a:rPr lang="en-US" altLang="zh-CN" sz="2000" dirty="0">
                <a:solidFill>
                  <a:srgbClr val="0070C0"/>
                </a:solidFill>
              </a:rPr>
              <a:t>O(|E(G)| X |V(q)|) </a:t>
            </a:r>
            <a:r>
              <a:rPr lang="en-US" altLang="zh-CN" sz="2000" dirty="0"/>
              <a:t>size in </a:t>
            </a:r>
            <a:r>
              <a:rPr lang="en-US" altLang="zh-CN" sz="2000" dirty="0">
                <a:solidFill>
                  <a:srgbClr val="0070C0"/>
                </a:solidFill>
              </a:rPr>
              <a:t>O(|E(G)| X |E(q)|) </a:t>
            </a:r>
            <a:r>
              <a:rPr lang="en-US" altLang="zh-CN" sz="2000" dirty="0"/>
              <a:t>time</a:t>
            </a:r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509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CPI Construction (Top-Down Construction)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B11F06-1C6B-4FF5-A5E6-D4385910D7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84"/>
          <a:stretch/>
        </p:blipFill>
        <p:spPr>
          <a:xfrm>
            <a:off x="971600" y="1700809"/>
            <a:ext cx="1800200" cy="24067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2F092D-DBD4-47C6-83F6-70911F586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9" y="4397366"/>
            <a:ext cx="4463351" cy="186864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7060E6-D937-453C-A9E6-D0A49C8AF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347147"/>
            <a:ext cx="2458616" cy="19805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91242AD-66CE-45FD-B5FA-F3CFB94C96E7}"/>
              </a:ext>
            </a:extLst>
          </p:cNvPr>
          <p:cNvSpPr txBox="1"/>
          <p:nvPr/>
        </p:nvSpPr>
        <p:spPr>
          <a:xfrm>
            <a:off x="3923928" y="1916833"/>
            <a:ext cx="489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r>
              <a:rPr lang="en-US" altLang="zh-CN" baseline="-25000" dirty="0"/>
              <a:t>0</a:t>
            </a:r>
            <a:r>
              <a:rPr lang="en-US" altLang="zh-CN" dirty="0"/>
              <a:t>.C = {v</a:t>
            </a:r>
            <a:r>
              <a:rPr lang="en-US" altLang="zh-CN" baseline="-25000" dirty="0"/>
              <a:t>1</a:t>
            </a:r>
            <a:r>
              <a:rPr lang="en-US" altLang="zh-CN" dirty="0"/>
              <a:t>,v</a:t>
            </a:r>
            <a:r>
              <a:rPr lang="en-US" altLang="zh-CN" baseline="-25000" dirty="0"/>
              <a:t>2</a:t>
            </a:r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u</a:t>
            </a:r>
            <a:r>
              <a:rPr lang="en-US" altLang="zh-CN" baseline="-25000" dirty="0"/>
              <a:t>1</a:t>
            </a:r>
            <a:r>
              <a:rPr lang="en-US" altLang="zh-CN" dirty="0"/>
              <a:t>.N = {u</a:t>
            </a:r>
            <a:r>
              <a:rPr lang="en-US" altLang="zh-CN" baseline="-25000" dirty="0"/>
              <a:t>0</a:t>
            </a:r>
            <a:r>
              <a:rPr lang="en-US" altLang="zh-CN" dirty="0"/>
              <a:t>},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en-US" altLang="zh-CN" baseline="-25000" dirty="0"/>
              <a:t>1</a:t>
            </a:r>
            <a:r>
              <a:rPr lang="en-US" altLang="zh-CN" dirty="0"/>
              <a:t>.UN = {u</a:t>
            </a:r>
            <a:r>
              <a:rPr lang="en-US" altLang="zh-CN" baseline="-25000" dirty="0"/>
              <a:t>2</a:t>
            </a:r>
            <a:r>
              <a:rPr lang="en-US" altLang="zh-CN" dirty="0"/>
              <a:t>}, u</a:t>
            </a:r>
            <a:r>
              <a:rPr lang="en-US" altLang="zh-CN" baseline="-25000" dirty="0"/>
              <a:t>1</a:t>
            </a:r>
            <a:r>
              <a:rPr lang="en-US" altLang="zh-CN" dirty="0"/>
              <a:t>.C = {v</a:t>
            </a:r>
            <a:r>
              <a:rPr lang="en-US" altLang="zh-CN" baseline="-25000" dirty="0"/>
              <a:t>3</a:t>
            </a:r>
            <a:r>
              <a:rPr lang="en-US" altLang="zh-CN" dirty="0"/>
              <a:t>,v</a:t>
            </a:r>
            <a:r>
              <a:rPr lang="en-US" altLang="zh-CN" baseline="-25000" dirty="0"/>
              <a:t>5</a:t>
            </a:r>
            <a:r>
              <a:rPr lang="en-US" altLang="zh-CN" dirty="0"/>
              <a:t>,v</a:t>
            </a:r>
            <a:r>
              <a:rPr lang="en-US" altLang="zh-CN" baseline="-25000" dirty="0"/>
              <a:t>7</a:t>
            </a:r>
            <a:r>
              <a:rPr lang="en-US" altLang="zh-CN" dirty="0"/>
              <a:t>,</a:t>
            </a:r>
            <a:r>
              <a:rPr lang="en-US" altLang="zh-CN" strike="dblStrike" dirty="0">
                <a:solidFill>
                  <a:srgbClr val="FF0000"/>
                </a:solidFill>
              </a:rPr>
              <a:t>v</a:t>
            </a:r>
            <a:r>
              <a:rPr lang="en-US" altLang="zh-CN" strike="dblStrike" baseline="-25000" dirty="0">
                <a:solidFill>
                  <a:srgbClr val="FF0000"/>
                </a:solidFill>
              </a:rPr>
              <a:t>9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u</a:t>
            </a:r>
            <a:r>
              <a:rPr lang="en-US" altLang="zh-CN" baseline="-25000" dirty="0"/>
              <a:t>2</a:t>
            </a:r>
            <a:r>
              <a:rPr lang="en-US" altLang="zh-CN" dirty="0"/>
              <a:t>.N = {u</a:t>
            </a:r>
            <a:r>
              <a:rPr lang="en-US" altLang="zh-CN" baseline="-25000" dirty="0"/>
              <a:t>0</a:t>
            </a:r>
            <a:r>
              <a:rPr lang="en-US" altLang="zh-CN" dirty="0"/>
              <a:t>,u</a:t>
            </a:r>
            <a:r>
              <a:rPr lang="en-US" altLang="zh-CN" baseline="-25000" dirty="0"/>
              <a:t>1</a:t>
            </a:r>
            <a:r>
              <a:rPr lang="en-US" altLang="zh-CN" dirty="0"/>
              <a:t>},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en-US" altLang="zh-CN" baseline="-25000" dirty="0"/>
              <a:t>2</a:t>
            </a:r>
            <a:r>
              <a:rPr lang="en-US" altLang="zh-CN" dirty="0"/>
              <a:t>.UN = </a:t>
            </a:r>
            <a:r>
              <a:rPr lang="zh-CN" altLang="en-US" dirty="0"/>
              <a:t>∅</a:t>
            </a:r>
            <a:r>
              <a:rPr lang="en-US" altLang="zh-CN" dirty="0"/>
              <a:t>, u</a:t>
            </a:r>
            <a:r>
              <a:rPr lang="en-US" altLang="zh-CN" baseline="-25000" dirty="0"/>
              <a:t>2</a:t>
            </a:r>
            <a:r>
              <a:rPr lang="en-US" altLang="zh-CN" dirty="0"/>
              <a:t>.C = {v</a:t>
            </a:r>
            <a:r>
              <a:rPr lang="en-US" altLang="zh-CN" baseline="-25000" dirty="0"/>
              <a:t>4</a:t>
            </a:r>
            <a:r>
              <a:rPr lang="en-US" altLang="zh-CN" dirty="0"/>
              <a:t>,v</a:t>
            </a:r>
            <a:r>
              <a:rPr lang="en-US" altLang="zh-CN" baseline="-25000" dirty="0"/>
              <a:t>6</a:t>
            </a:r>
            <a:r>
              <a:rPr lang="en-US" altLang="zh-CN" dirty="0"/>
              <a:t>,v</a:t>
            </a:r>
            <a:r>
              <a:rPr lang="en-US" altLang="zh-CN" baseline="-25000" dirty="0"/>
              <a:t>8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Because u</a:t>
            </a:r>
            <a:r>
              <a:rPr lang="en-US" altLang="zh-CN" baseline="-25000" dirty="0"/>
              <a:t>1</a:t>
            </a:r>
            <a:r>
              <a:rPr lang="en-US" altLang="zh-CN" dirty="0"/>
              <a:t>.UN = {u</a:t>
            </a:r>
            <a:r>
              <a:rPr lang="en-US" altLang="zh-CN" baseline="-25000" dirty="0"/>
              <a:t>2</a:t>
            </a:r>
            <a:r>
              <a:rPr lang="en-US" altLang="zh-CN" dirty="0"/>
              <a:t>}, every vertex in u</a:t>
            </a:r>
            <a:r>
              <a:rPr lang="en-US" altLang="zh-CN" baseline="-25000" dirty="0"/>
              <a:t>1</a:t>
            </a:r>
            <a:r>
              <a:rPr lang="en-US" altLang="zh-CN" dirty="0"/>
              <a:t>.C must have neighbor in u</a:t>
            </a:r>
            <a:r>
              <a:rPr lang="en-US" altLang="zh-CN" baseline="-25000" dirty="0"/>
              <a:t>2</a:t>
            </a:r>
            <a:r>
              <a:rPr lang="en-US" altLang="zh-CN" dirty="0"/>
              <a:t>.C</a:t>
            </a:r>
          </a:p>
          <a:p>
            <a:endParaRPr lang="en-US" altLang="zh-CN" dirty="0"/>
          </a:p>
          <a:p>
            <a:r>
              <a:rPr lang="en-US" altLang="zh-CN" dirty="0"/>
              <a:t>u</a:t>
            </a:r>
            <a:r>
              <a:rPr lang="en-US" altLang="zh-CN" baseline="-25000" dirty="0"/>
              <a:t>3</a:t>
            </a:r>
            <a:r>
              <a:rPr lang="en-US" altLang="zh-CN" dirty="0"/>
              <a:t>.N = {u</a:t>
            </a:r>
            <a:r>
              <a:rPr lang="en-US" altLang="zh-CN" baseline="-25000" dirty="0"/>
              <a:t>1</a:t>
            </a:r>
            <a:r>
              <a:rPr lang="en-US" altLang="zh-CN" dirty="0"/>
              <a:t>,u</a:t>
            </a:r>
            <a:r>
              <a:rPr lang="en-US" altLang="zh-CN" baseline="-25000" dirty="0"/>
              <a:t>2</a:t>
            </a:r>
            <a:r>
              <a:rPr lang="en-US" altLang="zh-CN" dirty="0"/>
              <a:t>},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en-US" altLang="zh-CN" baseline="-25000" dirty="0"/>
              <a:t>3</a:t>
            </a:r>
            <a:r>
              <a:rPr lang="en-US" altLang="zh-CN" dirty="0"/>
              <a:t>.UN = </a:t>
            </a:r>
            <a:r>
              <a:rPr lang="zh-CN" altLang="en-US" dirty="0"/>
              <a:t>∅</a:t>
            </a:r>
            <a:r>
              <a:rPr lang="en-US" altLang="zh-CN" dirty="0"/>
              <a:t>, u</a:t>
            </a:r>
            <a:r>
              <a:rPr lang="en-US" altLang="zh-CN" baseline="-25000" dirty="0"/>
              <a:t>3</a:t>
            </a:r>
            <a:r>
              <a:rPr lang="en-US" altLang="zh-CN" dirty="0"/>
              <a:t>.C = {v</a:t>
            </a:r>
            <a:r>
              <a:rPr lang="en-US" altLang="zh-CN" baseline="-25000" dirty="0"/>
              <a:t>11</a:t>
            </a:r>
            <a:r>
              <a:rPr lang="en-US" altLang="zh-CN" dirty="0"/>
              <a:t>,v</a:t>
            </a:r>
            <a:r>
              <a:rPr lang="en-US" altLang="zh-CN" baseline="-25000" dirty="0"/>
              <a:t>12</a:t>
            </a:r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696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Preliminaries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Introduction to each paper</a:t>
            </a:r>
          </a:p>
          <a:p>
            <a:pPr marL="0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/>
              <a:t>Zihan</a:t>
            </a:r>
            <a:r>
              <a:rPr lang="en-US" altLang="zh-CN" sz="1800" dirty="0"/>
              <a:t> Song , </a:t>
            </a:r>
            <a:r>
              <a:rPr lang="en-US" altLang="zh-CN" sz="1800" dirty="0" err="1"/>
              <a:t>Chunfang</a:t>
            </a:r>
            <a:r>
              <a:rPr lang="en-US" altLang="zh-CN" sz="1800" dirty="0"/>
              <a:t> Yu , </a:t>
            </a:r>
            <a:r>
              <a:rPr lang="en-US" altLang="zh-CN" sz="1800" dirty="0" err="1"/>
              <a:t>Xinlei</a:t>
            </a:r>
            <a:r>
              <a:rPr lang="en-US" altLang="zh-CN" sz="1800" dirty="0"/>
              <a:t> Zhang , Hui Jiang , </a:t>
            </a:r>
            <a:r>
              <a:rPr lang="en-US" altLang="zh-CN" sz="1800" dirty="0" err="1"/>
              <a:t>Bofeng</a:t>
            </a:r>
            <a:r>
              <a:rPr lang="en-US" altLang="zh-CN" sz="1800" dirty="0"/>
              <a:t> Chen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Comparison &amp; Conclusion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CPI Construction (Bottom-Up Refinement)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2F092D-DBD4-47C6-83F6-70911F586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9" y="4235802"/>
            <a:ext cx="4463351" cy="186864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7060E6-D937-453C-A9E6-D0A49C8AF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05" y="1829059"/>
            <a:ext cx="2458616" cy="198055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91242AD-66CE-45FD-B5FA-F3CFB94C96E7}"/>
              </a:ext>
            </a:extLst>
          </p:cNvPr>
          <p:cNvSpPr txBox="1"/>
          <p:nvPr/>
        </p:nvSpPr>
        <p:spPr>
          <a:xfrm>
            <a:off x="4664196" y="1967854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r>
              <a:rPr lang="en-US" altLang="zh-CN" baseline="-25000" dirty="0"/>
              <a:t>3</a:t>
            </a:r>
            <a:r>
              <a:rPr lang="en-US" altLang="zh-CN" dirty="0"/>
              <a:t>.N = {u</a:t>
            </a:r>
            <a:r>
              <a:rPr lang="en-US" altLang="zh-CN" baseline="-25000" dirty="0"/>
              <a:t>1</a:t>
            </a:r>
            <a:r>
              <a:rPr lang="en-US" altLang="zh-CN" dirty="0"/>
              <a:t>,u</a:t>
            </a:r>
            <a:r>
              <a:rPr lang="en-US" altLang="zh-CN" baseline="-25000" dirty="0"/>
              <a:t>2</a:t>
            </a:r>
            <a:r>
              <a:rPr lang="en-US" altLang="zh-CN" dirty="0"/>
              <a:t>},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en-US" altLang="zh-CN" baseline="-25000" dirty="0"/>
              <a:t>3</a:t>
            </a:r>
            <a:r>
              <a:rPr lang="en-US" altLang="zh-CN" dirty="0"/>
              <a:t>.UN = </a:t>
            </a:r>
            <a:r>
              <a:rPr lang="zh-CN" altLang="en-US" dirty="0"/>
              <a:t>∅</a:t>
            </a:r>
            <a:r>
              <a:rPr lang="en-US" altLang="zh-CN" dirty="0"/>
              <a:t>, u</a:t>
            </a:r>
            <a:r>
              <a:rPr lang="en-US" altLang="zh-CN" baseline="-25000" dirty="0"/>
              <a:t>3</a:t>
            </a:r>
            <a:r>
              <a:rPr lang="en-US" altLang="zh-CN" dirty="0"/>
              <a:t>.C = {v</a:t>
            </a:r>
            <a:r>
              <a:rPr lang="en-US" altLang="zh-CN" baseline="-25000" dirty="0"/>
              <a:t>11</a:t>
            </a:r>
            <a:r>
              <a:rPr lang="en-US" altLang="zh-CN" dirty="0"/>
              <a:t>,v</a:t>
            </a:r>
            <a:r>
              <a:rPr lang="en-US" altLang="zh-CN" baseline="-25000" dirty="0"/>
              <a:t>12</a:t>
            </a:r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u</a:t>
            </a:r>
            <a:r>
              <a:rPr lang="en-US" altLang="zh-CN" baseline="-25000" dirty="0"/>
              <a:t>2</a:t>
            </a:r>
            <a:r>
              <a:rPr lang="en-US" altLang="zh-CN" dirty="0"/>
              <a:t>.N = {u</a:t>
            </a:r>
            <a:r>
              <a:rPr lang="en-US" altLang="zh-CN" baseline="-25000" dirty="0"/>
              <a:t>0</a:t>
            </a:r>
            <a:r>
              <a:rPr lang="en-US" altLang="zh-CN" dirty="0"/>
              <a:t>,u</a:t>
            </a:r>
            <a:r>
              <a:rPr lang="en-US" altLang="zh-CN" baseline="-25000" dirty="0"/>
              <a:t>1</a:t>
            </a:r>
            <a:r>
              <a:rPr lang="en-US" altLang="zh-CN" dirty="0"/>
              <a:t>},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en-US" altLang="zh-CN" baseline="-25000" dirty="0"/>
              <a:t>2</a:t>
            </a:r>
            <a:r>
              <a:rPr lang="en-US" altLang="zh-CN" dirty="0"/>
              <a:t>.UN = </a:t>
            </a:r>
            <a:r>
              <a:rPr lang="zh-CN" altLang="en-US" dirty="0"/>
              <a:t>∅</a:t>
            </a:r>
            <a:r>
              <a:rPr lang="en-US" altLang="zh-CN" dirty="0"/>
              <a:t>, u</a:t>
            </a:r>
            <a:r>
              <a:rPr lang="en-US" altLang="zh-CN" baseline="-25000" dirty="0"/>
              <a:t>2</a:t>
            </a:r>
            <a:r>
              <a:rPr lang="en-US" altLang="zh-CN" dirty="0"/>
              <a:t>.C = {v</a:t>
            </a:r>
            <a:r>
              <a:rPr lang="en-US" altLang="zh-CN" baseline="-25000" dirty="0"/>
              <a:t>4</a:t>
            </a:r>
            <a:r>
              <a:rPr lang="en-US" altLang="zh-CN" dirty="0"/>
              <a:t>,v</a:t>
            </a:r>
            <a:r>
              <a:rPr lang="en-US" altLang="zh-CN" baseline="-25000" dirty="0"/>
              <a:t>6</a:t>
            </a:r>
            <a:r>
              <a:rPr lang="en-US" altLang="zh-CN" dirty="0"/>
              <a:t>,</a:t>
            </a:r>
            <a:r>
              <a:rPr lang="en-US" altLang="zh-CN" strike="dblStrike" dirty="0">
                <a:solidFill>
                  <a:srgbClr val="FF0000"/>
                </a:solidFill>
              </a:rPr>
              <a:t>v</a:t>
            </a:r>
            <a:r>
              <a:rPr lang="en-US" altLang="zh-CN" strike="dblStrike" baseline="-25000" dirty="0">
                <a:solidFill>
                  <a:srgbClr val="FF0000"/>
                </a:solidFill>
              </a:rPr>
              <a:t>8</a:t>
            </a:r>
            <a:r>
              <a:rPr lang="en-US" altLang="zh-CN" dirty="0"/>
              <a:t>}</a:t>
            </a:r>
          </a:p>
          <a:p>
            <a:r>
              <a:rPr lang="en-US" altLang="zh-CN" dirty="0"/>
              <a:t>u</a:t>
            </a:r>
            <a:r>
              <a:rPr lang="en-US" altLang="zh-CN" baseline="-25000" dirty="0"/>
              <a:t>1</a:t>
            </a:r>
            <a:r>
              <a:rPr lang="en-US" altLang="zh-CN" dirty="0"/>
              <a:t>.N = {u</a:t>
            </a:r>
            <a:r>
              <a:rPr lang="en-US" altLang="zh-CN" baseline="-25000" dirty="0"/>
              <a:t>0</a:t>
            </a:r>
            <a:r>
              <a:rPr lang="en-US" altLang="zh-CN" dirty="0"/>
              <a:t>},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en-US" altLang="zh-CN" baseline="-25000" dirty="0"/>
              <a:t>1</a:t>
            </a:r>
            <a:r>
              <a:rPr lang="en-US" altLang="zh-CN" dirty="0"/>
              <a:t>.UN = {u</a:t>
            </a:r>
            <a:r>
              <a:rPr lang="en-US" altLang="zh-CN" baseline="-25000" dirty="0"/>
              <a:t>2</a:t>
            </a:r>
            <a:r>
              <a:rPr lang="en-US" altLang="zh-CN" dirty="0"/>
              <a:t>}, u</a:t>
            </a:r>
            <a:r>
              <a:rPr lang="en-US" altLang="zh-CN" baseline="-25000" dirty="0"/>
              <a:t>1</a:t>
            </a:r>
            <a:r>
              <a:rPr lang="en-US" altLang="zh-CN" dirty="0"/>
              <a:t>.C = {v</a:t>
            </a:r>
            <a:r>
              <a:rPr lang="en-US" altLang="zh-CN" baseline="-25000" dirty="0"/>
              <a:t>3</a:t>
            </a:r>
            <a:r>
              <a:rPr lang="en-US" altLang="zh-CN" dirty="0"/>
              <a:t>,v</a:t>
            </a:r>
            <a:r>
              <a:rPr lang="en-US" altLang="zh-CN" baseline="-25000" dirty="0"/>
              <a:t>5</a:t>
            </a:r>
            <a:r>
              <a:rPr lang="en-US" altLang="zh-CN" dirty="0"/>
              <a:t>,</a:t>
            </a:r>
            <a:r>
              <a:rPr lang="en-US" altLang="zh-CN" strike="dblStrike" dirty="0">
                <a:solidFill>
                  <a:srgbClr val="FF0000"/>
                </a:solidFill>
              </a:rPr>
              <a:t>v</a:t>
            </a:r>
            <a:r>
              <a:rPr lang="en-US" altLang="zh-CN" strike="dblStrike" baseline="-25000" dirty="0">
                <a:solidFill>
                  <a:srgbClr val="FF0000"/>
                </a:solidFill>
              </a:rPr>
              <a:t>7</a:t>
            </a:r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u</a:t>
            </a:r>
            <a:r>
              <a:rPr lang="en-US" altLang="zh-CN" baseline="-25000" dirty="0"/>
              <a:t>0</a:t>
            </a:r>
            <a:r>
              <a:rPr lang="en-US" altLang="zh-CN" dirty="0"/>
              <a:t>.C = {v</a:t>
            </a:r>
            <a:r>
              <a:rPr lang="en-US" altLang="zh-CN" baseline="-25000" dirty="0"/>
              <a:t>1</a:t>
            </a:r>
            <a:r>
              <a:rPr lang="en-US" altLang="zh-CN" dirty="0"/>
              <a:t>,</a:t>
            </a:r>
            <a:r>
              <a:rPr lang="en-US" altLang="zh-CN" strike="dblStrike" dirty="0">
                <a:solidFill>
                  <a:srgbClr val="FF0000"/>
                </a:solidFill>
              </a:rPr>
              <a:t>v</a:t>
            </a:r>
            <a:r>
              <a:rPr lang="en-US" altLang="zh-CN" strike="dblStrike" baseline="-25000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}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FFEBB4D-9D9D-40E9-8464-F93AB2DA04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84"/>
          <a:stretch/>
        </p:blipFill>
        <p:spPr>
          <a:xfrm>
            <a:off x="108649" y="1570431"/>
            <a:ext cx="1800200" cy="240674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DBA4590-4007-40D9-9675-AAF7DFEBF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35" y="3722179"/>
            <a:ext cx="3037229" cy="25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79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Introduction &amp; Existing Works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Challenges of Subgraph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Our Approach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spc="51" dirty="0">
                <a:cs typeface="Calibri"/>
              </a:rPr>
              <a:t>Core-First Decomposition based Framework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spc="51" dirty="0">
                <a:cs typeface="Calibri"/>
              </a:rPr>
              <a:t>Compact Path Index (CPI) based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spc="71" dirty="0">
                <a:solidFill>
                  <a:srgbClr val="0070C0"/>
                </a:solidFill>
                <a:cs typeface="Calibri"/>
              </a:rPr>
              <a:t>Experiments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97239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All algorithms are implemented in C++ and run on a machine with  3.2G CPU and 8G RAM.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Datasets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Real Graphs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Synthetic Graphs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sz="1800" dirty="0"/>
              <a:t>Randomly generate graphs with 100k vertices with average degree 8 and 50  distinct labels.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Query Graphs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Randomly generate by random walk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000" dirty="0"/>
              <a:t>Two Categories: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sz="1800" dirty="0"/>
              <a:t>S: sparse (average degree ≤ 3). N: non-sparse (average degree &gt; 3).</a:t>
            </a:r>
          </a:p>
          <a:p>
            <a:pPr lvl="1">
              <a:buFont typeface="Wingdings" panose="05000000000000000000" pitchFamily="2" charset="2"/>
              <a:buChar char="n"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7A765D-1BD0-4749-9217-360EFE84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362" y="2623954"/>
            <a:ext cx="4214225" cy="131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2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Comparing with Existing Techniques</a:t>
            </a:r>
            <a:endParaRPr lang="zh-CN" altLang="en-US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D9BF796-14DA-429D-A0D5-36DD0E8E5C17}"/>
              </a:ext>
            </a:extLst>
          </p:cNvPr>
          <p:cNvSpPr/>
          <p:nvPr/>
        </p:nvSpPr>
        <p:spPr>
          <a:xfrm>
            <a:off x="1052980" y="1844827"/>
            <a:ext cx="7272739" cy="4085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C7ED5A-C776-4272-91B9-E5A66CFE7DAE}"/>
              </a:ext>
            </a:extLst>
          </p:cNvPr>
          <p:cNvSpPr/>
          <p:nvPr/>
        </p:nvSpPr>
        <p:spPr>
          <a:xfrm>
            <a:off x="2359216" y="6093296"/>
            <a:ext cx="4120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00"/>
              </a:spcBef>
              <a:tabLst>
                <a:tab pos="3650523" algn="l"/>
              </a:tabLst>
            </a:pPr>
            <a:r>
              <a:rPr lang="en-US" altLang="zh-CN" sz="2000" spc="-151" dirty="0">
                <a:cs typeface="Arial"/>
              </a:rPr>
              <a:t>V</a:t>
            </a:r>
            <a:r>
              <a:rPr lang="en-US" altLang="zh-CN" sz="2000" dirty="0">
                <a:cs typeface="Arial"/>
              </a:rPr>
              <a:t>arying </a:t>
            </a:r>
            <a:r>
              <a:rPr lang="en-US" altLang="zh-CN" sz="2000" spc="-5" dirty="0">
                <a:cs typeface="Arial"/>
              </a:rPr>
              <a:t>t</a:t>
            </a:r>
            <a:r>
              <a:rPr lang="en-US" altLang="zh-CN" sz="2000" dirty="0">
                <a:cs typeface="Arial"/>
              </a:rPr>
              <a:t>he size of</a:t>
            </a:r>
            <a:r>
              <a:rPr lang="en-US" altLang="zh-CN" sz="2000" spc="-5" dirty="0">
                <a:cs typeface="Arial"/>
              </a:rPr>
              <a:t> </a:t>
            </a:r>
            <a:r>
              <a:rPr lang="en-US" altLang="zh-CN" sz="2000" dirty="0">
                <a:cs typeface="Arial"/>
              </a:rPr>
              <a:t>query</a:t>
            </a:r>
            <a:r>
              <a:rPr lang="en-US" altLang="zh-CN" sz="2000" spc="-5" dirty="0">
                <a:cs typeface="Arial"/>
              </a:rPr>
              <a:t> </a:t>
            </a:r>
            <a:r>
              <a:rPr lang="en-US" altLang="zh-CN" sz="2000" dirty="0">
                <a:cs typeface="Arial"/>
              </a:rPr>
              <a:t>graph |V(q)|</a:t>
            </a:r>
          </a:p>
        </p:txBody>
      </p:sp>
    </p:spTree>
    <p:extLst>
      <p:ext uri="{BB962C8B-B14F-4D97-AF65-F5344CB8AC3E}">
        <p14:creationId xmlns:p14="http://schemas.microsoft.com/office/powerpoint/2010/main" val="2647438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Effectiveness of Our New Framework</a:t>
            </a:r>
            <a:endParaRPr lang="zh-CN" altLang="en-US" dirty="0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EA7FE348-2503-4722-909D-665B70A5DD6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Match: subgraph matching algorithm with CPI but no query  decomposition.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CF-Match: only core-forest decomposition with CPI.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CFL-Match: our best algorithm.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31D4E3C-13C5-4934-873B-6DC3E75DD8B1}"/>
              </a:ext>
            </a:extLst>
          </p:cNvPr>
          <p:cNvSpPr txBox="1"/>
          <p:nvPr/>
        </p:nvSpPr>
        <p:spPr>
          <a:xfrm>
            <a:off x="2949765" y="6051130"/>
            <a:ext cx="29057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cs typeface="Arial"/>
              </a:rPr>
              <a:t>Evaluating </a:t>
            </a:r>
            <a:r>
              <a:rPr sz="2000" dirty="0">
                <a:cs typeface="Arial"/>
              </a:rPr>
              <a:t>our</a:t>
            </a:r>
            <a:r>
              <a:rPr sz="2000" spc="-15" dirty="0">
                <a:cs typeface="Arial"/>
              </a:rPr>
              <a:t> </a:t>
            </a:r>
            <a:r>
              <a:rPr sz="2000" spc="-5" dirty="0">
                <a:cs typeface="Arial"/>
              </a:rPr>
              <a:t>framework</a:t>
            </a:r>
            <a:endParaRPr sz="2000" dirty="0">
              <a:cs typeface="Arial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0B0605F-92C5-4D07-8D39-E27332E2F079}"/>
              </a:ext>
            </a:extLst>
          </p:cNvPr>
          <p:cNvSpPr/>
          <p:nvPr/>
        </p:nvSpPr>
        <p:spPr>
          <a:xfrm>
            <a:off x="923927" y="3808309"/>
            <a:ext cx="7296151" cy="2019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9143C9-F938-40D6-A0C8-766143B89420}"/>
              </a:ext>
            </a:extLst>
          </p:cNvPr>
          <p:cNvSpPr txBox="1"/>
          <p:nvPr/>
        </p:nvSpPr>
        <p:spPr>
          <a:xfrm>
            <a:off x="755576" y="57313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</a:t>
            </a:r>
            <a:r>
              <a:rPr lang="en-US" altLang="zh-CN" baseline="-25000" dirty="0"/>
              <a:t>50N/S</a:t>
            </a: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744132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Effectiveness of CPI Construction Strategies</a:t>
            </a:r>
            <a:endParaRPr lang="zh-CN" altLang="en-US" dirty="0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EA7FE348-2503-4722-909D-665B70A5DD6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CFL-Match-Naive: the CFL-Match algorithm where the CPI is naively constructed.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CFL-Match-TD: the CFL-Match algorithm where the CPI is constructed by Top-Down Construction.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CFL-MATCH: our best algorithm.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BE97F3-F5DB-4C25-A665-7BB9FC34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32" y="3789041"/>
            <a:ext cx="7488832" cy="23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28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Scalability Testing</a:t>
            </a:r>
            <a:endParaRPr lang="zh-CN" alt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0CF42BD-DCBB-4062-87E1-40B071DF3DF3}"/>
              </a:ext>
            </a:extLst>
          </p:cNvPr>
          <p:cNvSpPr/>
          <p:nvPr/>
        </p:nvSpPr>
        <p:spPr>
          <a:xfrm>
            <a:off x="936627" y="1916833"/>
            <a:ext cx="7270751" cy="4025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1198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Introduction &amp; Existing Works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Challenges of Subgraph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Our Approach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spc="51" dirty="0">
                <a:cs typeface="Calibri"/>
              </a:rPr>
              <a:t>Core-First Decomposition based Framework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spc="51" dirty="0">
                <a:cs typeface="Calibri"/>
              </a:rPr>
              <a:t>Compact Path Index (CPI) based Matching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71" dirty="0">
                <a:cs typeface="Calibri"/>
              </a:rPr>
              <a:t>Experiments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70C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3036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EA7FE348-2503-4722-909D-665B70A5DD6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1416"/>
            <a:ext cx="81534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 core-first framework for subgraph matching by postponing  Cartesian products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 new polynomial-size path-based auxiliary data structure CPI, and  efficient and effective technique for constructing a small CPI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Efficient algorithms for subgraph matching based on the core-first  framework and the CPI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Extensive empirical studies on real and synthetic graphs</a:t>
            </a:r>
          </a:p>
          <a:p>
            <a:pPr>
              <a:buFont typeface="Wingdings" panose="05000000000000000000" pitchFamily="2" charset="2"/>
              <a:buChar char="n"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74221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2"/>
          <p:cNvSpPr>
            <a:spLocks noGrp="1"/>
          </p:cNvSpPr>
          <p:nvPr>
            <p:ph type="sldNum" sz="quarter" idx="10"/>
          </p:nvPr>
        </p:nvSpPr>
        <p:spPr bwMode="auto">
          <a:xfrm>
            <a:off x="8027988" y="6381750"/>
            <a:ext cx="720725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zh-CN"/>
            </a:defPPr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en-US" altLang="zh-CN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lang="en-US" altLang="zh-CN" smtClean="0"/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62467" name="组合 7"/>
          <p:cNvGrpSpPr/>
          <p:nvPr/>
        </p:nvGrpSpPr>
        <p:grpSpPr bwMode="auto">
          <a:xfrm>
            <a:off x="2973388" y="2795588"/>
            <a:ext cx="3106737" cy="1017587"/>
            <a:chOff x="2972991" y="2795588"/>
            <a:chExt cx="3107532" cy="1017985"/>
          </a:xfrm>
        </p:grpSpPr>
        <p:sp>
          <p:nvSpPr>
            <p:cNvPr id="5" name="文本框 10"/>
            <p:cNvSpPr/>
            <p:nvPr>
              <p:custDataLst>
                <p:tags r:id="rId1"/>
              </p:custDataLst>
            </p:nvPr>
          </p:nvSpPr>
          <p:spPr bwMode="auto">
            <a:xfrm>
              <a:off x="2972991" y="2795588"/>
              <a:ext cx="857469" cy="1017985"/>
            </a:xfrm>
            <a:custGeom>
              <a:avLst/>
              <a:gdLst>
                <a:gd name="T0" fmla="*/ 6 w 1703471"/>
                <a:gd name="T1" fmla="*/ 0 h 2021517"/>
                <a:gd name="T2" fmla="*/ 6 w 1703471"/>
                <a:gd name="T3" fmla="*/ 0 h 2021517"/>
                <a:gd name="T4" fmla="*/ 9 w 1703471"/>
                <a:gd name="T5" fmla="*/ 1 h 2021517"/>
                <a:gd name="T6" fmla="*/ 10 w 1703471"/>
                <a:gd name="T7" fmla="*/ 3 h 2021517"/>
                <a:gd name="T8" fmla="*/ 11 w 1703471"/>
                <a:gd name="T9" fmla="*/ 6 h 2021517"/>
                <a:gd name="T10" fmla="*/ 10 w 1703471"/>
                <a:gd name="T11" fmla="*/ 9 h 2021517"/>
                <a:gd name="T12" fmla="*/ 9 w 1703471"/>
                <a:gd name="T13" fmla="*/ 11 h 2021517"/>
                <a:gd name="T14" fmla="*/ 9 w 1703471"/>
                <a:gd name="T15" fmla="*/ 11 h 2021517"/>
                <a:gd name="T16" fmla="*/ 9 w 1703471"/>
                <a:gd name="T17" fmla="*/ 11 h 2021517"/>
                <a:gd name="T18" fmla="*/ 10 w 1703471"/>
                <a:gd name="T19" fmla="*/ 11 h 2021517"/>
                <a:gd name="T20" fmla="*/ 10 w 1703471"/>
                <a:gd name="T21" fmla="*/ 11 h 2021517"/>
                <a:gd name="T22" fmla="*/ 11 w 1703471"/>
                <a:gd name="T23" fmla="*/ 11 h 2021517"/>
                <a:gd name="T24" fmla="*/ 11 w 1703471"/>
                <a:gd name="T25" fmla="*/ 11 h 2021517"/>
                <a:gd name="T26" fmla="*/ 11 w 1703471"/>
                <a:gd name="T27" fmla="*/ 12 h 2021517"/>
                <a:gd name="T28" fmla="*/ 10 w 1703471"/>
                <a:gd name="T29" fmla="*/ 13 h 2021517"/>
                <a:gd name="T30" fmla="*/ 9 w 1703471"/>
                <a:gd name="T31" fmla="*/ 13 h 2021517"/>
                <a:gd name="T32" fmla="*/ 9 w 1703471"/>
                <a:gd name="T33" fmla="*/ 13 h 2021517"/>
                <a:gd name="T34" fmla="*/ 7 w 1703471"/>
                <a:gd name="T35" fmla="*/ 13 h 2021517"/>
                <a:gd name="T36" fmla="*/ 7 w 1703471"/>
                <a:gd name="T37" fmla="*/ 12 h 2021517"/>
                <a:gd name="T38" fmla="*/ 6 w 1703471"/>
                <a:gd name="T39" fmla="*/ 13 h 2021517"/>
                <a:gd name="T40" fmla="*/ 6 w 1703471"/>
                <a:gd name="T41" fmla="*/ 13 h 2021517"/>
                <a:gd name="T42" fmla="*/ 6 w 1703471"/>
                <a:gd name="T43" fmla="*/ 11 h 2021517"/>
                <a:gd name="T44" fmla="*/ 6 w 1703471"/>
                <a:gd name="T45" fmla="*/ 11 h 2021517"/>
                <a:gd name="T46" fmla="*/ 6 w 1703471"/>
                <a:gd name="T47" fmla="*/ 11 h 2021517"/>
                <a:gd name="T48" fmla="*/ 6 w 1703471"/>
                <a:gd name="T49" fmla="*/ 11 h 2021517"/>
                <a:gd name="T50" fmla="*/ 5 w 1703471"/>
                <a:gd name="T51" fmla="*/ 11 h 2021517"/>
                <a:gd name="T52" fmla="*/ 5 w 1703471"/>
                <a:gd name="T53" fmla="*/ 11 h 2021517"/>
                <a:gd name="T54" fmla="*/ 5 w 1703471"/>
                <a:gd name="T55" fmla="*/ 10 h 2021517"/>
                <a:gd name="T56" fmla="*/ 5 w 1703471"/>
                <a:gd name="T57" fmla="*/ 10 h 2021517"/>
                <a:gd name="T58" fmla="*/ 6 w 1703471"/>
                <a:gd name="T59" fmla="*/ 9 h 2021517"/>
                <a:gd name="T60" fmla="*/ 6 w 1703471"/>
                <a:gd name="T61" fmla="*/ 9 h 2021517"/>
                <a:gd name="T62" fmla="*/ 6 w 1703471"/>
                <a:gd name="T63" fmla="*/ 10 h 2021517"/>
                <a:gd name="T64" fmla="*/ 6 w 1703471"/>
                <a:gd name="T65" fmla="*/ 2 h 2021517"/>
                <a:gd name="T66" fmla="*/ 6 w 1703471"/>
                <a:gd name="T67" fmla="*/ 1 h 2021517"/>
                <a:gd name="T68" fmla="*/ 6 w 1703471"/>
                <a:gd name="T69" fmla="*/ 1 h 2021517"/>
                <a:gd name="T70" fmla="*/ 6 w 1703471"/>
                <a:gd name="T71" fmla="*/ 0 h 2021517"/>
                <a:gd name="T72" fmla="*/ 5 w 1703471"/>
                <a:gd name="T73" fmla="*/ 0 h 2021517"/>
                <a:gd name="T74" fmla="*/ 5 w 1703471"/>
                <a:gd name="T75" fmla="*/ 1 h 2021517"/>
                <a:gd name="T76" fmla="*/ 4 w 1703471"/>
                <a:gd name="T77" fmla="*/ 1 h 2021517"/>
                <a:gd name="T78" fmla="*/ 4 w 1703471"/>
                <a:gd name="T79" fmla="*/ 2 h 2021517"/>
                <a:gd name="T80" fmla="*/ 4 w 1703471"/>
                <a:gd name="T81" fmla="*/ 11 h 2021517"/>
                <a:gd name="T82" fmla="*/ 4 w 1703471"/>
                <a:gd name="T83" fmla="*/ 11 h 2021517"/>
                <a:gd name="T84" fmla="*/ 5 w 1703471"/>
                <a:gd name="T85" fmla="*/ 11 h 2021517"/>
                <a:gd name="T86" fmla="*/ 5 w 1703471"/>
                <a:gd name="T87" fmla="*/ 13 h 2021517"/>
                <a:gd name="T88" fmla="*/ 2 w 1703471"/>
                <a:gd name="T89" fmla="*/ 11 h 2021517"/>
                <a:gd name="T90" fmla="*/ 1 w 1703471"/>
                <a:gd name="T91" fmla="*/ 9 h 2021517"/>
                <a:gd name="T92" fmla="*/ 1 w 1703471"/>
                <a:gd name="T93" fmla="*/ 6 h 2021517"/>
                <a:gd name="T94" fmla="*/ 1 w 1703471"/>
                <a:gd name="T95" fmla="*/ 3 h 2021517"/>
                <a:gd name="T96" fmla="*/ 2 w 1703471"/>
                <a:gd name="T97" fmla="*/ 1 h 2021517"/>
                <a:gd name="T98" fmla="*/ 5 w 1703471"/>
                <a:gd name="T99" fmla="*/ 0 h 202151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03471" h="2021517">
                  <a:moveTo>
                    <a:pt x="903530" y="0"/>
                  </a:moveTo>
                  <a:lnTo>
                    <a:pt x="906057" y="0"/>
                  </a:lnTo>
                  <a:cubicBezTo>
                    <a:pt x="1084240" y="17918"/>
                    <a:pt x="1231480" y="72670"/>
                    <a:pt x="1347776" y="164255"/>
                  </a:cubicBezTo>
                  <a:cubicBezTo>
                    <a:pt x="1464072" y="255840"/>
                    <a:pt x="1550364" y="372667"/>
                    <a:pt x="1606652" y="514735"/>
                  </a:cubicBezTo>
                  <a:cubicBezTo>
                    <a:pt x="1662941" y="656802"/>
                    <a:pt x="1690165" y="812519"/>
                    <a:pt x="1688326" y="981885"/>
                  </a:cubicBezTo>
                  <a:cubicBezTo>
                    <a:pt x="1688323" y="1133069"/>
                    <a:pt x="1664354" y="1273053"/>
                    <a:pt x="1616419" y="1401836"/>
                  </a:cubicBezTo>
                  <a:cubicBezTo>
                    <a:pt x="1568484" y="1530619"/>
                    <a:pt x="1489012" y="1649779"/>
                    <a:pt x="1378005" y="1759315"/>
                  </a:cubicBezTo>
                  <a:cubicBezTo>
                    <a:pt x="1397137" y="1779298"/>
                    <a:pt x="1418792" y="1793601"/>
                    <a:pt x="1442970" y="1802225"/>
                  </a:cubicBezTo>
                  <a:cubicBezTo>
                    <a:pt x="1467147" y="1810849"/>
                    <a:pt x="1492586" y="1815056"/>
                    <a:pt x="1519287" y="1814846"/>
                  </a:cubicBezTo>
                  <a:cubicBezTo>
                    <a:pt x="1553136" y="1813689"/>
                    <a:pt x="1581308" y="1809062"/>
                    <a:pt x="1603804" y="1800963"/>
                  </a:cubicBezTo>
                  <a:cubicBezTo>
                    <a:pt x="1626300" y="1792865"/>
                    <a:pt x="1644381" y="1788238"/>
                    <a:pt x="1658046" y="1787081"/>
                  </a:cubicBezTo>
                  <a:cubicBezTo>
                    <a:pt x="1670976" y="1788028"/>
                    <a:pt x="1681701" y="1794334"/>
                    <a:pt x="1690219" y="1806001"/>
                  </a:cubicBezTo>
                  <a:cubicBezTo>
                    <a:pt x="1698737" y="1817668"/>
                    <a:pt x="1703155" y="1829012"/>
                    <a:pt x="1703471" y="1840034"/>
                  </a:cubicBezTo>
                  <a:cubicBezTo>
                    <a:pt x="1702734" y="1863751"/>
                    <a:pt x="1695374" y="1883694"/>
                    <a:pt x="1681389" y="1899864"/>
                  </a:cubicBezTo>
                  <a:cubicBezTo>
                    <a:pt x="1667404" y="1916034"/>
                    <a:pt x="1651214" y="1929699"/>
                    <a:pt x="1632817" y="1940860"/>
                  </a:cubicBezTo>
                  <a:cubicBezTo>
                    <a:pt x="1596498" y="1966273"/>
                    <a:pt x="1558760" y="1986015"/>
                    <a:pt x="1519602" y="2000086"/>
                  </a:cubicBezTo>
                  <a:cubicBezTo>
                    <a:pt x="1480445" y="2014158"/>
                    <a:pt x="1438292" y="2021299"/>
                    <a:pt x="1393143" y="2021509"/>
                  </a:cubicBezTo>
                  <a:cubicBezTo>
                    <a:pt x="1339794" y="2021825"/>
                    <a:pt x="1289441" y="2013002"/>
                    <a:pt x="1242084" y="1995039"/>
                  </a:cubicBezTo>
                  <a:cubicBezTo>
                    <a:pt x="1194728" y="1977076"/>
                    <a:pt x="1152574" y="1948077"/>
                    <a:pt x="1115624" y="1908041"/>
                  </a:cubicBezTo>
                  <a:cubicBezTo>
                    <a:pt x="1091449" y="1925777"/>
                    <a:pt x="1062844" y="1939420"/>
                    <a:pt x="1029813" y="1948971"/>
                  </a:cubicBezTo>
                  <a:cubicBezTo>
                    <a:pt x="996780" y="1958521"/>
                    <a:pt x="953002" y="1963349"/>
                    <a:pt x="898478" y="1963454"/>
                  </a:cubicBezTo>
                  <a:lnTo>
                    <a:pt x="898478" y="1814846"/>
                  </a:lnTo>
                  <a:cubicBezTo>
                    <a:pt x="913899" y="1807484"/>
                    <a:pt x="928530" y="1799491"/>
                    <a:pt x="942371" y="1790867"/>
                  </a:cubicBezTo>
                  <a:cubicBezTo>
                    <a:pt x="956213" y="1782243"/>
                    <a:pt x="967686" y="1771725"/>
                    <a:pt x="976791" y="1759315"/>
                  </a:cubicBezTo>
                  <a:cubicBezTo>
                    <a:pt x="961055" y="1737755"/>
                    <a:pt x="944529" y="1719034"/>
                    <a:pt x="927214" y="1703153"/>
                  </a:cubicBezTo>
                  <a:cubicBezTo>
                    <a:pt x="909899" y="1687272"/>
                    <a:pt x="887689" y="1674862"/>
                    <a:pt x="860584" y="1665923"/>
                  </a:cubicBezTo>
                  <a:cubicBezTo>
                    <a:pt x="837006" y="1665871"/>
                    <a:pt x="816586" y="1662188"/>
                    <a:pt x="799323" y="1654873"/>
                  </a:cubicBezTo>
                  <a:cubicBezTo>
                    <a:pt x="782060" y="1647557"/>
                    <a:pt x="773008" y="1629347"/>
                    <a:pt x="772166" y="1600240"/>
                  </a:cubicBezTo>
                  <a:cubicBezTo>
                    <a:pt x="774166" y="1569289"/>
                    <a:pt x="788481" y="1547954"/>
                    <a:pt x="815112" y="1536235"/>
                  </a:cubicBezTo>
                  <a:cubicBezTo>
                    <a:pt x="841743" y="1524516"/>
                    <a:pt x="868689" y="1518945"/>
                    <a:pt x="895952" y="1519523"/>
                  </a:cubicBezTo>
                  <a:cubicBezTo>
                    <a:pt x="920109" y="1519313"/>
                    <a:pt x="943792" y="1521626"/>
                    <a:pt x="967002" y="1526461"/>
                  </a:cubicBezTo>
                  <a:cubicBezTo>
                    <a:pt x="990212" y="1531297"/>
                    <a:pt x="1012001" y="1539915"/>
                    <a:pt x="1032369" y="1552316"/>
                  </a:cubicBezTo>
                  <a:lnTo>
                    <a:pt x="1032369" y="328136"/>
                  </a:lnTo>
                  <a:cubicBezTo>
                    <a:pt x="1034421" y="295638"/>
                    <a:pt x="1027790" y="262825"/>
                    <a:pt x="1012475" y="229695"/>
                  </a:cubicBezTo>
                  <a:cubicBezTo>
                    <a:pt x="997159" y="196566"/>
                    <a:pt x="960845" y="168801"/>
                    <a:pt x="903530" y="146399"/>
                  </a:cubicBezTo>
                  <a:lnTo>
                    <a:pt x="903530" y="0"/>
                  </a:lnTo>
                  <a:close/>
                  <a:moveTo>
                    <a:pt x="784797" y="0"/>
                  </a:moveTo>
                  <a:lnTo>
                    <a:pt x="784797" y="146389"/>
                  </a:lnTo>
                  <a:cubicBezTo>
                    <a:pt x="727483" y="168787"/>
                    <a:pt x="691168" y="196547"/>
                    <a:pt x="675853" y="229671"/>
                  </a:cubicBezTo>
                  <a:cubicBezTo>
                    <a:pt x="660537" y="262794"/>
                    <a:pt x="653906" y="295603"/>
                    <a:pt x="655959" y="328095"/>
                  </a:cubicBezTo>
                  <a:lnTo>
                    <a:pt x="655959" y="1635373"/>
                  </a:lnTo>
                  <a:cubicBezTo>
                    <a:pt x="653906" y="1667865"/>
                    <a:pt x="660537" y="1700673"/>
                    <a:pt x="675853" y="1733797"/>
                  </a:cubicBezTo>
                  <a:cubicBezTo>
                    <a:pt x="691168" y="1766921"/>
                    <a:pt x="727483" y="1794681"/>
                    <a:pt x="784797" y="1817079"/>
                  </a:cubicBezTo>
                  <a:lnTo>
                    <a:pt x="784797" y="1963454"/>
                  </a:lnTo>
                  <a:cubicBezTo>
                    <a:pt x="606673" y="1945539"/>
                    <a:pt x="459588" y="1890796"/>
                    <a:pt x="343541" y="1799226"/>
                  </a:cubicBezTo>
                  <a:cubicBezTo>
                    <a:pt x="227494" y="1707656"/>
                    <a:pt x="141171" y="1590850"/>
                    <a:pt x="84572" y="1448806"/>
                  </a:cubicBezTo>
                  <a:cubicBezTo>
                    <a:pt x="27973" y="1306762"/>
                    <a:pt x="-217" y="1151071"/>
                    <a:pt x="2" y="981734"/>
                  </a:cubicBezTo>
                  <a:cubicBezTo>
                    <a:pt x="-217" y="812397"/>
                    <a:pt x="27973" y="656706"/>
                    <a:pt x="84572" y="514662"/>
                  </a:cubicBezTo>
                  <a:cubicBezTo>
                    <a:pt x="141171" y="372618"/>
                    <a:pt x="227494" y="255809"/>
                    <a:pt x="343541" y="164237"/>
                  </a:cubicBezTo>
                  <a:cubicBezTo>
                    <a:pt x="459588" y="72666"/>
                    <a:pt x="606673" y="17920"/>
                    <a:pt x="784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4243316" y="2914697"/>
              <a:ext cx="693915" cy="749593"/>
            </a:xfrm>
            <a:custGeom>
              <a:avLst/>
              <a:gdLst/>
              <a:ahLst/>
              <a:cxnLst/>
              <a:rect l="l" t="t" r="r" b="b"/>
              <a:pathLst>
                <a:path w="1822245" h="1966499">
                  <a:moveTo>
                    <a:pt x="441567" y="888242"/>
                  </a:moveTo>
                  <a:lnTo>
                    <a:pt x="512230" y="1014412"/>
                  </a:lnTo>
                  <a:cubicBezTo>
                    <a:pt x="500814" y="1027607"/>
                    <a:pt x="492082" y="1039699"/>
                    <a:pt x="486032" y="1050686"/>
                  </a:cubicBezTo>
                  <a:cubicBezTo>
                    <a:pt x="479982" y="1061673"/>
                    <a:pt x="476931" y="1075657"/>
                    <a:pt x="476879" y="1092637"/>
                  </a:cubicBezTo>
                  <a:cubicBezTo>
                    <a:pt x="476668" y="1108464"/>
                    <a:pt x="477720" y="1121612"/>
                    <a:pt x="480035" y="1132080"/>
                  </a:cubicBezTo>
                  <a:cubicBezTo>
                    <a:pt x="482350" y="1142548"/>
                    <a:pt x="487189" y="1153806"/>
                    <a:pt x="494554" y="1165855"/>
                  </a:cubicBezTo>
                  <a:lnTo>
                    <a:pt x="747063" y="1633060"/>
                  </a:lnTo>
                  <a:cubicBezTo>
                    <a:pt x="773208" y="1683348"/>
                    <a:pt x="797302" y="1712177"/>
                    <a:pt x="819344" y="1719548"/>
                  </a:cubicBezTo>
                  <a:cubicBezTo>
                    <a:pt x="841386" y="1726918"/>
                    <a:pt x="871161" y="1729236"/>
                    <a:pt x="908669" y="1726502"/>
                  </a:cubicBezTo>
                  <a:lnTo>
                    <a:pt x="984421" y="1857583"/>
                  </a:lnTo>
                  <a:cubicBezTo>
                    <a:pt x="847724" y="1931367"/>
                    <a:pt x="719528" y="1967663"/>
                    <a:pt x="599835" y="1966471"/>
                  </a:cubicBezTo>
                  <a:cubicBezTo>
                    <a:pt x="480142" y="1965279"/>
                    <a:pt x="374855" y="1938024"/>
                    <a:pt x="283975" y="1884708"/>
                  </a:cubicBezTo>
                  <a:cubicBezTo>
                    <a:pt x="193094" y="1831392"/>
                    <a:pt x="122525" y="1763439"/>
                    <a:pt x="72266" y="1680849"/>
                  </a:cubicBezTo>
                  <a:cubicBezTo>
                    <a:pt x="22007" y="1598260"/>
                    <a:pt x="-2036" y="1512460"/>
                    <a:pt x="135" y="1423449"/>
                  </a:cubicBezTo>
                  <a:cubicBezTo>
                    <a:pt x="9068" y="1295550"/>
                    <a:pt x="56154" y="1184559"/>
                    <a:pt x="141393" y="1090477"/>
                  </a:cubicBezTo>
                  <a:cubicBezTo>
                    <a:pt x="226631" y="996394"/>
                    <a:pt x="326689" y="928982"/>
                    <a:pt x="441567" y="888242"/>
                  </a:cubicBezTo>
                  <a:close/>
                  <a:moveTo>
                    <a:pt x="1628043" y="716652"/>
                  </a:moveTo>
                  <a:cubicBezTo>
                    <a:pt x="1669835" y="718912"/>
                    <a:pt x="1697766" y="736471"/>
                    <a:pt x="1711837" y="769327"/>
                  </a:cubicBezTo>
                  <a:cubicBezTo>
                    <a:pt x="1725908" y="802184"/>
                    <a:pt x="1732419" y="836776"/>
                    <a:pt x="1731369" y="873102"/>
                  </a:cubicBezTo>
                  <a:cubicBezTo>
                    <a:pt x="1730476" y="950169"/>
                    <a:pt x="1714620" y="1018097"/>
                    <a:pt x="1683801" y="1076885"/>
                  </a:cubicBezTo>
                  <a:cubicBezTo>
                    <a:pt x="1652982" y="1135672"/>
                    <a:pt x="1612555" y="1192267"/>
                    <a:pt x="1562520" y="1246669"/>
                  </a:cubicBezTo>
                  <a:lnTo>
                    <a:pt x="1491735" y="1115348"/>
                  </a:lnTo>
                  <a:cubicBezTo>
                    <a:pt x="1504510" y="1095213"/>
                    <a:pt x="1514435" y="1074290"/>
                    <a:pt x="1521509" y="1052578"/>
                  </a:cubicBezTo>
                  <a:cubicBezTo>
                    <a:pt x="1528583" y="1030867"/>
                    <a:pt x="1532173" y="1008051"/>
                    <a:pt x="1532278" y="984131"/>
                  </a:cubicBezTo>
                  <a:cubicBezTo>
                    <a:pt x="1529850" y="937659"/>
                    <a:pt x="1520136" y="901911"/>
                    <a:pt x="1503138" y="876887"/>
                  </a:cubicBezTo>
                  <a:cubicBezTo>
                    <a:pt x="1486139" y="851863"/>
                    <a:pt x="1476425" y="828732"/>
                    <a:pt x="1473997" y="807494"/>
                  </a:cubicBezTo>
                  <a:cubicBezTo>
                    <a:pt x="1477265" y="776109"/>
                    <a:pt x="1496639" y="753083"/>
                    <a:pt x="1532119" y="738416"/>
                  </a:cubicBezTo>
                  <a:cubicBezTo>
                    <a:pt x="1567599" y="723749"/>
                    <a:pt x="1599573" y="716494"/>
                    <a:pt x="1628043" y="716652"/>
                  </a:cubicBezTo>
                  <a:close/>
                  <a:moveTo>
                    <a:pt x="1173803" y="25241"/>
                  </a:moveTo>
                  <a:cubicBezTo>
                    <a:pt x="1254924" y="38016"/>
                    <a:pt x="1321030" y="76183"/>
                    <a:pt x="1372122" y="139741"/>
                  </a:cubicBezTo>
                  <a:cubicBezTo>
                    <a:pt x="1423214" y="203299"/>
                    <a:pt x="1449571" y="276162"/>
                    <a:pt x="1451191" y="358330"/>
                  </a:cubicBezTo>
                  <a:cubicBezTo>
                    <a:pt x="1450249" y="425410"/>
                    <a:pt x="1432611" y="488705"/>
                    <a:pt x="1398278" y="548215"/>
                  </a:cubicBezTo>
                  <a:cubicBezTo>
                    <a:pt x="1363945" y="607725"/>
                    <a:pt x="1318568" y="654618"/>
                    <a:pt x="1262147" y="688894"/>
                  </a:cubicBezTo>
                  <a:lnTo>
                    <a:pt x="1193906" y="562724"/>
                  </a:lnTo>
                  <a:cubicBezTo>
                    <a:pt x="1227078" y="534810"/>
                    <a:pt x="1252985" y="506106"/>
                    <a:pt x="1271625" y="476614"/>
                  </a:cubicBezTo>
                  <a:cubicBezTo>
                    <a:pt x="1290265" y="447122"/>
                    <a:pt x="1299743" y="410217"/>
                    <a:pt x="1300059" y="365900"/>
                  </a:cubicBezTo>
                  <a:cubicBezTo>
                    <a:pt x="1299532" y="322792"/>
                    <a:pt x="1287948" y="285362"/>
                    <a:pt x="1265306" y="253609"/>
                  </a:cubicBezTo>
                  <a:cubicBezTo>
                    <a:pt x="1242664" y="221856"/>
                    <a:pt x="1212124" y="197043"/>
                    <a:pt x="1173686" y="179169"/>
                  </a:cubicBezTo>
                  <a:close/>
                  <a:moveTo>
                    <a:pt x="969129" y="0"/>
                  </a:moveTo>
                  <a:lnTo>
                    <a:pt x="1059952" y="7572"/>
                  </a:lnTo>
                  <a:lnTo>
                    <a:pt x="1059952" y="179169"/>
                  </a:lnTo>
                  <a:cubicBezTo>
                    <a:pt x="1031990" y="188421"/>
                    <a:pt x="1010336" y="203982"/>
                    <a:pt x="994988" y="225852"/>
                  </a:cubicBezTo>
                  <a:cubicBezTo>
                    <a:pt x="979641" y="247721"/>
                    <a:pt x="971862" y="273375"/>
                    <a:pt x="971652" y="302815"/>
                  </a:cubicBezTo>
                  <a:cubicBezTo>
                    <a:pt x="972177" y="331834"/>
                    <a:pt x="977433" y="359591"/>
                    <a:pt x="987420" y="386087"/>
                  </a:cubicBezTo>
                  <a:cubicBezTo>
                    <a:pt x="997406" y="412583"/>
                    <a:pt x="1008969" y="437817"/>
                    <a:pt x="1022109" y="461789"/>
                  </a:cubicBezTo>
                  <a:lnTo>
                    <a:pt x="1663325" y="1655510"/>
                  </a:lnTo>
                  <a:cubicBezTo>
                    <a:pt x="1677551" y="1683276"/>
                    <a:pt x="1692570" y="1707886"/>
                    <a:pt x="1708380" y="1729341"/>
                  </a:cubicBezTo>
                  <a:cubicBezTo>
                    <a:pt x="1724191" y="1750796"/>
                    <a:pt x="1746157" y="1769096"/>
                    <a:pt x="1774279" y="1784241"/>
                  </a:cubicBezTo>
                  <a:cubicBezTo>
                    <a:pt x="1791737" y="1792286"/>
                    <a:pt x="1804148" y="1800805"/>
                    <a:pt x="1811510" y="1809798"/>
                  </a:cubicBezTo>
                  <a:cubicBezTo>
                    <a:pt x="1818872" y="1818790"/>
                    <a:pt x="1822448" y="1832988"/>
                    <a:pt x="1822237" y="1852392"/>
                  </a:cubicBezTo>
                  <a:cubicBezTo>
                    <a:pt x="1819450" y="1887572"/>
                    <a:pt x="1806724" y="1909343"/>
                    <a:pt x="1784060" y="1917704"/>
                  </a:cubicBezTo>
                  <a:cubicBezTo>
                    <a:pt x="1761395" y="1926065"/>
                    <a:pt x="1745514" y="1929536"/>
                    <a:pt x="1736417" y="1928116"/>
                  </a:cubicBezTo>
                  <a:lnTo>
                    <a:pt x="1140830" y="1928116"/>
                  </a:lnTo>
                  <a:lnTo>
                    <a:pt x="525107" y="822634"/>
                  </a:lnTo>
                  <a:cubicBezTo>
                    <a:pt x="495936" y="771010"/>
                    <a:pt x="473546" y="714023"/>
                    <a:pt x="457936" y="651674"/>
                  </a:cubicBezTo>
                  <a:cubicBezTo>
                    <a:pt x="442326" y="589325"/>
                    <a:pt x="434442" y="528554"/>
                    <a:pt x="434284" y="469359"/>
                  </a:cubicBezTo>
                  <a:cubicBezTo>
                    <a:pt x="436028" y="375386"/>
                    <a:pt x="462814" y="293328"/>
                    <a:pt x="514642" y="223186"/>
                  </a:cubicBezTo>
                  <a:cubicBezTo>
                    <a:pt x="566469" y="153044"/>
                    <a:pt x="632873" y="98462"/>
                    <a:pt x="713854" y="59442"/>
                  </a:cubicBezTo>
                  <a:cubicBezTo>
                    <a:pt x="794834" y="20421"/>
                    <a:pt x="879926" y="608"/>
                    <a:pt x="969129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92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 Std" panose="04020904080802020404" pitchFamily="82" charset="0"/>
                <a:ea typeface="Microsoft JhengHei UI" panose="020B0604030504040204" pitchFamily="34" charset="-120"/>
                <a:cs typeface="+mn-cs"/>
              </a:endParaRPr>
            </a:p>
          </p:txBody>
        </p:sp>
        <p:sp>
          <p:nvSpPr>
            <p:cNvPr id="7" name="文本框 12"/>
            <p:cNvSpPr/>
            <p:nvPr>
              <p:custDataLst>
                <p:tags r:id="rId3"/>
              </p:custDataLst>
            </p:nvPr>
          </p:nvSpPr>
          <p:spPr bwMode="auto">
            <a:xfrm>
              <a:off x="5197647" y="2814645"/>
              <a:ext cx="882876" cy="949696"/>
            </a:xfrm>
            <a:custGeom>
              <a:avLst/>
              <a:gdLst>
                <a:gd name="T0" fmla="*/ 3 w 1753951"/>
                <a:gd name="T1" fmla="*/ 2 h 1888184"/>
                <a:gd name="T2" fmla="*/ 3 w 1753951"/>
                <a:gd name="T3" fmla="*/ 2 h 1888184"/>
                <a:gd name="T4" fmla="*/ 4 w 1753951"/>
                <a:gd name="T5" fmla="*/ 4 h 1888184"/>
                <a:gd name="T6" fmla="*/ 3 w 1753951"/>
                <a:gd name="T7" fmla="*/ 9 h 1888184"/>
                <a:gd name="T8" fmla="*/ 2 w 1753951"/>
                <a:gd name="T9" fmla="*/ 10 h 1888184"/>
                <a:gd name="T10" fmla="*/ 3 w 1753951"/>
                <a:gd name="T11" fmla="*/ 11 h 1888184"/>
                <a:gd name="T12" fmla="*/ 3 w 1753951"/>
                <a:gd name="T13" fmla="*/ 11 h 1888184"/>
                <a:gd name="T14" fmla="*/ 3 w 1753951"/>
                <a:gd name="T15" fmla="*/ 11 h 1888184"/>
                <a:gd name="T16" fmla="*/ 3 w 1753951"/>
                <a:gd name="T17" fmla="*/ 11 h 1888184"/>
                <a:gd name="T18" fmla="*/ 3 w 1753951"/>
                <a:gd name="T19" fmla="*/ 12 h 1888184"/>
                <a:gd name="T20" fmla="*/ 1 w 1753951"/>
                <a:gd name="T21" fmla="*/ 12 h 1888184"/>
                <a:gd name="T22" fmla="*/ 1 w 1753951"/>
                <a:gd name="T23" fmla="*/ 11 h 1888184"/>
                <a:gd name="T24" fmla="*/ 0 w 1753951"/>
                <a:gd name="T25" fmla="*/ 11 h 1888184"/>
                <a:gd name="T26" fmla="*/ 1 w 1753951"/>
                <a:gd name="T27" fmla="*/ 11 h 1888184"/>
                <a:gd name="T28" fmla="*/ 1 w 1753951"/>
                <a:gd name="T29" fmla="*/ 11 h 1888184"/>
                <a:gd name="T30" fmla="*/ 1 w 1753951"/>
                <a:gd name="T31" fmla="*/ 10 h 1888184"/>
                <a:gd name="T32" fmla="*/ 1 w 1753951"/>
                <a:gd name="T33" fmla="*/ 9 h 1888184"/>
                <a:gd name="T34" fmla="*/ 3 w 1753951"/>
                <a:gd name="T35" fmla="*/ 2 h 1888184"/>
                <a:gd name="T36" fmla="*/ 4 w 1753951"/>
                <a:gd name="T37" fmla="*/ 0 h 1888184"/>
                <a:gd name="T38" fmla="*/ 7 w 1753951"/>
                <a:gd name="T39" fmla="*/ 0 h 1888184"/>
                <a:gd name="T40" fmla="*/ 10 w 1753951"/>
                <a:gd name="T41" fmla="*/ 10 h 1888184"/>
                <a:gd name="T42" fmla="*/ 10 w 1753951"/>
                <a:gd name="T43" fmla="*/ 10 h 1888184"/>
                <a:gd name="T44" fmla="*/ 10 w 1753951"/>
                <a:gd name="T45" fmla="*/ 11 h 1888184"/>
                <a:gd name="T46" fmla="*/ 11 w 1753951"/>
                <a:gd name="T47" fmla="*/ 11 h 1888184"/>
                <a:gd name="T48" fmla="*/ 11 w 1753951"/>
                <a:gd name="T49" fmla="*/ 11 h 1888184"/>
                <a:gd name="T50" fmla="*/ 10 w 1753951"/>
                <a:gd name="T51" fmla="*/ 11 h 1888184"/>
                <a:gd name="T52" fmla="*/ 10 w 1753951"/>
                <a:gd name="T53" fmla="*/ 12 h 1888184"/>
                <a:gd name="T54" fmla="*/ 6 w 1753951"/>
                <a:gd name="T55" fmla="*/ 12 h 1888184"/>
                <a:gd name="T56" fmla="*/ 6 w 1753951"/>
                <a:gd name="T57" fmla="*/ 11 h 1888184"/>
                <a:gd name="T58" fmla="*/ 5 w 1753951"/>
                <a:gd name="T59" fmla="*/ 11 h 1888184"/>
                <a:gd name="T60" fmla="*/ 5 w 1753951"/>
                <a:gd name="T61" fmla="*/ 11 h 1888184"/>
                <a:gd name="T62" fmla="*/ 6 w 1753951"/>
                <a:gd name="T63" fmla="*/ 11 h 1888184"/>
                <a:gd name="T64" fmla="*/ 6 w 1753951"/>
                <a:gd name="T65" fmla="*/ 10 h 1888184"/>
                <a:gd name="T66" fmla="*/ 6 w 1753951"/>
                <a:gd name="T67" fmla="*/ 10 h 1888184"/>
                <a:gd name="T68" fmla="*/ 6 w 1753951"/>
                <a:gd name="T69" fmla="*/ 9 h 1888184"/>
                <a:gd name="T70" fmla="*/ 3 w 1753951"/>
                <a:gd name="T71" fmla="*/ 9 h 1888184"/>
                <a:gd name="T72" fmla="*/ 3 w 1753951"/>
                <a:gd name="T73" fmla="*/ 7 h 1888184"/>
                <a:gd name="T74" fmla="*/ 5 w 1753951"/>
                <a:gd name="T75" fmla="*/ 7 h 1888184"/>
                <a:gd name="T76" fmla="*/ 4 w 1753951"/>
                <a:gd name="T77" fmla="*/ 1 h 1888184"/>
                <a:gd name="T78" fmla="*/ 4 w 1753951"/>
                <a:gd name="T79" fmla="*/ 0 h 18881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753951" h="1888184">
                  <a:moveTo>
                    <a:pt x="570348" y="353377"/>
                  </a:moveTo>
                  <a:lnTo>
                    <a:pt x="577919" y="353377"/>
                  </a:lnTo>
                  <a:lnTo>
                    <a:pt x="643336" y="638604"/>
                  </a:lnTo>
                  <a:lnTo>
                    <a:pt x="406069" y="1501539"/>
                  </a:lnTo>
                  <a:cubicBezTo>
                    <a:pt x="386410" y="1576316"/>
                    <a:pt x="384099" y="1629954"/>
                    <a:pt x="399135" y="1662452"/>
                  </a:cubicBezTo>
                  <a:cubicBezTo>
                    <a:pt x="414171" y="1694950"/>
                    <a:pt x="443406" y="1719560"/>
                    <a:pt x="486841" y="1736283"/>
                  </a:cubicBezTo>
                  <a:cubicBezTo>
                    <a:pt x="507665" y="1744328"/>
                    <a:pt x="525334" y="1754109"/>
                    <a:pt x="539847" y="1765625"/>
                  </a:cubicBezTo>
                  <a:cubicBezTo>
                    <a:pt x="554361" y="1777142"/>
                    <a:pt x="561933" y="1795126"/>
                    <a:pt x="562564" y="1819579"/>
                  </a:cubicBezTo>
                  <a:cubicBezTo>
                    <a:pt x="560251" y="1853339"/>
                    <a:pt x="544685" y="1873532"/>
                    <a:pt x="515868" y="1880158"/>
                  </a:cubicBezTo>
                  <a:cubicBezTo>
                    <a:pt x="487051" y="1886783"/>
                    <a:pt x="458865" y="1889307"/>
                    <a:pt x="431310" y="1887730"/>
                  </a:cubicBezTo>
                  <a:lnTo>
                    <a:pt x="141237" y="1887730"/>
                  </a:lnTo>
                  <a:cubicBezTo>
                    <a:pt x="113284" y="1889150"/>
                    <a:pt x="83439" y="1885679"/>
                    <a:pt x="51703" y="1877318"/>
                  </a:cubicBezTo>
                  <a:cubicBezTo>
                    <a:pt x="19967" y="1868957"/>
                    <a:pt x="2732" y="1847186"/>
                    <a:pt x="0" y="1812006"/>
                  </a:cubicBezTo>
                  <a:cubicBezTo>
                    <a:pt x="631" y="1783662"/>
                    <a:pt x="10088" y="1765257"/>
                    <a:pt x="28373" y="1756791"/>
                  </a:cubicBezTo>
                  <a:cubicBezTo>
                    <a:pt x="46659" y="1748325"/>
                    <a:pt x="69988" y="1738123"/>
                    <a:pt x="98361" y="1726186"/>
                  </a:cubicBezTo>
                  <a:cubicBezTo>
                    <a:pt x="125575" y="1714196"/>
                    <a:pt x="154376" y="1688955"/>
                    <a:pt x="184764" y="1650462"/>
                  </a:cubicBezTo>
                  <a:cubicBezTo>
                    <a:pt x="215151" y="1611969"/>
                    <a:pt x="242733" y="1548866"/>
                    <a:pt x="267508" y="1461153"/>
                  </a:cubicBezTo>
                  <a:lnTo>
                    <a:pt x="570348" y="353377"/>
                  </a:lnTo>
                  <a:close/>
                  <a:moveTo>
                    <a:pt x="666053" y="0"/>
                  </a:moveTo>
                  <a:lnTo>
                    <a:pt x="1223885" y="0"/>
                  </a:lnTo>
                  <a:lnTo>
                    <a:pt x="1602504" y="1594931"/>
                  </a:lnTo>
                  <a:cubicBezTo>
                    <a:pt x="1608393" y="1630164"/>
                    <a:pt x="1616176" y="1660033"/>
                    <a:pt x="1625852" y="1684538"/>
                  </a:cubicBezTo>
                  <a:cubicBezTo>
                    <a:pt x="1635528" y="1709043"/>
                    <a:pt x="1657193" y="1728815"/>
                    <a:pt x="1690848" y="1743855"/>
                  </a:cubicBezTo>
                  <a:cubicBezTo>
                    <a:pt x="1708938" y="1750901"/>
                    <a:pt x="1723872" y="1760156"/>
                    <a:pt x="1735651" y="1771620"/>
                  </a:cubicBezTo>
                  <a:cubicBezTo>
                    <a:pt x="1747431" y="1783084"/>
                    <a:pt x="1753531" y="1799911"/>
                    <a:pt x="1753951" y="1822103"/>
                  </a:cubicBezTo>
                  <a:cubicBezTo>
                    <a:pt x="1751164" y="1854653"/>
                    <a:pt x="1734021" y="1874110"/>
                    <a:pt x="1702522" y="1880473"/>
                  </a:cubicBezTo>
                  <a:cubicBezTo>
                    <a:pt x="1671023" y="1886836"/>
                    <a:pt x="1641891" y="1889255"/>
                    <a:pt x="1615124" y="1887730"/>
                  </a:cubicBezTo>
                  <a:lnTo>
                    <a:pt x="986617" y="1887730"/>
                  </a:lnTo>
                  <a:cubicBezTo>
                    <a:pt x="959378" y="1888887"/>
                    <a:pt x="932454" y="1885311"/>
                    <a:pt x="905845" y="1877002"/>
                  </a:cubicBezTo>
                  <a:cubicBezTo>
                    <a:pt x="879237" y="1868694"/>
                    <a:pt x="864933" y="1848711"/>
                    <a:pt x="862935" y="1817054"/>
                  </a:cubicBezTo>
                  <a:cubicBezTo>
                    <a:pt x="862883" y="1797545"/>
                    <a:pt x="866774" y="1782926"/>
                    <a:pt x="874609" y="1773198"/>
                  </a:cubicBezTo>
                  <a:cubicBezTo>
                    <a:pt x="882445" y="1763469"/>
                    <a:pt x="894539" y="1754530"/>
                    <a:pt x="910894" y="1746379"/>
                  </a:cubicBezTo>
                  <a:cubicBezTo>
                    <a:pt x="943234" y="1729552"/>
                    <a:pt x="963111" y="1711462"/>
                    <a:pt x="970526" y="1692110"/>
                  </a:cubicBezTo>
                  <a:cubicBezTo>
                    <a:pt x="977941" y="1672759"/>
                    <a:pt x="975732" y="1639524"/>
                    <a:pt x="963900" y="1592407"/>
                  </a:cubicBezTo>
                  <a:lnTo>
                    <a:pt x="913418" y="1398050"/>
                  </a:lnTo>
                  <a:lnTo>
                    <a:pt x="544895" y="1398050"/>
                  </a:lnTo>
                  <a:lnTo>
                    <a:pt x="580233" y="1251966"/>
                  </a:lnTo>
                  <a:lnTo>
                    <a:pt x="888176" y="1251966"/>
                  </a:lnTo>
                  <a:lnTo>
                    <a:pt x="633240" y="136303"/>
                  </a:lnTo>
                  <a:lnTo>
                    <a:pt x="6660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449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6600"/>
                </a:solidFill>
              </a:rPr>
              <a:t>Preliminaries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Introduction to each paper</a:t>
            </a:r>
          </a:p>
          <a:p>
            <a:pPr marL="0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/>
              <a:t>Zihan</a:t>
            </a:r>
            <a:r>
              <a:rPr lang="en-US" altLang="zh-CN" sz="1800" dirty="0"/>
              <a:t> Song, </a:t>
            </a:r>
            <a:r>
              <a:rPr lang="en-US" altLang="zh-CN" sz="1800" dirty="0" err="1"/>
              <a:t>Chunfang</a:t>
            </a:r>
            <a:r>
              <a:rPr lang="en-US" altLang="zh-CN" sz="1800" dirty="0"/>
              <a:t> Yu , </a:t>
            </a:r>
            <a:r>
              <a:rPr lang="en-US" altLang="zh-CN" sz="1800" dirty="0" err="1"/>
              <a:t>Xinlei</a:t>
            </a:r>
            <a:r>
              <a:rPr lang="en-US" altLang="zh-CN" sz="1800" dirty="0"/>
              <a:t> Zhang , Hui Jiang, </a:t>
            </a:r>
            <a:r>
              <a:rPr lang="en-US" altLang="zh-CN" sz="1800" dirty="0" err="1"/>
              <a:t>Bofeng</a:t>
            </a:r>
            <a:r>
              <a:rPr lang="en-US" altLang="zh-CN" sz="1800" dirty="0"/>
              <a:t> Chen,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Comparison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196140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ctrTitle"/>
          </p:nvPr>
        </p:nvSpPr>
        <p:spPr>
          <a:xfrm>
            <a:off x="323528" y="1124747"/>
            <a:ext cx="8640960" cy="3672409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Efﬁcient Parallel Subgraph Enumeration </a:t>
            </a:r>
            <a:br>
              <a:rPr lang="en-US" altLang="zh-CN" dirty="0"/>
            </a:br>
            <a:r>
              <a:rPr lang="en-US" altLang="zh-CN" dirty="0"/>
              <a:t>on a Single Machine</a:t>
            </a:r>
            <a:br>
              <a:rPr lang="en-US" altLang="zh-CN" dirty="0"/>
            </a:br>
            <a:r>
              <a:rPr lang="en-US" altLang="zh-CN" dirty="0"/>
              <a:t>		</a:t>
            </a:r>
            <a:r>
              <a:rPr lang="en-US" altLang="zh-CN" sz="1600" dirty="0"/>
              <a:t>                                         Shixuan S, Yulin C, Lipeng W, Qiong L</a:t>
            </a:r>
            <a:br>
              <a:rPr lang="en-US" altLang="zh-CN" sz="1600" dirty="0"/>
            </a:br>
            <a:r>
              <a:rPr lang="en-US" altLang="zh-CN" sz="1600" dirty="0"/>
              <a:t> 							  (ICDE’2019)</a:t>
            </a:r>
            <a:br>
              <a:rPr lang="en-US" altLang="zh-CN" sz="1600" dirty="0"/>
            </a:br>
            <a:r>
              <a:rPr lang="en-US" altLang="zh-CN" dirty="0"/>
              <a:t>					</a:t>
            </a:r>
            <a:br>
              <a:rPr lang="en-US" altLang="zh-CN" dirty="0"/>
            </a:br>
            <a:r>
              <a:rPr lang="en-US" altLang="zh-CN" dirty="0"/>
              <a:t>			</a:t>
            </a:r>
            <a:br>
              <a:rPr lang="en-US" altLang="zh-CN" dirty="0"/>
            </a:br>
            <a:r>
              <a:rPr lang="en-US" altLang="zh-CN" sz="2400" dirty="0"/>
              <a:t>				                                    </a:t>
            </a:r>
            <a:br>
              <a:rPr lang="en-US" altLang="zh-CN" sz="2400" dirty="0"/>
            </a:br>
            <a:r>
              <a:rPr lang="en-US" altLang="zh-CN" sz="2400" dirty="0"/>
              <a:t> </a:t>
            </a:r>
            <a:r>
              <a:rPr lang="en-US" altLang="zh-CN" sz="2000" dirty="0"/>
              <a:t>Reporter</a:t>
            </a:r>
            <a:r>
              <a:rPr lang="zh-CN" altLang="en-US" sz="2000" dirty="0"/>
              <a:t>：</a:t>
            </a:r>
            <a:r>
              <a:rPr lang="en-US" altLang="zh-CN" sz="2000" dirty="0"/>
              <a:t>Chunfang Yu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870B6B-AC51-4A8B-88B0-009FFD42FA33}"/>
              </a:ext>
            </a:extLst>
          </p:cNvPr>
          <p:cNvSpPr/>
          <p:nvPr/>
        </p:nvSpPr>
        <p:spPr>
          <a:xfrm>
            <a:off x="-36512" y="6021288"/>
            <a:ext cx="2304256" cy="836712"/>
          </a:xfrm>
          <a:prstGeom prst="rect">
            <a:avLst/>
          </a:prstGeom>
          <a:solidFill>
            <a:srgbClr val="DD8047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11/21/2019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60B335-3417-4F62-9547-98C19B63CD7E}"/>
              </a:ext>
            </a:extLst>
          </p:cNvPr>
          <p:cNvSpPr/>
          <p:nvPr/>
        </p:nvSpPr>
        <p:spPr>
          <a:xfrm>
            <a:off x="2339752" y="6021288"/>
            <a:ext cx="6804248" cy="836712"/>
          </a:xfrm>
          <a:prstGeom prst="rect">
            <a:avLst/>
          </a:prstGeom>
          <a:ln>
            <a:solidFill>
              <a:srgbClr val="94B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Database System Implementation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52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Background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Basic Subgraph Enumeration Algorithm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Lazy Materialization Subgraph Enumeration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MSC based Candidate Set Computation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71" dirty="0">
                <a:cs typeface="Calibri"/>
              </a:rPr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Conclusion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3200" b="1" dirty="0">
                <a:solidFill>
                  <a:srgbClr val="79ED84"/>
                </a:solidFill>
              </a:rPr>
              <a:t>Background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3200" spc="65" dirty="0">
                <a:cs typeface="Calibri"/>
              </a:rPr>
              <a:t>Basic Subgraph Enumeration Algorithm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3200" spc="51" dirty="0">
                <a:cs typeface="Calibri"/>
              </a:rPr>
              <a:t>Lazy Materialization Subgraph Enumeration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3200" spc="51" dirty="0">
                <a:cs typeface="Calibri"/>
              </a:rPr>
              <a:t>MSC based Candidate Set Computation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3200" spc="71" dirty="0">
                <a:cs typeface="Calibri"/>
              </a:rPr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7289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43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395535" y="1772816"/>
            <a:ext cx="8568952" cy="50256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dirty="0"/>
              <a:t>Single Machine Algorithms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400" dirty="0"/>
              <a:t>DUALSIM partitions data graphs that cannot fit in memory.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400" dirty="0" err="1"/>
              <a:t>EmptyHeaded</a:t>
            </a:r>
            <a:r>
              <a:rPr lang="en-US" altLang="zh-CN" sz="2400" dirty="0"/>
              <a:t> utilizes the worst-case optimal join to enumerate subgraphs.</a:t>
            </a:r>
          </a:p>
          <a:p>
            <a:pPr marL="320032" lvl="1" indent="-320032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b="1" dirty="0"/>
              <a:t>Distributed Algorithms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400" dirty="0"/>
              <a:t>Bulk synchronous parallel (BSP) ’s computation of the current iteration depends on the results of the previous one.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400" dirty="0"/>
              <a:t>Distributed computing improves performance but has higher economic cost as well as maintenance cost than single machines.</a:t>
            </a:r>
          </a:p>
          <a:p>
            <a:pPr lvl="1">
              <a:buFont typeface="Wingdings" panose="05000000000000000000" pitchFamily="2" charset="2"/>
              <a:buChar char="n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9606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Background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spc="65" dirty="0">
                <a:solidFill>
                  <a:srgbClr val="006600"/>
                </a:solidFill>
                <a:cs typeface="Calibri"/>
              </a:rPr>
              <a:t>Basic Subgraph Enumeration Algorithm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Lazy Materialization Subgraph Enumeration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MSC based Candidate Set Computation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71" dirty="0">
                <a:cs typeface="Calibri"/>
              </a:rPr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40750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Backward Neighbors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45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C23C5C-E5FE-4CF4-89BE-306D746316C3}"/>
              </a:ext>
            </a:extLst>
          </p:cNvPr>
          <p:cNvSpPr/>
          <p:nvPr/>
        </p:nvSpPr>
        <p:spPr>
          <a:xfrm>
            <a:off x="755578" y="1600200"/>
            <a:ext cx="76130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P and π, the backward neighbors of a pattern vertex u, denoted as            , are the neighbors of u positioned before u in π.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E9831E-E43A-4307-87AB-6D799B2E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2276872"/>
            <a:ext cx="110069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6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Candidate Set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46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368043" y="1603332"/>
            <a:ext cx="8153400" cy="4637112"/>
          </a:xfrm>
        </p:spPr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C23C5C-E5FE-4CF4-89BE-306D746316C3}"/>
              </a:ext>
            </a:extLst>
          </p:cNvPr>
          <p:cNvSpPr/>
          <p:nvPr/>
        </p:nvSpPr>
        <p:spPr>
          <a:xfrm>
            <a:off x="467544" y="1667338"/>
            <a:ext cx="82985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P, G, π and u ∈ π, suppose that P’ is a vertex-induced subgraph of P such that  </a:t>
            </a:r>
          </a:p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and ϕ is a match from P’ to G. The candidate set of u given ϕ, denoted as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(u), is 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445C75-12E4-4B4B-8EF4-84338F885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825096"/>
            <a:ext cx="2520280" cy="546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F6F13A-06EC-43D0-BBC0-1596EA38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74" y="4005067"/>
            <a:ext cx="6513873" cy="4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18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Basic Subgraph Enumeration Algorithm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47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495300" y="1844824"/>
            <a:ext cx="8153400" cy="4637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Input: </a:t>
            </a:r>
            <a:r>
              <a:rPr lang="en-US" altLang="zh-CN" dirty="0"/>
              <a:t>a data graph </a:t>
            </a:r>
            <a:r>
              <a:rPr lang="zh-CN" altLang="en-US" dirty="0"/>
              <a:t>𝐺 </a:t>
            </a:r>
            <a:r>
              <a:rPr lang="en-US" altLang="zh-CN" dirty="0"/>
              <a:t>and a pattern graph </a:t>
            </a:r>
            <a:r>
              <a:rPr lang="zh-CN" altLang="en-US" dirty="0"/>
              <a:t>𝑃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en-US" altLang="zh-CN" b="1" dirty="0"/>
              <a:t>Output: </a:t>
            </a:r>
            <a:r>
              <a:rPr lang="en-US" altLang="zh-CN" dirty="0"/>
              <a:t>all subgraphs in </a:t>
            </a:r>
            <a:r>
              <a:rPr lang="zh-CN" altLang="en-US" dirty="0"/>
              <a:t>𝐺 </a:t>
            </a:r>
            <a:r>
              <a:rPr lang="en-US" altLang="zh-CN" dirty="0"/>
              <a:t>that are isomorphic to </a:t>
            </a:r>
            <a:r>
              <a:rPr lang="zh-CN" altLang="en-US" dirty="0"/>
              <a:t>𝑃</a:t>
            </a:r>
            <a:r>
              <a:rPr lang="en-US" altLang="zh-CN" dirty="0"/>
              <a:t>.</a:t>
            </a:r>
          </a:p>
          <a:p>
            <a:pPr>
              <a:buFont typeface="Wingdings" panose="05000000000000000000" pitchFamily="2" charset="2"/>
              <a:buChar char="n"/>
            </a:pPr>
            <a:endParaRPr lang="en-US" altLang="zh-CN" sz="10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1. Generate an enumeration order </a:t>
            </a:r>
            <a:r>
              <a:rPr lang="zh-CN" altLang="en-US" dirty="0"/>
              <a:t>𝜋</a:t>
            </a:r>
            <a:r>
              <a:rPr lang="en-US" altLang="zh-CN" dirty="0"/>
              <a:t>, which is a permutation of pattern vertices.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2. Enumerate all solutions by recursively extending partial results along </a:t>
            </a:r>
            <a:r>
              <a:rPr lang="zh-CN" altLang="en-US" dirty="0"/>
              <a:t>𝜋</a:t>
            </a:r>
            <a:r>
              <a:rPr lang="en-US" altLang="zh-CN" dirty="0"/>
              <a:t>.</a:t>
            </a:r>
            <a:endParaRPr lang="en-US" altLang="zh-CN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6487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 of SE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3F5D77A-B90E-4793-8DDF-2376FD3CF3BD}"/>
              </a:ext>
            </a:extLst>
          </p:cNvPr>
          <p:cNvSpPr/>
          <p:nvPr/>
        </p:nvSpPr>
        <p:spPr>
          <a:xfrm>
            <a:off x="4182819" y="1837679"/>
            <a:ext cx="3634148" cy="4019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4248ECE-7637-4FF4-8FD5-473AAB57B24F}"/>
              </a:ext>
            </a:extLst>
          </p:cNvPr>
          <p:cNvSpPr/>
          <p:nvPr/>
        </p:nvSpPr>
        <p:spPr>
          <a:xfrm>
            <a:off x="1515617" y="2076785"/>
            <a:ext cx="1204912" cy="12574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BF65657-BA1C-41A2-B0F2-6205C123F8B2}"/>
              </a:ext>
            </a:extLst>
          </p:cNvPr>
          <p:cNvSpPr txBox="1"/>
          <p:nvPr/>
        </p:nvSpPr>
        <p:spPr>
          <a:xfrm>
            <a:off x="1304672" y="3466713"/>
            <a:ext cx="17335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Pattern Graph</a:t>
            </a:r>
            <a:r>
              <a:rPr spc="-51" dirty="0">
                <a:latin typeface="Arial"/>
                <a:cs typeface="Arial"/>
              </a:rPr>
              <a:t> </a:t>
            </a:r>
            <a:r>
              <a:rPr spc="15" dirty="0">
                <a:latin typeface="Cambria Math"/>
                <a:cs typeface="Cambria Math"/>
              </a:rPr>
              <a:t>𝑃</a:t>
            </a:r>
            <a:r>
              <a:rPr spc="15" dirty="0"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97AAD5F-31CC-4EEC-9C52-683820E16B49}"/>
              </a:ext>
            </a:extLst>
          </p:cNvPr>
          <p:cNvSpPr/>
          <p:nvPr/>
        </p:nvSpPr>
        <p:spPr>
          <a:xfrm>
            <a:off x="1060916" y="4177975"/>
            <a:ext cx="2234139" cy="156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3BB1EA2-1E90-4A49-ADA6-216D54B7FDEE}"/>
              </a:ext>
            </a:extLst>
          </p:cNvPr>
          <p:cNvSpPr txBox="1"/>
          <p:nvPr/>
        </p:nvSpPr>
        <p:spPr>
          <a:xfrm>
            <a:off x="1304671" y="5878290"/>
            <a:ext cx="14884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Data Graph</a:t>
            </a:r>
            <a:r>
              <a:rPr spc="-51" dirty="0">
                <a:latin typeface="Arial"/>
                <a:cs typeface="Arial"/>
              </a:rPr>
              <a:t> </a:t>
            </a:r>
            <a:r>
              <a:rPr spc="35" dirty="0">
                <a:latin typeface="Cambria Math"/>
                <a:cs typeface="Cambria Math"/>
              </a:rPr>
              <a:t>𝐺</a:t>
            </a:r>
            <a:r>
              <a:rPr spc="35" dirty="0"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1BEF87C5-D0ED-44F3-AD88-49AB185E21BA}"/>
              </a:ext>
            </a:extLst>
          </p:cNvPr>
          <p:cNvSpPr txBox="1"/>
          <p:nvPr/>
        </p:nvSpPr>
        <p:spPr>
          <a:xfrm>
            <a:off x="5152772" y="5893837"/>
            <a:ext cx="19570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Search </a:t>
            </a:r>
            <a:r>
              <a:rPr spc="-20" dirty="0">
                <a:latin typeface="Arial"/>
                <a:cs typeface="Arial"/>
              </a:rPr>
              <a:t>Tree </a:t>
            </a:r>
            <a:r>
              <a:rPr spc="-5" dirty="0">
                <a:latin typeface="Arial"/>
                <a:cs typeface="Arial"/>
              </a:rPr>
              <a:t>of</a:t>
            </a:r>
            <a:r>
              <a:rPr spc="-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SE.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665863F9-34C6-457C-A3DA-2D71D1EC4561}"/>
              </a:ext>
            </a:extLst>
          </p:cNvPr>
          <p:cNvSpPr/>
          <p:nvPr/>
        </p:nvSpPr>
        <p:spPr>
          <a:xfrm>
            <a:off x="4134614" y="1819779"/>
            <a:ext cx="260985" cy="3416935"/>
          </a:xfrm>
          <a:custGeom>
            <a:avLst/>
            <a:gdLst/>
            <a:ahLst/>
            <a:cxnLst/>
            <a:rect l="l" t="t" r="r" b="b"/>
            <a:pathLst>
              <a:path w="260985" h="3416935">
                <a:moveTo>
                  <a:pt x="0" y="3416808"/>
                </a:moveTo>
                <a:lnTo>
                  <a:pt x="260603" y="3416808"/>
                </a:lnTo>
                <a:lnTo>
                  <a:pt x="260603" y="0"/>
                </a:lnTo>
                <a:lnTo>
                  <a:pt x="0" y="0"/>
                </a:lnTo>
                <a:lnTo>
                  <a:pt x="0" y="341680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9E4B8F12-5610-43B0-B102-DAB442FF1BBA}"/>
              </a:ext>
            </a:extLst>
          </p:cNvPr>
          <p:cNvSpPr txBox="1"/>
          <p:nvPr/>
        </p:nvSpPr>
        <p:spPr>
          <a:xfrm>
            <a:off x="3240026" y="6311007"/>
            <a:ext cx="2196465" cy="317395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26997">
              <a:spcBef>
                <a:spcPts val="315"/>
              </a:spcBef>
            </a:pPr>
            <a:r>
              <a:rPr spc="-5" dirty="0">
                <a:solidFill>
                  <a:srgbClr val="5B9BD4"/>
                </a:solidFill>
                <a:latin typeface="Arial"/>
                <a:cs typeface="Arial"/>
              </a:rPr>
              <a:t>Enumeration Order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CFDE301F-8A77-4FF9-AA0E-0B931BEE1E72}"/>
              </a:ext>
            </a:extLst>
          </p:cNvPr>
          <p:cNvSpPr/>
          <p:nvPr/>
        </p:nvSpPr>
        <p:spPr>
          <a:xfrm>
            <a:off x="4232786" y="5236583"/>
            <a:ext cx="112395" cy="1074420"/>
          </a:xfrm>
          <a:custGeom>
            <a:avLst/>
            <a:gdLst/>
            <a:ahLst/>
            <a:cxnLst/>
            <a:rect l="l" t="t" r="r" b="b"/>
            <a:pathLst>
              <a:path w="112395" h="1074420">
                <a:moveTo>
                  <a:pt x="44424" y="75572"/>
                </a:moveTo>
                <a:lnTo>
                  <a:pt x="31723" y="76441"/>
                </a:lnTo>
                <a:lnTo>
                  <a:pt x="99567" y="1074343"/>
                </a:lnTo>
                <a:lnTo>
                  <a:pt x="112267" y="1073480"/>
                </a:lnTo>
                <a:lnTo>
                  <a:pt x="44424" y="75572"/>
                </a:lnTo>
                <a:close/>
              </a:path>
              <a:path w="112395" h="1074420">
                <a:moveTo>
                  <a:pt x="32892" y="0"/>
                </a:moveTo>
                <a:lnTo>
                  <a:pt x="0" y="78612"/>
                </a:lnTo>
                <a:lnTo>
                  <a:pt x="31723" y="76441"/>
                </a:lnTo>
                <a:lnTo>
                  <a:pt x="30861" y="63754"/>
                </a:lnTo>
                <a:lnTo>
                  <a:pt x="43561" y="62864"/>
                </a:lnTo>
                <a:lnTo>
                  <a:pt x="69872" y="62864"/>
                </a:lnTo>
                <a:lnTo>
                  <a:pt x="32892" y="0"/>
                </a:lnTo>
                <a:close/>
              </a:path>
              <a:path w="112395" h="1074420">
                <a:moveTo>
                  <a:pt x="43561" y="62864"/>
                </a:moveTo>
                <a:lnTo>
                  <a:pt x="30861" y="63754"/>
                </a:lnTo>
                <a:lnTo>
                  <a:pt x="31723" y="76441"/>
                </a:lnTo>
                <a:lnTo>
                  <a:pt x="44424" y="75572"/>
                </a:lnTo>
                <a:lnTo>
                  <a:pt x="43561" y="62864"/>
                </a:lnTo>
                <a:close/>
              </a:path>
              <a:path w="112395" h="1074420">
                <a:moveTo>
                  <a:pt x="69872" y="62864"/>
                </a:moveTo>
                <a:lnTo>
                  <a:pt x="43561" y="62864"/>
                </a:lnTo>
                <a:lnTo>
                  <a:pt x="44424" y="75572"/>
                </a:lnTo>
                <a:lnTo>
                  <a:pt x="76072" y="73406"/>
                </a:lnTo>
                <a:lnTo>
                  <a:pt x="69872" y="6286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3B415F5B-1824-4D28-98DF-87BB338FE360}"/>
              </a:ext>
            </a:extLst>
          </p:cNvPr>
          <p:cNvSpPr/>
          <p:nvPr/>
        </p:nvSpPr>
        <p:spPr>
          <a:xfrm>
            <a:off x="5682999" y="1932553"/>
            <a:ext cx="535305" cy="268605"/>
          </a:xfrm>
          <a:custGeom>
            <a:avLst/>
            <a:gdLst/>
            <a:ahLst/>
            <a:cxnLst/>
            <a:rect l="l" t="t" r="r" b="b"/>
            <a:pathLst>
              <a:path w="535304" h="268605">
                <a:moveTo>
                  <a:pt x="0" y="268224"/>
                </a:moveTo>
                <a:lnTo>
                  <a:pt x="534924" y="268224"/>
                </a:lnTo>
                <a:lnTo>
                  <a:pt x="534924" y="0"/>
                </a:lnTo>
                <a:lnTo>
                  <a:pt x="0" y="0"/>
                </a:lnTo>
                <a:lnTo>
                  <a:pt x="0" y="2682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5B39686D-C3F5-472E-819A-E2DAB2879473}"/>
              </a:ext>
            </a:extLst>
          </p:cNvPr>
          <p:cNvSpPr txBox="1"/>
          <p:nvPr/>
        </p:nvSpPr>
        <p:spPr>
          <a:xfrm>
            <a:off x="6353556" y="1594227"/>
            <a:ext cx="1568451" cy="317395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06043">
              <a:spcBef>
                <a:spcPts val="315"/>
              </a:spcBef>
            </a:pPr>
            <a:r>
              <a:rPr spc="-5" dirty="0">
                <a:solidFill>
                  <a:srgbClr val="5B9BD4"/>
                </a:solidFill>
                <a:latin typeface="Arial"/>
                <a:cs typeface="Arial"/>
              </a:rPr>
              <a:t>Partial</a:t>
            </a:r>
            <a:r>
              <a:rPr spc="-2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5B9BD4"/>
                </a:solidFill>
                <a:latin typeface="Arial"/>
                <a:cs typeface="Arial"/>
              </a:rPr>
              <a:t>Result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C4B6581-1DFB-4C7E-B528-7587DFCD8D24}"/>
              </a:ext>
            </a:extLst>
          </p:cNvPr>
          <p:cNvSpPr/>
          <p:nvPr/>
        </p:nvSpPr>
        <p:spPr>
          <a:xfrm>
            <a:off x="5949699" y="1772659"/>
            <a:ext cx="405765" cy="168911"/>
          </a:xfrm>
          <a:custGeom>
            <a:avLst/>
            <a:gdLst/>
            <a:ahLst/>
            <a:cxnLst/>
            <a:rect l="l" t="t" r="r" b="b"/>
            <a:pathLst>
              <a:path w="405764" h="168910">
                <a:moveTo>
                  <a:pt x="57530" y="97154"/>
                </a:moveTo>
                <a:lnTo>
                  <a:pt x="0" y="160020"/>
                </a:lnTo>
                <a:lnTo>
                  <a:pt x="84836" y="168401"/>
                </a:lnTo>
                <a:lnTo>
                  <a:pt x="75198" y="143255"/>
                </a:lnTo>
                <a:lnTo>
                  <a:pt x="61594" y="143255"/>
                </a:lnTo>
                <a:lnTo>
                  <a:pt x="57023" y="131317"/>
                </a:lnTo>
                <a:lnTo>
                  <a:pt x="68886" y="126784"/>
                </a:lnTo>
                <a:lnTo>
                  <a:pt x="57530" y="97154"/>
                </a:lnTo>
                <a:close/>
              </a:path>
              <a:path w="405764" h="168910">
                <a:moveTo>
                  <a:pt x="68886" y="126784"/>
                </a:moveTo>
                <a:lnTo>
                  <a:pt x="57023" y="131317"/>
                </a:lnTo>
                <a:lnTo>
                  <a:pt x="61594" y="143255"/>
                </a:lnTo>
                <a:lnTo>
                  <a:pt x="73461" y="138721"/>
                </a:lnTo>
                <a:lnTo>
                  <a:pt x="68886" y="126784"/>
                </a:lnTo>
                <a:close/>
              </a:path>
              <a:path w="405764" h="168910">
                <a:moveTo>
                  <a:pt x="73461" y="138721"/>
                </a:moveTo>
                <a:lnTo>
                  <a:pt x="61594" y="143255"/>
                </a:lnTo>
                <a:lnTo>
                  <a:pt x="75198" y="143255"/>
                </a:lnTo>
                <a:lnTo>
                  <a:pt x="73461" y="138721"/>
                </a:lnTo>
                <a:close/>
              </a:path>
              <a:path w="405764" h="168910">
                <a:moveTo>
                  <a:pt x="400684" y="0"/>
                </a:moveTo>
                <a:lnTo>
                  <a:pt x="68886" y="126784"/>
                </a:lnTo>
                <a:lnTo>
                  <a:pt x="73461" y="138721"/>
                </a:lnTo>
                <a:lnTo>
                  <a:pt x="405256" y="11937"/>
                </a:lnTo>
                <a:lnTo>
                  <a:pt x="40068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AAD73060-E7AA-40EE-A456-2CA5ECCE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0" y="6371803"/>
            <a:ext cx="720080" cy="244476"/>
          </a:xfrm>
        </p:spPr>
        <p:txBody>
          <a:bodyPr/>
          <a:lstStyle/>
          <a:p>
            <a:fld id="{9ED3E4F7-A091-42AC-825C-7093DCF883DD}" type="slidenum">
              <a:rPr lang="en-US" altLang="zh-CN" smtClean="0"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185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 of SE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DE6576-B3F0-4FDF-9B93-226E185E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45" y="1916832"/>
            <a:ext cx="8127128" cy="3672408"/>
          </a:xfrm>
          <a:prstGeom prst="rect">
            <a:avLst/>
          </a:prstGeom>
        </p:spPr>
      </p:pic>
      <p:sp>
        <p:nvSpPr>
          <p:cNvPr id="37" name="灯片编号占位符 2">
            <a:extLst>
              <a:ext uri="{FF2B5EF4-FFF2-40B4-BE49-F238E27FC236}">
                <a16:creationId xmlns:a16="http://schemas.microsoft.com/office/drawing/2014/main" id="{D9E2D0F0-168B-4C30-B503-3829AAD2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99493" y="6384925"/>
            <a:ext cx="720080" cy="244476"/>
          </a:xfrm>
        </p:spPr>
        <p:txBody>
          <a:bodyPr/>
          <a:lstStyle/>
          <a:p>
            <a:fld id="{9ED3E4F7-A091-42AC-825C-7093DCF883DD}" type="slidenum">
              <a:rPr lang="en-US" altLang="zh-CN" smtClean="0"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070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Subgraph enumeration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2"/>
                <a:ext cx="8153400" cy="4878867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sz="3100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en-US" altLang="zh-CN" sz="3100" dirty="0"/>
                  <a:t>The problem of subgraph enumeration is to find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100" i="1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sz="3100" i="1" dirty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sz="3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1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31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100" dirty="0"/>
                  <a:t>. </a:t>
                </a:r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en-US" altLang="zh-CN" sz="3100" dirty="0"/>
                  <a:t>In the literature, subgraph enumeration is also referred to as </a:t>
                </a:r>
                <a:r>
                  <a:rPr lang="zh-CN" altLang="en-US" sz="3100" dirty="0"/>
                  <a:t>：</a:t>
                </a:r>
                <a:endParaRPr lang="en-US" altLang="zh-CN" sz="3100" dirty="0"/>
              </a:p>
              <a:p>
                <a:pPr lvl="1">
                  <a:buFont typeface="Wingdings" panose="05000000000000000000" pitchFamily="2" charset="2"/>
                  <a:buChar char="u"/>
                </a:pPr>
                <a:r>
                  <a:rPr lang="en-US" altLang="zh-CN" dirty="0"/>
                  <a:t>subgraph isomorphism search 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                       X. Ren and J. Wang. Exploiting vertex relationships in speeding up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subgraph isomorphism </a:t>
                </a:r>
                <a:r>
                  <a:rPr lang="en-US" altLang="zh-CN" sz="1600" dirty="0"/>
                  <a:t>over large graphs.(VLDB15’)</a:t>
                </a:r>
              </a:p>
              <a:p>
                <a:pPr lvl="1">
                  <a:buFont typeface="Wingdings" panose="05000000000000000000" pitchFamily="2" charset="2"/>
                  <a:buChar char="u"/>
                </a:pPr>
                <a:r>
                  <a:rPr lang="en-US" altLang="zh-CN" dirty="0"/>
                  <a:t>subgraph listing</a:t>
                </a:r>
              </a:p>
              <a:p>
                <a:pPr marL="0" indent="0">
                  <a:buNone/>
                </a:pPr>
                <a:r>
                  <a:rPr lang="en-US" altLang="zh-CN" sz="1600" dirty="0"/>
                  <a:t>                       </a:t>
                </a:r>
                <a:r>
                  <a:rPr lang="it-IT" altLang="zh-CN" sz="1600" dirty="0"/>
                  <a:t>Y. Shao, B. Cui, L. Chen, L. Ma, J. Yao, and N. Xu.</a:t>
                </a:r>
                <a:r>
                  <a:rPr lang="en-US" altLang="zh-CN" sz="1600" dirty="0"/>
                  <a:t>Parallel 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subgraph listing </a:t>
                </a:r>
                <a:r>
                  <a:rPr lang="en-US" altLang="zh-CN" sz="1600" dirty="0"/>
                  <a:t>in a large-scale graph. (SIGMOD14’)</a:t>
                </a: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2"/>
                <a:ext cx="8153400" cy="4878867"/>
              </a:xfrm>
              <a:blipFill>
                <a:blip r:embed="rId3"/>
                <a:stretch>
                  <a:fillRect l="-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9" y="1600201"/>
            <a:ext cx="8207824" cy="289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Basic Subgraph Enumeration Algorithm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50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F57D3-3128-46C2-9FB1-AE97563C1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16" y="1988842"/>
            <a:ext cx="8338269" cy="35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08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51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561119" y="1738426"/>
            <a:ext cx="8153400" cy="46371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3200" dirty="0"/>
              <a:t> there is a large amount of redundant computation (i.e., set intersections) in the enumeration procedure</a:t>
            </a:r>
            <a:endParaRPr lang="en-US" altLang="zh-CN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6412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52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B54A1B-2EE7-4CDA-AB94-8F43167C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4"/>
            <a:ext cx="8686240" cy="34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68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53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CE3795-3DA6-4966-A156-23AE74BB9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46" y="2204867"/>
            <a:ext cx="8443009" cy="34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34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539552" y="1610437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Background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Basic Subgraph Enumeration Algorithm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spc="65" dirty="0">
                <a:solidFill>
                  <a:srgbClr val="00B050"/>
                </a:solidFill>
                <a:cs typeface="Calibri"/>
              </a:rPr>
              <a:t>Lazy Materialization Subgraph Enumeration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MSC based Candidate Set Computation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71" dirty="0">
                <a:cs typeface="Calibri"/>
              </a:rPr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71625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Lazy Materialization</a:t>
            </a: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9738C8-CAAB-4FD5-862A-2E3F358524B0}"/>
              </a:ext>
            </a:extLst>
          </p:cNvPr>
          <p:cNvSpPr/>
          <p:nvPr/>
        </p:nvSpPr>
        <p:spPr>
          <a:xfrm>
            <a:off x="395536" y="1916833"/>
            <a:ext cx="8424936" cy="441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/>
              <a:t>LIGHT</a:t>
            </a:r>
            <a:r>
              <a:rPr lang="zh-CN" altLang="en-US" sz="3600" dirty="0"/>
              <a:t>：</a:t>
            </a:r>
            <a:r>
              <a:rPr lang="en-US" altLang="zh-CN" sz="3600" dirty="0"/>
              <a:t>a subgraph enumeration algorithm based on the lazy materialization</a:t>
            </a:r>
          </a:p>
          <a:p>
            <a:pPr marL="320032" indent="-320032">
              <a:spcBef>
                <a:spcPts val="700"/>
              </a:spcBef>
              <a:buClr>
                <a:srgbClr val="DD8047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800" dirty="0"/>
          </a:p>
          <a:p>
            <a:pPr marL="320032" indent="-320032">
              <a:spcBef>
                <a:spcPts val="700"/>
              </a:spcBef>
              <a:buClr>
                <a:srgbClr val="DD8047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Separate the computation and the materialization. </a:t>
            </a:r>
          </a:p>
          <a:p>
            <a:pPr marL="320032" indent="-320032">
              <a:spcBef>
                <a:spcPts val="700"/>
              </a:spcBef>
              <a:buClr>
                <a:srgbClr val="DD8047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Keep the order of the computation unchanged. </a:t>
            </a:r>
          </a:p>
          <a:p>
            <a:pPr marL="320032" indent="-320032">
              <a:spcBef>
                <a:spcPts val="700"/>
              </a:spcBef>
              <a:buClr>
                <a:srgbClr val="DD8047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Delay the materialization until some computation requires it.</a:t>
            </a:r>
          </a:p>
          <a:p>
            <a:pPr>
              <a:spcBef>
                <a:spcPts val="700"/>
              </a:spcBef>
              <a:buClr>
                <a:srgbClr val="DD8047"/>
              </a:buClr>
              <a:buSzPct val="60000"/>
            </a:pPr>
            <a:endParaRPr lang="en-US" altLang="zh-CN" sz="2800" dirty="0">
              <a:solidFill>
                <a:prstClr val="black"/>
              </a:solidFill>
              <a:cs typeface="Calibri"/>
            </a:endParaRPr>
          </a:p>
          <a:p>
            <a:endParaRPr lang="en-US" altLang="zh-CN" sz="3200" dirty="0"/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19097A66-7296-45DC-98ED-325DE0B5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9"/>
            <a:ext cx="720080" cy="244476"/>
          </a:xfrm>
        </p:spPr>
        <p:txBody>
          <a:bodyPr/>
          <a:lstStyle/>
          <a:p>
            <a:fld id="{9ED3E4F7-A091-42AC-825C-7093DCF883DD}" type="slidenum">
              <a:rPr lang="en-US" altLang="zh-CN" smtClean="0"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179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Lazy Materialization</a:t>
            </a: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178D6D-7123-4A0F-8FCA-52A215F8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5" y="1700808"/>
            <a:ext cx="8664124" cy="3888432"/>
          </a:xfrm>
          <a:prstGeom prst="rect">
            <a:avLst/>
          </a:prstGeom>
        </p:spPr>
      </p:pic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1AA2C915-979D-4193-8ABB-9101A972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9"/>
            <a:ext cx="720080" cy="244476"/>
          </a:xfrm>
        </p:spPr>
        <p:txBody>
          <a:bodyPr/>
          <a:lstStyle/>
          <a:p>
            <a:fld id="{9ED3E4F7-A091-42AC-825C-7093DCF883DD}" type="slidenum">
              <a:rPr lang="en-US" altLang="zh-CN" smtClean="0"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9034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Lazy Materialization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57</a:t>
            </a:fld>
            <a:endParaRPr lang="zh-CN" altLang="en-US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71ACD015-F28B-43EB-9E2D-77AAA7718861}"/>
              </a:ext>
            </a:extLst>
          </p:cNvPr>
          <p:cNvSpPr txBox="1"/>
          <p:nvPr/>
        </p:nvSpPr>
        <p:spPr>
          <a:xfrm>
            <a:off x="6676835" y="4466106"/>
            <a:ext cx="221373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95" dirty="0" err="1">
                <a:solidFill>
                  <a:srgbClr val="FFFFFF"/>
                </a:solidFill>
                <a:latin typeface="Calibri"/>
                <a:cs typeface="Calibri"/>
              </a:rPr>
              <a:t>Enumeraion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F27799-4C9D-4478-9637-480B96B3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66" y="1772816"/>
            <a:ext cx="834511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0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Lazy Materialization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58</a:t>
            </a:fld>
            <a:endParaRPr lang="zh-CN" altLang="en-US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166961-55D9-44B4-893A-C479EE27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9" y="1844825"/>
            <a:ext cx="8470917" cy="36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70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Lazy Materialization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59</a:t>
            </a:fld>
            <a:endParaRPr lang="zh-CN" altLang="en-US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9826B2-9082-4052-A3A4-733CE135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1" y="1844824"/>
            <a:ext cx="841403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Graph &amp; Query Graph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6</a:t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0" y="1844827"/>
            <a:ext cx="8099675" cy="3888431"/>
          </a:xfrm>
        </p:spPr>
      </p:pic>
    </p:spTree>
    <p:extLst>
      <p:ext uri="{BB962C8B-B14F-4D97-AF65-F5344CB8AC3E}">
        <p14:creationId xmlns:p14="http://schemas.microsoft.com/office/powerpoint/2010/main" val="681664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Lazy Materialization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60</a:t>
            </a:fld>
            <a:endParaRPr lang="zh-CN" altLang="en-US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342354-0207-439C-B5DF-DD3C54C5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7" y="1864976"/>
            <a:ext cx="8530415" cy="372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19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Lazy Materialization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61</a:t>
            </a:fld>
            <a:endParaRPr lang="zh-CN" altLang="en-US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4" name="object 12">
            <a:extLst>
              <a:ext uri="{FF2B5EF4-FFF2-40B4-BE49-F238E27FC236}">
                <a16:creationId xmlns:a16="http://schemas.microsoft.com/office/drawing/2014/main" id="{71ACD015-F28B-43EB-9E2D-77AAA7718861}"/>
              </a:ext>
            </a:extLst>
          </p:cNvPr>
          <p:cNvSpPr txBox="1"/>
          <p:nvPr/>
        </p:nvSpPr>
        <p:spPr>
          <a:xfrm>
            <a:off x="6676835" y="4466106"/>
            <a:ext cx="221373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95" dirty="0" err="1">
                <a:solidFill>
                  <a:srgbClr val="FFFFFF"/>
                </a:solidFill>
                <a:latin typeface="Calibri"/>
                <a:cs typeface="Calibri"/>
              </a:rPr>
              <a:t>Enumeraion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314010-2C66-4087-8E35-629920ED9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6" y="1844824"/>
            <a:ext cx="853105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53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Lazy Materialization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62</a:t>
            </a:fld>
            <a:endParaRPr lang="zh-CN" altLang="en-US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36489F-9B92-46F4-BD52-CA1C0904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65" y="1772819"/>
            <a:ext cx="8117340" cy="36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37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Lazy Materialization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63</a:t>
            </a:fld>
            <a:endParaRPr lang="zh-CN" altLang="en-US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C0CCF-BA6F-4324-B68B-C561B26D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6" y="1916833"/>
            <a:ext cx="8609933" cy="35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55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Lazy Materialization</a:t>
            </a: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19097A66-7296-45DC-98ED-325DE0B5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8384" y="6381329"/>
            <a:ext cx="720080" cy="244476"/>
          </a:xfrm>
        </p:spPr>
        <p:txBody>
          <a:bodyPr/>
          <a:lstStyle/>
          <a:p>
            <a:fld id="{9ED3E4F7-A091-42AC-825C-7093DCF883DD}" type="slidenum">
              <a:rPr lang="en-US" altLang="zh-CN" smtClean="0"/>
              <a:t>64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3A126D-0D7B-43CB-BF7E-BDA0D18011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9234" y="1601422"/>
            <a:ext cx="4932071" cy="5069612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:a16="http://schemas.microsoft.com/office/drawing/2014/main" id="{DAC64CF7-95A2-4392-90AD-26134E630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0707" y="5047911"/>
            <a:ext cx="3755791" cy="1077218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>
                <a:lumMod val="75000"/>
              </a:schemeClr>
            </a:solidFill>
            <a:prstDash val="sysDash"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sz="1600" spc="-5" dirty="0">
                <a:solidFill>
                  <a:srgbClr val="5B9BD4"/>
                </a:solidFill>
                <a:latin typeface="Arial"/>
                <a:cs typeface="Arial"/>
              </a:rPr>
              <a:t>Guarantee that the MAT operations of the backward neighbors of u are positioned before the COMP operation of u in σ</a:t>
            </a:r>
            <a:endParaRPr lang="zh-CN" altLang="en-US" sz="1600" spc="-5" dirty="0">
              <a:solidFill>
                <a:srgbClr val="5B9BD4"/>
              </a:solidFill>
              <a:latin typeface="Arial"/>
              <a:cs typeface="Arial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748810-3133-4A33-A7EC-ABD975009E62}"/>
              </a:ext>
            </a:extLst>
          </p:cNvPr>
          <p:cNvSpPr/>
          <p:nvPr/>
        </p:nvSpPr>
        <p:spPr>
          <a:xfrm>
            <a:off x="3419872" y="2660669"/>
            <a:ext cx="5616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ith</a:t>
            </a:r>
            <a:r>
              <a:rPr lang="en-US" altLang="zh-CN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element in σ is a pair of values,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1600" kern="100" baseline="-250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kern="1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.mode</a:t>
            </a:r>
            <a:r>
              <a:rPr lang="en-US" altLang="zh-CN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1600" kern="100" baseline="-250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kern="1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.vertex</a:t>
            </a:r>
            <a:r>
              <a:rPr lang="en-US" altLang="zh-CN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altLang="zh-CN" sz="1600" b="1" kern="1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1600" b="1" kern="100" baseline="-250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b="1" kern="1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.mode</a:t>
            </a:r>
            <a:r>
              <a:rPr lang="en-US" altLang="zh-CN" sz="16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:</a:t>
            </a:r>
            <a:r>
              <a:rPr lang="en-US" altLang="zh-CN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operation, including the computation (COMP) or the materialization (MAT)</a:t>
            </a:r>
          </a:p>
          <a:p>
            <a:pPr algn="just"/>
            <a:r>
              <a:rPr lang="zh-CN" altLang="zh-CN" sz="16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1600" b="1" kern="100" baseline="-250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b="1" kern="1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.vertex</a:t>
            </a:r>
            <a:r>
              <a:rPr lang="en-US" altLang="zh-CN" sz="1600" b="1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: </a:t>
            </a:r>
            <a:r>
              <a:rPr lang="en-US" altLang="zh-CN" sz="16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pattern vertex corresponding to the operation</a:t>
            </a:r>
            <a:endParaRPr lang="zh-CN" altLang="zh-CN" sz="16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458BEE-BF6A-4A41-A251-6FFD2CFAFE89}"/>
              </a:ext>
            </a:extLst>
          </p:cNvPr>
          <p:cNvSpPr/>
          <p:nvPr/>
        </p:nvSpPr>
        <p:spPr>
          <a:xfrm>
            <a:off x="1320264" y="5466714"/>
            <a:ext cx="2675672" cy="7029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9D3BA74-F6E2-4B72-82D3-B3587249BA94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>
            <a:off x="3995936" y="5586520"/>
            <a:ext cx="1284770" cy="231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163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539552" y="1610437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Background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Basic Subgraph Enumeration Algorithm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Lazy Materialization Subgraph Enumeration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spc="65" dirty="0">
                <a:solidFill>
                  <a:srgbClr val="00B050"/>
                </a:solidFill>
                <a:cs typeface="Calibri"/>
              </a:rPr>
              <a:t>MSC Based Candidate Set Computation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71" dirty="0">
                <a:cs typeface="Calibri"/>
              </a:rPr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41231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MSC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539553" y="1556793"/>
            <a:ext cx="8019556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MSC : Minimum Set  Cover (NP-complete problem)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dirty="0"/>
              <a:t>U = {1,2,3}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dirty="0"/>
              <a:t>S = {{1},{2},{3},{1,2},{1,3},{2,3},{1,2,3}}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find a minimal subset S’  of S which minimum set cover U 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2500" dirty="0"/>
              <a:t>MSC </a:t>
            </a:r>
            <a:r>
              <a:rPr lang="zh-CN" altLang="en-US" sz="2500" dirty="0"/>
              <a:t>：</a:t>
            </a:r>
            <a:r>
              <a:rPr lang="en-US" altLang="zh-CN" sz="2500" dirty="0"/>
              <a:t>S’ = {{1,2,3}}</a:t>
            </a:r>
          </a:p>
        </p:txBody>
      </p:sp>
    </p:spTree>
    <p:extLst>
      <p:ext uri="{BB962C8B-B14F-4D97-AF65-F5344CB8AC3E}">
        <p14:creationId xmlns:p14="http://schemas.microsoft.com/office/powerpoint/2010/main" val="14403989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MSC based Candidate Sets Computation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67</a:t>
            </a:fld>
            <a:endParaRPr lang="zh-CN" altLang="en-US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FF036C-E980-4568-9B98-748A6552366C}"/>
              </a:ext>
            </a:extLst>
          </p:cNvPr>
          <p:cNvSpPr/>
          <p:nvPr/>
        </p:nvSpPr>
        <p:spPr>
          <a:xfrm>
            <a:off x="308611" y="1748934"/>
            <a:ext cx="8439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Minimum Set  Cover based Candidate Sets Computation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32CBB4-E15B-45F1-80BA-5E755C6A6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9" y="2426690"/>
            <a:ext cx="8434261" cy="34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934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MSC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68</a:t>
            </a:fld>
            <a:endParaRPr lang="zh-CN" altLang="en-US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6CD282-E098-4556-9954-6E01B00C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85" y="1700810"/>
            <a:ext cx="7977163" cy="37111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E33FCA-4D3C-4A2C-9A5B-AAB0B4F1E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9" y="5559491"/>
            <a:ext cx="4248069" cy="6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33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of MSC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69</a:t>
            </a:fld>
            <a:endParaRPr lang="zh-CN" altLang="en-US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B606E4-5221-4A1D-B0CD-698B8303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03" y="1916832"/>
            <a:ext cx="844919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7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Symmetry Breaking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7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600200"/>
            <a:ext cx="7847784" cy="2050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87" y="3892246"/>
            <a:ext cx="6792273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453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5064" y="186967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MSC based Candidate Sets Computation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70</a:t>
            </a:fld>
            <a:endParaRPr lang="zh-CN" altLang="en-US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7663B13D-E93B-47F4-A0FA-5010FC310803}"/>
              </a:ext>
            </a:extLst>
          </p:cNvPr>
          <p:cNvSpPr txBox="1"/>
          <p:nvPr/>
        </p:nvSpPr>
        <p:spPr>
          <a:xfrm>
            <a:off x="50418" y="4466106"/>
            <a:ext cx="240970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25058C40-4BB5-4A24-A752-8F47A4E1A49F}"/>
              </a:ext>
            </a:extLst>
          </p:cNvPr>
          <p:cNvSpPr txBox="1"/>
          <p:nvPr/>
        </p:nvSpPr>
        <p:spPr>
          <a:xfrm>
            <a:off x="3256128" y="4264938"/>
            <a:ext cx="2518499" cy="868828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00983" marR="5080" indent="-288918">
              <a:lnSpc>
                <a:spcPts val="3160"/>
              </a:lnSpc>
              <a:spcBef>
                <a:spcPts val="375"/>
              </a:spcBef>
            </a:pP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2800" b="1" spc="-1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20" dirty="0">
                <a:solidFill>
                  <a:srgbClr val="FFFFFF"/>
                </a:solidFill>
                <a:latin typeface="Calibri"/>
                <a:cs typeface="Calibri"/>
              </a:rPr>
              <a:t>Plan  </a:t>
            </a:r>
            <a:r>
              <a:rPr sz="2800" b="1" spc="71" dirty="0">
                <a:solidFill>
                  <a:srgbClr val="FFFFFF"/>
                </a:solidFill>
                <a:latin typeface="Calibri"/>
                <a:cs typeface="Calibri"/>
              </a:rPr>
              <a:t>Generation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E8A43F-6456-4F72-97C1-0D6063B094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064" y="2060848"/>
            <a:ext cx="5616624" cy="3629392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B2D50533-F646-4780-B27C-FB265E2C8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9851" y="4359082"/>
            <a:ext cx="2824808" cy="830997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>
                <a:lumMod val="75000"/>
              </a:schemeClr>
            </a:solidFill>
            <a:prstDash val="sysDash"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sz="1600" spc="-5" dirty="0">
                <a:solidFill>
                  <a:srgbClr val="5B9BD4"/>
                </a:solidFill>
                <a:latin typeface="Arial"/>
                <a:cs typeface="Arial"/>
              </a:rPr>
              <a:t>presents the method that computes </a:t>
            </a:r>
            <a:r>
              <a:rPr lang="en-US" sz="1600" spc="-5" dirty="0" err="1">
                <a:solidFill>
                  <a:srgbClr val="5B9BD4"/>
                </a:solidFill>
                <a:latin typeface="Arial"/>
                <a:cs typeface="Arial"/>
              </a:rPr>
              <a:t>C</a:t>
            </a:r>
            <a:r>
              <a:rPr lang="en-US" sz="1600" spc="-5" baseline="-25000" dirty="0" err="1">
                <a:solidFill>
                  <a:srgbClr val="5B9BD4"/>
                </a:solidFill>
                <a:latin typeface="Arial"/>
                <a:cs typeface="Arial"/>
              </a:rPr>
              <a:t>ϕ</a:t>
            </a:r>
            <a:r>
              <a:rPr lang="en-US" sz="1600" spc="-5" dirty="0">
                <a:solidFill>
                  <a:srgbClr val="5B9BD4"/>
                </a:solidFill>
                <a:latin typeface="Arial"/>
                <a:cs typeface="Arial"/>
              </a:rPr>
              <a:t>(u) based on the operands of u .</a:t>
            </a:r>
            <a:endParaRPr lang="zh-CN" altLang="en-US" sz="1600" spc="-5" dirty="0">
              <a:solidFill>
                <a:srgbClr val="5B9BD4"/>
              </a:solidFill>
              <a:latin typeface="Arial"/>
              <a:cs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4BC01F-D637-4D98-AD4A-C30BACB5C09A}"/>
              </a:ext>
            </a:extLst>
          </p:cNvPr>
          <p:cNvSpPr/>
          <p:nvPr/>
        </p:nvSpPr>
        <p:spPr>
          <a:xfrm>
            <a:off x="827584" y="4918861"/>
            <a:ext cx="4464496" cy="66766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916BA6E-D7FC-4F83-8CC5-D087441BCCC2}"/>
              </a:ext>
            </a:extLst>
          </p:cNvPr>
          <p:cNvCxnSpPr>
            <a:stCxn id="9" idx="1"/>
          </p:cNvCxnSpPr>
          <p:nvPr/>
        </p:nvCxnSpPr>
        <p:spPr>
          <a:xfrm flipH="1">
            <a:off x="5292087" y="4774581"/>
            <a:ext cx="627764" cy="359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1137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Background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Basic Subgraph Enumeration Algorithm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Lazy Materialization Subgraph Enumeration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MSC based Candidate Set Computation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spc="65" dirty="0">
                <a:solidFill>
                  <a:srgbClr val="006600"/>
                </a:solidFill>
                <a:cs typeface="Calibri"/>
              </a:rPr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9462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404665"/>
            <a:ext cx="5150856" cy="59638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3600" dirty="0"/>
              <a:t>Experimental</a:t>
            </a:r>
            <a:r>
              <a:rPr lang="en-US" altLang="zh-CN" sz="3600" spc="-25" dirty="0"/>
              <a:t> </a:t>
            </a:r>
            <a:r>
              <a:rPr lang="en-US" altLang="zh-CN" sz="3600" dirty="0"/>
              <a:t>Environment</a:t>
            </a:r>
            <a:endParaRPr lang="en-US" altLang="zh-CN" sz="3600" dirty="0">
              <a:cs typeface="Calibri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69D1E13-AB90-45D6-B246-4123C64D53FA}"/>
              </a:ext>
            </a:extLst>
          </p:cNvPr>
          <p:cNvSpPr/>
          <p:nvPr/>
        </p:nvSpPr>
        <p:spPr>
          <a:xfrm>
            <a:off x="683568" y="1988843"/>
            <a:ext cx="7920880" cy="3147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7181" indent="-364482">
              <a:spcBef>
                <a:spcPts val="760"/>
              </a:spcBef>
              <a:buFont typeface="Wingdings"/>
              <a:buChar char=""/>
              <a:tabLst>
                <a:tab pos="377181" algn="l"/>
              </a:tabLst>
            </a:pPr>
            <a:r>
              <a:rPr lang="en-US" altLang="zh-CN" sz="2800" spc="-5" dirty="0">
                <a:latin typeface="Arial"/>
                <a:cs typeface="Arial"/>
              </a:rPr>
              <a:t>Implemented in C++ and compiled with </a:t>
            </a:r>
            <a:r>
              <a:rPr lang="en-US" altLang="zh-CN" sz="2800" spc="-5" dirty="0" err="1">
                <a:latin typeface="Arial"/>
                <a:cs typeface="Arial"/>
              </a:rPr>
              <a:t>icpc</a:t>
            </a:r>
            <a:r>
              <a:rPr lang="en-US" altLang="zh-CN" sz="2800" spc="160" dirty="0">
                <a:latin typeface="Arial"/>
                <a:cs typeface="Arial"/>
              </a:rPr>
              <a:t> </a:t>
            </a:r>
            <a:r>
              <a:rPr lang="en-US" altLang="zh-CN" sz="2800" spc="-5" dirty="0">
                <a:latin typeface="Arial"/>
                <a:cs typeface="Arial"/>
              </a:rPr>
              <a:t>16.0.0.</a:t>
            </a:r>
            <a:endParaRPr lang="en-US" altLang="zh-CN" sz="2800" dirty="0">
              <a:latin typeface="Arial"/>
              <a:cs typeface="Arial"/>
            </a:endParaRPr>
          </a:p>
          <a:p>
            <a:pPr marL="241294" marR="5080" indent="-229229">
              <a:lnSpc>
                <a:spcPts val="3020"/>
              </a:lnSpc>
              <a:spcBef>
                <a:spcPts val="1051"/>
              </a:spcBef>
              <a:buFont typeface="Wingdings"/>
              <a:buChar char=""/>
              <a:tabLst>
                <a:tab pos="357496" algn="l"/>
                <a:tab pos="4983990" algn="l"/>
              </a:tabLst>
            </a:pPr>
            <a:r>
              <a:rPr lang="en-US" altLang="zh-CN" sz="2800" spc="-5" dirty="0">
                <a:latin typeface="Arial"/>
                <a:cs typeface="Arial"/>
              </a:rPr>
              <a:t>A machine equipped with 20 cores (2 Intel Xeon </a:t>
            </a:r>
            <a:r>
              <a:rPr lang="en-US" altLang="zh-CN" sz="2800" dirty="0">
                <a:latin typeface="Arial"/>
                <a:cs typeface="Arial"/>
              </a:rPr>
              <a:t>E5-2650 </a:t>
            </a:r>
            <a:r>
              <a:rPr lang="en-US" altLang="zh-CN" sz="2800" spc="-5" dirty="0">
                <a:latin typeface="Arial"/>
                <a:cs typeface="Arial"/>
              </a:rPr>
              <a:t>v3 @  2.30GHz CPUs),</a:t>
            </a:r>
            <a:r>
              <a:rPr lang="en-US" altLang="zh-CN" sz="2800" spc="51" dirty="0">
                <a:latin typeface="Arial"/>
                <a:cs typeface="Arial"/>
              </a:rPr>
              <a:t> </a:t>
            </a:r>
            <a:r>
              <a:rPr lang="en-US" altLang="zh-CN" sz="2800" spc="-5" dirty="0">
                <a:latin typeface="Arial"/>
                <a:cs typeface="Arial"/>
              </a:rPr>
              <a:t>64GB</a:t>
            </a:r>
            <a:r>
              <a:rPr lang="en-US" altLang="zh-CN" sz="2800" spc="11" dirty="0">
                <a:latin typeface="Arial"/>
                <a:cs typeface="Arial"/>
              </a:rPr>
              <a:t> </a:t>
            </a:r>
            <a:r>
              <a:rPr lang="en-US" altLang="zh-CN" sz="2800" spc="-5" dirty="0">
                <a:latin typeface="Arial"/>
                <a:cs typeface="Arial"/>
              </a:rPr>
              <a:t>RAM </a:t>
            </a:r>
            <a:r>
              <a:rPr lang="en-US" altLang="zh-CN" sz="2800" dirty="0">
                <a:latin typeface="Arial"/>
                <a:cs typeface="Arial"/>
              </a:rPr>
              <a:t>and 1TB</a:t>
            </a:r>
            <a:r>
              <a:rPr lang="en-US" altLang="zh-CN" sz="2800" spc="-20" dirty="0">
                <a:latin typeface="Arial"/>
                <a:cs typeface="Arial"/>
              </a:rPr>
              <a:t> </a:t>
            </a:r>
            <a:r>
              <a:rPr lang="en-US" altLang="zh-CN" sz="2800" spc="-5" dirty="0">
                <a:latin typeface="Arial"/>
                <a:cs typeface="Arial"/>
              </a:rPr>
              <a:t>HDD.</a:t>
            </a:r>
            <a:endParaRPr lang="en-US" altLang="zh-CN" sz="2800" dirty="0">
              <a:latin typeface="Arial"/>
              <a:cs typeface="Arial"/>
            </a:endParaRPr>
          </a:p>
          <a:p>
            <a:pPr marL="241294" marR="739122" indent="-229229">
              <a:lnSpc>
                <a:spcPts val="3031"/>
              </a:lnSpc>
              <a:spcBef>
                <a:spcPts val="1005"/>
              </a:spcBef>
              <a:buFont typeface="Wingdings"/>
              <a:buChar char=""/>
              <a:tabLst>
                <a:tab pos="377181" algn="l"/>
              </a:tabLst>
            </a:pPr>
            <a:r>
              <a:rPr lang="en-US" altLang="zh-CN" sz="2800" spc="-5" dirty="0">
                <a:latin typeface="Arial"/>
                <a:cs typeface="Arial"/>
              </a:rPr>
              <a:t>Use </a:t>
            </a:r>
            <a:r>
              <a:rPr lang="en-US" altLang="zh-CN" sz="2800" dirty="0">
                <a:latin typeface="Arial"/>
                <a:cs typeface="Arial"/>
              </a:rPr>
              <a:t>the </a:t>
            </a:r>
            <a:r>
              <a:rPr lang="en-US" altLang="zh-CN" sz="2800" spc="-60" dirty="0">
                <a:latin typeface="Arial"/>
                <a:cs typeface="Arial"/>
              </a:rPr>
              <a:t>AVX2 </a:t>
            </a:r>
            <a:r>
              <a:rPr lang="en-US" altLang="zh-CN" sz="2800" dirty="0">
                <a:latin typeface="Arial"/>
                <a:cs typeface="Arial"/>
              </a:rPr>
              <a:t>(256-bit) instruction </a:t>
            </a:r>
            <a:r>
              <a:rPr lang="en-US" altLang="zh-CN" sz="2800" spc="-5" dirty="0">
                <a:latin typeface="Arial"/>
                <a:cs typeface="Arial"/>
              </a:rPr>
              <a:t>set and </a:t>
            </a:r>
            <a:r>
              <a:rPr lang="en-US" altLang="zh-CN" sz="2800" dirty="0">
                <a:latin typeface="Arial"/>
                <a:cs typeface="Arial"/>
              </a:rPr>
              <a:t>execute </a:t>
            </a:r>
            <a:r>
              <a:rPr lang="en-US" altLang="zh-CN" sz="2800" spc="-5" dirty="0">
                <a:latin typeface="Arial"/>
                <a:cs typeface="Arial"/>
              </a:rPr>
              <a:t>with</a:t>
            </a:r>
            <a:r>
              <a:rPr lang="en-US" altLang="zh-CN" sz="2800" spc="-80" dirty="0">
                <a:latin typeface="Arial"/>
                <a:cs typeface="Arial"/>
              </a:rPr>
              <a:t> </a:t>
            </a:r>
            <a:r>
              <a:rPr lang="en-US" altLang="zh-CN" sz="2800" dirty="0">
                <a:latin typeface="Arial"/>
                <a:cs typeface="Arial"/>
              </a:rPr>
              <a:t>64  threads.</a:t>
            </a:r>
          </a:p>
        </p:txBody>
      </p:sp>
    </p:spTree>
    <p:extLst>
      <p:ext uri="{BB962C8B-B14F-4D97-AF65-F5344CB8AC3E}">
        <p14:creationId xmlns:p14="http://schemas.microsoft.com/office/powerpoint/2010/main" val="3941418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443159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3600" dirty="0"/>
              <a:t>Datasets</a:t>
            </a:r>
            <a:endParaRPr lang="en-US" altLang="zh-CN" sz="3600" dirty="0"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648EA26-66FF-4CA9-B595-B1DD926AB264}"/>
              </a:ext>
            </a:extLst>
          </p:cNvPr>
          <p:cNvSpPr txBox="1"/>
          <p:nvPr/>
        </p:nvSpPr>
        <p:spPr>
          <a:xfrm>
            <a:off x="539555" y="1772816"/>
            <a:ext cx="33305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Real-world</a:t>
            </a:r>
            <a:r>
              <a:rPr sz="2800" spc="11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Datasets.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828CEEF-9B85-4CD5-A1BA-F2047919088B}"/>
              </a:ext>
            </a:extLst>
          </p:cNvPr>
          <p:cNvSpPr/>
          <p:nvPr/>
        </p:nvSpPr>
        <p:spPr>
          <a:xfrm>
            <a:off x="1475659" y="2316466"/>
            <a:ext cx="6482897" cy="1723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5D6C5C8-E0D6-4FDE-AABB-9AFCA454F142}"/>
              </a:ext>
            </a:extLst>
          </p:cNvPr>
          <p:cNvSpPr txBox="1"/>
          <p:nvPr/>
        </p:nvSpPr>
        <p:spPr>
          <a:xfrm>
            <a:off x="567344" y="4393393"/>
            <a:ext cx="253936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Pattern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Graphs.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FD195F5-A517-49E1-84CB-2617AD2B6BFB}"/>
              </a:ext>
            </a:extLst>
          </p:cNvPr>
          <p:cNvSpPr/>
          <p:nvPr/>
        </p:nvSpPr>
        <p:spPr>
          <a:xfrm>
            <a:off x="860308" y="5133798"/>
            <a:ext cx="7423384" cy="831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6249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404665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3600" dirty="0"/>
              <a:t>Experimental</a:t>
            </a:r>
            <a:r>
              <a:rPr lang="en-US" altLang="zh-CN" sz="3600" spc="-40" dirty="0"/>
              <a:t> </a:t>
            </a:r>
            <a:r>
              <a:rPr lang="en-US" altLang="zh-CN" sz="3600" dirty="0"/>
              <a:t>Setup</a:t>
            </a:r>
            <a:endParaRPr lang="en-US" altLang="zh-CN" sz="3600" dirty="0"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2C2605B-A3C3-43B4-89AF-064B7FACCB64}"/>
              </a:ext>
            </a:extLst>
          </p:cNvPr>
          <p:cNvSpPr txBox="1"/>
          <p:nvPr/>
        </p:nvSpPr>
        <p:spPr>
          <a:xfrm>
            <a:off x="620236" y="1700810"/>
            <a:ext cx="7903533" cy="4170372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spcBef>
                <a:spcPts val="1100"/>
              </a:spcBef>
            </a:pPr>
            <a:r>
              <a:rPr sz="2600" dirty="0">
                <a:latin typeface="Arial"/>
                <a:cs typeface="Arial"/>
              </a:rPr>
              <a:t>Algorithms </a:t>
            </a:r>
            <a:r>
              <a:rPr sz="2600" spc="5" dirty="0">
                <a:latin typeface="Arial"/>
                <a:cs typeface="Arial"/>
              </a:rPr>
              <a:t>Under</a:t>
            </a:r>
            <a:r>
              <a:rPr sz="2600" spc="-51" dirty="0">
                <a:latin typeface="Arial"/>
                <a:cs typeface="Arial"/>
              </a:rPr>
              <a:t> </a:t>
            </a:r>
            <a:r>
              <a:rPr sz="2600" spc="-31" dirty="0">
                <a:latin typeface="Arial"/>
                <a:cs typeface="Arial"/>
              </a:rPr>
              <a:t>Study.</a:t>
            </a:r>
            <a:endParaRPr sz="2600" dirty="0">
              <a:latin typeface="Arial"/>
              <a:cs typeface="Arial"/>
            </a:endParaRPr>
          </a:p>
          <a:p>
            <a:pPr marL="241294" marR="10160" indent="-229229">
              <a:lnSpc>
                <a:spcPts val="2160"/>
              </a:lnSpc>
              <a:spcBef>
                <a:spcPts val="1040"/>
              </a:spcBef>
              <a:buFont typeface="Wingdings"/>
              <a:buChar char=""/>
              <a:tabLst>
                <a:tab pos="311778" algn="l"/>
              </a:tabLst>
            </a:pPr>
            <a:r>
              <a:rPr dirty="0"/>
              <a:t>	</a:t>
            </a:r>
            <a:r>
              <a:rPr sz="2000" dirty="0">
                <a:latin typeface="Arial"/>
                <a:cs typeface="Arial"/>
              </a:rPr>
              <a:t>EH </a:t>
            </a:r>
            <a:r>
              <a:rPr sz="2000" spc="-5" dirty="0">
                <a:latin typeface="Arial"/>
                <a:cs typeface="Arial"/>
              </a:rPr>
              <a:t>[8]: </a:t>
            </a:r>
            <a:r>
              <a:rPr sz="2000" dirty="0">
                <a:latin typeface="Arial"/>
                <a:cs typeface="Arial"/>
              </a:rPr>
              <a:t>EmptyHeaded, a relational engine for graph processing that answers queries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  WCOJ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algorithms.</a:t>
            </a:r>
          </a:p>
          <a:p>
            <a:pPr marL="311143" indent="-299078">
              <a:spcBef>
                <a:spcPts val="735"/>
              </a:spcBef>
              <a:buFont typeface="Wingdings"/>
              <a:buChar char=""/>
              <a:tabLst>
                <a:tab pos="311778" algn="l"/>
              </a:tabLst>
            </a:pPr>
            <a:r>
              <a:rPr sz="2000" dirty="0">
                <a:latin typeface="Arial"/>
                <a:cs typeface="Arial"/>
              </a:rPr>
              <a:t>CFL </a:t>
            </a:r>
            <a:r>
              <a:rPr sz="2000" spc="-5" dirty="0">
                <a:latin typeface="Arial"/>
                <a:cs typeface="Arial"/>
              </a:rPr>
              <a:t>[9]: </a:t>
            </a: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state-of-the-art </a:t>
            </a:r>
            <a:r>
              <a:rPr sz="2000" dirty="0">
                <a:latin typeface="Arial"/>
                <a:cs typeface="Arial"/>
              </a:rPr>
              <a:t>labeled subgraph enumeration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algorithm.</a:t>
            </a:r>
          </a:p>
          <a:p>
            <a:pPr marL="311143" indent="-299078">
              <a:spcBef>
                <a:spcPts val="760"/>
              </a:spcBef>
              <a:buFont typeface="Wingdings"/>
              <a:buChar char=""/>
              <a:tabLst>
                <a:tab pos="311778" algn="l"/>
              </a:tabLst>
            </a:pPr>
            <a:r>
              <a:rPr sz="2000" spc="-5" dirty="0">
                <a:latin typeface="Arial"/>
                <a:cs typeface="Arial"/>
              </a:rPr>
              <a:t>SE: </a:t>
            </a:r>
            <a:r>
              <a:rPr sz="2000" dirty="0">
                <a:latin typeface="Arial"/>
                <a:cs typeface="Arial"/>
              </a:rPr>
              <a:t>Algorithm 1, which is the baseline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algorithm.</a:t>
            </a:r>
          </a:p>
          <a:p>
            <a:pPr marL="311143" indent="-299078">
              <a:spcBef>
                <a:spcPts val="755"/>
              </a:spcBef>
              <a:buFont typeface="Wingdings"/>
              <a:buChar char=""/>
              <a:tabLst>
                <a:tab pos="311778" algn="l"/>
              </a:tabLst>
            </a:pPr>
            <a:r>
              <a:rPr sz="2000" dirty="0">
                <a:latin typeface="Arial"/>
                <a:cs typeface="Arial"/>
              </a:rPr>
              <a:t>LM: LIGHT with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Lazy Materialization strategy</a:t>
            </a:r>
            <a:r>
              <a:rPr sz="2000" spc="-211" dirty="0">
                <a:latin typeface="Arial"/>
                <a:cs typeface="Arial"/>
              </a:rPr>
              <a:t> </a:t>
            </a:r>
            <a:r>
              <a:rPr sz="2000" spc="-31" dirty="0">
                <a:latin typeface="Arial"/>
                <a:cs typeface="Arial"/>
              </a:rPr>
              <a:t>only.</a:t>
            </a:r>
            <a:endParaRPr sz="2000" dirty="0">
              <a:latin typeface="Arial"/>
              <a:cs typeface="Arial"/>
            </a:endParaRPr>
          </a:p>
          <a:p>
            <a:pPr marL="311143" indent="-299078">
              <a:spcBef>
                <a:spcPts val="771"/>
              </a:spcBef>
              <a:buFont typeface="Wingdings"/>
              <a:buChar char=""/>
              <a:tabLst>
                <a:tab pos="311778" algn="l"/>
              </a:tabLst>
            </a:pPr>
            <a:r>
              <a:rPr sz="2000" dirty="0">
                <a:latin typeface="Arial"/>
                <a:cs typeface="Arial"/>
              </a:rPr>
              <a:t>MSC: LIGHT with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Minimum Set Cover based candidate set computation method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spc="-31" dirty="0">
                <a:latin typeface="Arial"/>
                <a:cs typeface="Arial"/>
              </a:rPr>
              <a:t>only.</a:t>
            </a:r>
            <a:endParaRPr sz="2000" dirty="0">
              <a:latin typeface="Arial"/>
              <a:cs typeface="Arial"/>
            </a:endParaRPr>
          </a:p>
          <a:p>
            <a:pPr marL="311143" indent="-299078">
              <a:lnSpc>
                <a:spcPts val="2280"/>
              </a:lnSpc>
              <a:spcBef>
                <a:spcPts val="755"/>
              </a:spcBef>
              <a:buFont typeface="Wingdings"/>
              <a:buChar char=""/>
              <a:tabLst>
                <a:tab pos="311778" algn="l"/>
              </a:tabLst>
            </a:pPr>
            <a:r>
              <a:rPr sz="2000" spc="-35" dirty="0">
                <a:latin typeface="Arial"/>
                <a:cs typeface="Arial"/>
              </a:rPr>
              <a:t>LIGHT: </a:t>
            </a:r>
            <a:r>
              <a:rPr sz="2000" dirty="0">
                <a:latin typeface="Arial"/>
                <a:cs typeface="Arial"/>
              </a:rPr>
              <a:t>LIGHT with both the lazy materialization and the minimum set cover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based</a:t>
            </a:r>
            <a:r>
              <a:rPr lang="en-US" altLang="zh-CN" sz="20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candidate set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computation.</a:t>
            </a:r>
          </a:p>
        </p:txBody>
      </p:sp>
    </p:spTree>
    <p:extLst>
      <p:ext uri="{BB962C8B-B14F-4D97-AF65-F5344CB8AC3E}">
        <p14:creationId xmlns:p14="http://schemas.microsoft.com/office/powerpoint/2010/main" val="3330850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5433" y="466513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3600" dirty="0"/>
              <a:t>Enumeration</a:t>
            </a:r>
            <a:r>
              <a:rPr lang="en-US" altLang="zh-CN" sz="3600" spc="-40" dirty="0"/>
              <a:t> </a:t>
            </a:r>
            <a:r>
              <a:rPr lang="en-US" altLang="zh-CN" sz="3600" spc="-5" dirty="0"/>
              <a:t>Order</a:t>
            </a:r>
            <a:endParaRPr lang="en-US" altLang="zh-CN" sz="3600" dirty="0">
              <a:cs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F46D59-84E8-4E87-9AD9-BDB887AA8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3" y="1852670"/>
            <a:ext cx="8111263" cy="42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721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560" y="451457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3600" dirty="0"/>
              <a:t>Reducing Redundant</a:t>
            </a:r>
            <a:r>
              <a:rPr lang="en-US" altLang="zh-CN" sz="3600" spc="-11" dirty="0"/>
              <a:t> </a:t>
            </a:r>
            <a:r>
              <a:rPr lang="en-US" altLang="zh-CN" sz="3600" dirty="0"/>
              <a:t>Computation</a:t>
            </a:r>
            <a:endParaRPr lang="en-US" altLang="zh-CN" sz="3600" dirty="0"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A13D8FB-1012-46EA-9F17-953406037743}"/>
              </a:ext>
            </a:extLst>
          </p:cNvPr>
          <p:cNvSpPr txBox="1"/>
          <p:nvPr/>
        </p:nvSpPr>
        <p:spPr>
          <a:xfrm>
            <a:off x="6084171" y="1700811"/>
            <a:ext cx="2843641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778" marR="72389" indent="-287013">
              <a:spcBef>
                <a:spcPts val="100"/>
              </a:spcBef>
              <a:buFont typeface="Wingdings"/>
              <a:buChar char=""/>
              <a:tabLst>
                <a:tab pos="312412" algn="l"/>
              </a:tabLst>
            </a:pPr>
            <a:r>
              <a:rPr spc="-5" dirty="0">
                <a:latin typeface="Arial"/>
                <a:cs typeface="Arial"/>
              </a:rPr>
              <a:t>EH runs </a:t>
            </a:r>
            <a:r>
              <a:rPr spc="-11" dirty="0">
                <a:latin typeface="Arial"/>
                <a:cs typeface="Arial"/>
              </a:rPr>
              <a:t>slower </a:t>
            </a:r>
            <a:r>
              <a:rPr spc="-5" dirty="0">
                <a:latin typeface="Arial"/>
                <a:cs typeface="Arial"/>
              </a:rPr>
              <a:t>than other  algorithms on </a:t>
            </a:r>
            <a:r>
              <a:rPr spc="-35" dirty="0">
                <a:latin typeface="Cambria Math"/>
                <a:cs typeface="Cambria Math"/>
              </a:rPr>
              <a:t>𝑃</a:t>
            </a:r>
            <a:r>
              <a:rPr sz="1951" spc="-52" baseline="-14957" dirty="0">
                <a:latin typeface="Cambria Math"/>
                <a:cs typeface="Cambria Math"/>
              </a:rPr>
              <a:t>2</a:t>
            </a:r>
            <a:r>
              <a:rPr spc="-35" dirty="0">
                <a:latin typeface="Arial"/>
                <a:cs typeface="Arial"/>
              </a:rPr>
              <a:t>, </a:t>
            </a:r>
            <a:r>
              <a:rPr spc="-5" dirty="0">
                <a:latin typeface="Arial"/>
                <a:cs typeface="Arial"/>
              </a:rPr>
              <a:t>and runs out </a:t>
            </a:r>
            <a:r>
              <a:rPr dirty="0">
                <a:latin typeface="Arial"/>
                <a:cs typeface="Arial"/>
              </a:rPr>
              <a:t>of  memory </a:t>
            </a:r>
            <a:r>
              <a:rPr spc="-5" dirty="0">
                <a:latin typeface="Arial"/>
                <a:cs typeface="Arial"/>
              </a:rPr>
              <a:t>on </a:t>
            </a:r>
            <a:r>
              <a:rPr spc="-115" dirty="0">
                <a:latin typeface="Cambria Math"/>
                <a:cs typeface="Cambria Math"/>
              </a:rPr>
              <a:t>𝑃</a:t>
            </a:r>
            <a:r>
              <a:rPr sz="1951" spc="-172" baseline="-14957" dirty="0">
                <a:latin typeface="Cambria Math"/>
                <a:cs typeface="Cambria Math"/>
              </a:rPr>
              <a:t>4 </a:t>
            </a:r>
            <a:r>
              <a:rPr spc="-5" dirty="0">
                <a:latin typeface="Arial"/>
                <a:cs typeface="Arial"/>
              </a:rPr>
              <a:t>and</a:t>
            </a:r>
            <a:r>
              <a:rPr spc="40" dirty="0">
                <a:latin typeface="Arial"/>
                <a:cs typeface="Arial"/>
              </a:rPr>
              <a:t> </a:t>
            </a:r>
            <a:r>
              <a:rPr spc="-35" dirty="0">
                <a:latin typeface="Cambria Math"/>
                <a:cs typeface="Cambria Math"/>
              </a:rPr>
              <a:t>𝑃</a:t>
            </a:r>
            <a:r>
              <a:rPr sz="1951" spc="-52" baseline="-14957" dirty="0">
                <a:latin typeface="Cambria Math"/>
                <a:cs typeface="Cambria Math"/>
              </a:rPr>
              <a:t>6</a:t>
            </a:r>
            <a:r>
              <a:rPr spc="-35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311778" marR="17780" indent="-287013">
              <a:buFont typeface="Wingdings"/>
              <a:buChar char=""/>
              <a:tabLst>
                <a:tab pos="312412" algn="l"/>
              </a:tabLst>
            </a:pPr>
            <a:r>
              <a:rPr spc="-5" dirty="0">
                <a:latin typeface="Arial"/>
                <a:cs typeface="Arial"/>
              </a:rPr>
              <a:t>CFL cannot complete </a:t>
            </a:r>
            <a:r>
              <a:rPr spc="-115" dirty="0">
                <a:latin typeface="Cambria Math"/>
                <a:cs typeface="Cambria Math"/>
              </a:rPr>
              <a:t>𝑃</a:t>
            </a:r>
            <a:r>
              <a:rPr sz="1951" spc="-172" baseline="-14957" dirty="0">
                <a:latin typeface="Cambria Math"/>
                <a:cs typeface="Cambria Math"/>
              </a:rPr>
              <a:t>4 </a:t>
            </a:r>
            <a:r>
              <a:rPr spc="-11" dirty="0">
                <a:latin typeface="Arial"/>
                <a:cs typeface="Arial"/>
              </a:rPr>
              <a:t>within  </a:t>
            </a:r>
            <a:r>
              <a:rPr spc="-5" dirty="0">
                <a:latin typeface="Arial"/>
                <a:cs typeface="Arial"/>
              </a:rPr>
              <a:t>the </a:t>
            </a:r>
            <a:r>
              <a:rPr dirty="0">
                <a:latin typeface="Arial"/>
                <a:cs typeface="Arial"/>
              </a:rPr>
              <a:t>time limit, </a:t>
            </a:r>
            <a:r>
              <a:rPr spc="-5" dirty="0">
                <a:latin typeface="Arial"/>
                <a:cs typeface="Arial"/>
              </a:rPr>
              <a:t>and performs </a:t>
            </a:r>
            <a:r>
              <a:rPr dirty="0">
                <a:latin typeface="Arial"/>
                <a:cs typeface="Arial"/>
              </a:rPr>
              <a:t>the  </a:t>
            </a:r>
            <a:r>
              <a:rPr spc="-5" dirty="0">
                <a:latin typeface="Arial"/>
                <a:cs typeface="Arial"/>
              </a:rPr>
              <a:t>same number </a:t>
            </a:r>
            <a:r>
              <a:rPr dirty="0">
                <a:latin typeface="Arial"/>
                <a:cs typeface="Arial"/>
              </a:rPr>
              <a:t>of set </a:t>
            </a:r>
            <a:r>
              <a:rPr spc="-5" dirty="0">
                <a:latin typeface="Arial"/>
                <a:cs typeface="Arial"/>
              </a:rPr>
              <a:t>intersections  </a:t>
            </a:r>
            <a:r>
              <a:rPr spc="-15" dirty="0">
                <a:latin typeface="Arial"/>
                <a:cs typeface="Arial"/>
              </a:rPr>
              <a:t>with</a:t>
            </a:r>
            <a:r>
              <a:rPr spc="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SE.</a:t>
            </a:r>
          </a:p>
          <a:p>
            <a:pPr marL="311778" indent="-287013">
              <a:buFont typeface="Wingdings"/>
              <a:buChar char=""/>
              <a:tabLst>
                <a:tab pos="312412" algn="l"/>
              </a:tabLst>
            </a:pPr>
            <a:r>
              <a:rPr dirty="0">
                <a:latin typeface="Arial"/>
                <a:cs typeface="Arial"/>
              </a:rPr>
              <a:t>LIGHT </a:t>
            </a:r>
            <a:r>
              <a:rPr spc="-5" dirty="0">
                <a:latin typeface="Arial"/>
                <a:cs typeface="Arial"/>
              </a:rPr>
              <a:t>significantly reduces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lang="en-US" altLang="zh-CN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number </a:t>
            </a:r>
            <a:r>
              <a:rPr lang="en-US" altLang="zh-CN" dirty="0">
                <a:latin typeface="Arial"/>
                <a:cs typeface="Arial"/>
              </a:rPr>
              <a:t>of set </a:t>
            </a:r>
            <a:r>
              <a:rPr lang="en-US" altLang="zh-CN" spc="-5" dirty="0">
                <a:latin typeface="Arial"/>
                <a:cs typeface="Arial"/>
              </a:rPr>
              <a:t>intersections  compared </a:t>
            </a:r>
            <a:r>
              <a:rPr lang="en-US" altLang="zh-CN" spc="-15" dirty="0">
                <a:latin typeface="Arial"/>
                <a:cs typeface="Arial"/>
              </a:rPr>
              <a:t>with </a:t>
            </a:r>
            <a:r>
              <a:rPr lang="en-US" altLang="zh-CN" dirty="0">
                <a:latin typeface="Arial"/>
                <a:cs typeface="Arial"/>
              </a:rPr>
              <a:t>SE, </a:t>
            </a:r>
            <a:r>
              <a:rPr lang="en-US" altLang="zh-CN" spc="-5" dirty="0">
                <a:latin typeface="Arial"/>
                <a:cs typeface="Arial"/>
              </a:rPr>
              <a:t>and  outperforms </a:t>
            </a:r>
            <a:r>
              <a:rPr lang="en-US" altLang="zh-CN" dirty="0">
                <a:latin typeface="Arial"/>
                <a:cs typeface="Arial"/>
              </a:rPr>
              <a:t>the </a:t>
            </a:r>
            <a:r>
              <a:rPr lang="en-US" altLang="zh-CN" spc="-5" dirty="0">
                <a:latin typeface="Arial"/>
                <a:cs typeface="Arial"/>
              </a:rPr>
              <a:t>other</a:t>
            </a:r>
            <a:r>
              <a:rPr lang="en-US" altLang="zh-CN" spc="-11" dirty="0">
                <a:latin typeface="Arial"/>
                <a:cs typeface="Arial"/>
              </a:rPr>
              <a:t> </a:t>
            </a:r>
            <a:r>
              <a:rPr lang="en-US" altLang="zh-CN" spc="-5" dirty="0">
                <a:latin typeface="Arial"/>
                <a:cs typeface="Arial"/>
              </a:rPr>
              <a:t>algorithms.</a:t>
            </a:r>
            <a:endParaRPr lang="en-US" altLang="zh-CN" dirty="0">
              <a:latin typeface="Arial"/>
              <a:cs typeface="Arial"/>
            </a:endParaRPr>
          </a:p>
          <a:p>
            <a:pPr marL="311778" indent="-287013">
              <a:buFont typeface="Wingdings"/>
              <a:buChar char=""/>
              <a:tabLst>
                <a:tab pos="312412" algn="l"/>
              </a:tabLst>
            </a:pPr>
            <a:endParaRPr dirty="0">
              <a:latin typeface="Arial"/>
              <a:cs typeface="Arial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CD6E85AA-4F30-4B50-B448-FC9B1D2503BC}"/>
              </a:ext>
            </a:extLst>
          </p:cNvPr>
          <p:cNvSpPr txBox="1">
            <a:spLocks/>
          </p:cNvSpPr>
          <p:nvPr/>
        </p:nvSpPr>
        <p:spPr>
          <a:xfrm>
            <a:off x="11075416" y="6454539"/>
            <a:ext cx="212725" cy="352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">
              <a:lnSpc>
                <a:spcPts val="1309"/>
              </a:lnSpc>
            </a:pPr>
            <a:fld id="{81D60167-4931-47E6-BA6A-407CBD079E47}" type="slidenum">
              <a:rPr lang="en-US" altLang="zh-CN"/>
              <a:pPr marL="25399">
                <a:lnSpc>
                  <a:spcPts val="1309"/>
                </a:lnSpc>
              </a:pPr>
              <a:t>76</a:t>
            </a:fld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049EC3-8E4F-4839-9DCC-D2E77FC8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4" y="1717069"/>
            <a:ext cx="583526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80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6363" y="124595"/>
            <a:ext cx="8153400" cy="990600"/>
          </a:xfrm>
        </p:spPr>
        <p:txBody>
          <a:bodyPr/>
          <a:lstStyle/>
          <a:p>
            <a:r>
              <a:rPr lang="en-US" altLang="zh-CN" dirty="0"/>
              <a:t>Parallelize Strategy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77</a:t>
            </a:fld>
            <a:endParaRPr lang="zh-CN" altLang="en-US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1913B2A-0D77-4768-B862-27D35E2E8153}"/>
              </a:ext>
            </a:extLst>
          </p:cNvPr>
          <p:cNvSpPr txBox="1">
            <a:spLocks/>
          </p:cNvSpPr>
          <p:nvPr/>
        </p:nvSpPr>
        <p:spPr>
          <a:xfrm>
            <a:off x="11075416" y="6454539"/>
            <a:ext cx="212725" cy="352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">
              <a:lnSpc>
                <a:spcPts val="1309"/>
              </a:lnSpc>
            </a:pPr>
            <a:fld id="{81D60167-4931-47E6-BA6A-407CBD079E47}" type="slidenum">
              <a:rPr lang="en-US" altLang="zh-CN"/>
              <a:pPr marL="25399">
                <a:lnSpc>
                  <a:spcPts val="1309"/>
                </a:lnSpc>
              </a:pPr>
              <a:t>77</a:t>
            </a:fld>
            <a:endParaRPr lang="en-US" altLang="zh-CN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EB33A26-2D08-43A5-B124-6412BE937A31}"/>
              </a:ext>
            </a:extLst>
          </p:cNvPr>
          <p:cNvSpPr txBox="1"/>
          <p:nvPr/>
        </p:nvSpPr>
        <p:spPr>
          <a:xfrm>
            <a:off x="323528" y="2441576"/>
            <a:ext cx="9721080" cy="2630272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66693" marR="30479" indent="-229229">
              <a:lnSpc>
                <a:spcPts val="2811"/>
              </a:lnSpc>
              <a:spcBef>
                <a:spcPts val="455"/>
              </a:spcBef>
              <a:buFont typeface="Wingdings"/>
              <a:buChar char=""/>
              <a:tabLst>
                <a:tab pos="375276" algn="l"/>
              </a:tabLst>
            </a:pPr>
            <a:r>
              <a:rPr sz="2000" dirty="0">
                <a:latin typeface="Arial"/>
                <a:cs typeface="Arial"/>
              </a:rPr>
              <a:t>Given two sets </a:t>
            </a:r>
            <a:r>
              <a:rPr sz="2000" spc="-71" dirty="0">
                <a:latin typeface="Cambria Math"/>
                <a:cs typeface="Cambria Math"/>
              </a:rPr>
              <a:t>𝑆</a:t>
            </a:r>
            <a:r>
              <a:rPr sz="2000" spc="-104" baseline="-16081" dirty="0">
                <a:latin typeface="Cambria Math"/>
                <a:cs typeface="Cambria Math"/>
              </a:rPr>
              <a:t>1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spc="11" dirty="0">
                <a:latin typeface="Cambria Math"/>
                <a:cs typeface="Cambria Math"/>
              </a:rPr>
              <a:t>𝑆</a:t>
            </a:r>
            <a:r>
              <a:rPr sz="2000" spc="15" baseline="-16081" dirty="0">
                <a:latin typeface="Cambria Math"/>
                <a:cs typeface="Cambria Math"/>
              </a:rPr>
              <a:t>2</a:t>
            </a:r>
            <a:r>
              <a:rPr sz="2000" spc="11" dirty="0">
                <a:latin typeface="Arial"/>
                <a:cs typeface="Arial"/>
              </a:rPr>
              <a:t>, </a:t>
            </a:r>
            <a:r>
              <a:rPr sz="2000" dirty="0">
                <a:latin typeface="Arial"/>
                <a:cs typeface="Arial"/>
              </a:rPr>
              <a:t>which are stored as sorted arrays, we use  SIMD </a:t>
            </a:r>
            <a:endParaRPr lang="en-US" altLang="zh-CN" sz="2000" dirty="0">
              <a:latin typeface="Arial"/>
              <a:cs typeface="Arial"/>
            </a:endParaRPr>
          </a:p>
          <a:p>
            <a:pPr marL="37464" marR="30479">
              <a:lnSpc>
                <a:spcPts val="2811"/>
              </a:lnSpc>
              <a:spcBef>
                <a:spcPts val="455"/>
              </a:spcBef>
              <a:tabLst>
                <a:tab pos="375276" algn="l"/>
              </a:tabLst>
            </a:pPr>
            <a:r>
              <a:rPr lang="en-US" altLang="zh-CN" sz="2000" dirty="0">
                <a:latin typeface="Arial"/>
                <a:cs typeface="Arial"/>
              </a:rPr>
              <a:t>   </a:t>
            </a:r>
            <a:r>
              <a:rPr sz="2000" dirty="0">
                <a:latin typeface="Arial"/>
                <a:cs typeface="Arial"/>
              </a:rPr>
              <a:t>to parallelize the set intersection between </a:t>
            </a:r>
            <a:r>
              <a:rPr sz="2000" spc="-71" dirty="0">
                <a:latin typeface="Cambria Math"/>
                <a:cs typeface="Cambria Math"/>
              </a:rPr>
              <a:t>𝑆</a:t>
            </a:r>
            <a:r>
              <a:rPr sz="2000" spc="-104" baseline="-16081" dirty="0">
                <a:latin typeface="Cambria Math"/>
                <a:cs typeface="Cambria Math"/>
              </a:rPr>
              <a:t>1</a:t>
            </a:r>
            <a:r>
              <a:rPr sz="2000" spc="412" baseline="-16081" dirty="0">
                <a:latin typeface="Cambria Math"/>
                <a:cs typeface="Cambria Math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11" dirty="0">
                <a:latin typeface="Cambria Math"/>
                <a:cs typeface="Cambria Math"/>
              </a:rPr>
              <a:t>𝑆</a:t>
            </a:r>
            <a:r>
              <a:rPr sz="2000" spc="15" baseline="-16081" dirty="0">
                <a:latin typeface="Cambria Math"/>
                <a:cs typeface="Cambria Math"/>
              </a:rPr>
              <a:t>2</a:t>
            </a:r>
            <a:r>
              <a:rPr sz="2000" spc="11" dirty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  <a:p>
            <a:pPr marL="266693" marR="1372200" indent="-229229">
              <a:lnSpc>
                <a:spcPts val="2811"/>
              </a:lnSpc>
              <a:spcBef>
                <a:spcPts val="995"/>
              </a:spcBef>
              <a:buFont typeface="Wingdings"/>
              <a:buChar char=""/>
              <a:tabLst>
                <a:tab pos="375276" algn="l"/>
              </a:tabLst>
            </a:pPr>
            <a:r>
              <a:rPr sz="2000" spc="-25" dirty="0">
                <a:latin typeface="Arial"/>
                <a:cs typeface="Arial"/>
              </a:rPr>
              <a:t>We </a:t>
            </a:r>
            <a:r>
              <a:rPr sz="2000" dirty="0">
                <a:latin typeface="Arial"/>
                <a:cs typeface="Arial"/>
              </a:rPr>
              <a:t>use a hybrid set intersection method to handle the size  skewness of input</a:t>
            </a:r>
            <a:r>
              <a:rPr sz="2000" spc="-51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sets:</a:t>
            </a:r>
            <a:endParaRPr lang="en-US" altLang="zh-CN" sz="2000" dirty="0">
              <a:latin typeface="Arial"/>
              <a:cs typeface="Arial"/>
            </a:endParaRPr>
          </a:p>
          <a:p>
            <a:pPr marL="37464" marR="1372200">
              <a:lnSpc>
                <a:spcPts val="2811"/>
              </a:lnSpc>
              <a:spcBef>
                <a:spcPts val="995"/>
              </a:spcBef>
              <a:tabLst>
                <a:tab pos="375276" algn="l"/>
              </a:tabLst>
            </a:pPr>
            <a:r>
              <a:rPr lang="en-US" altLang="zh-CN" sz="2000" spc="-11" dirty="0">
                <a:latin typeface="Arial"/>
                <a:cs typeface="Arial"/>
              </a:rPr>
              <a:t>   (1)</a:t>
            </a:r>
            <a:r>
              <a:rPr sz="2000" spc="-11" dirty="0">
                <a:latin typeface="Arial"/>
                <a:cs typeface="Arial"/>
              </a:rPr>
              <a:t>If </a:t>
            </a:r>
            <a:r>
              <a:rPr sz="2000" dirty="0">
                <a:latin typeface="Arial"/>
                <a:cs typeface="Arial"/>
              </a:rPr>
              <a:t>the size of </a:t>
            </a:r>
            <a:r>
              <a:rPr sz="2000" spc="-71" dirty="0">
                <a:latin typeface="Cambria Math"/>
                <a:cs typeface="Cambria Math"/>
              </a:rPr>
              <a:t>𝑆</a:t>
            </a:r>
            <a:r>
              <a:rPr sz="2000" spc="-104" baseline="-16081" dirty="0">
                <a:latin typeface="Cambria Math"/>
                <a:cs typeface="Cambria Math"/>
              </a:rPr>
              <a:t>1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spc="-40" dirty="0">
                <a:latin typeface="Cambria Math"/>
                <a:cs typeface="Cambria Math"/>
              </a:rPr>
              <a:t>𝑆</a:t>
            </a:r>
            <a:r>
              <a:rPr sz="2000" spc="-60" baseline="-16081" dirty="0">
                <a:latin typeface="Cambria Math"/>
                <a:cs typeface="Cambria Math"/>
              </a:rPr>
              <a:t>2 </a:t>
            </a:r>
            <a:r>
              <a:rPr sz="2000" dirty="0">
                <a:latin typeface="Arial"/>
                <a:cs typeface="Arial"/>
              </a:rPr>
              <a:t>is </a:t>
            </a:r>
            <a:r>
              <a:rPr sz="2000" spc="-20" dirty="0">
                <a:latin typeface="Arial"/>
                <a:cs typeface="Arial"/>
              </a:rPr>
              <a:t>similar, </a:t>
            </a:r>
            <a:r>
              <a:rPr sz="2000" dirty="0">
                <a:latin typeface="Arial"/>
                <a:cs typeface="Arial"/>
              </a:rPr>
              <a:t>use the merge-based set intersection.</a:t>
            </a:r>
            <a:endParaRPr lang="en-US" altLang="zh-CN" sz="2000" dirty="0">
              <a:latin typeface="Arial"/>
              <a:cs typeface="Arial"/>
            </a:endParaRPr>
          </a:p>
          <a:p>
            <a:pPr marL="37464" marR="1372200">
              <a:lnSpc>
                <a:spcPts val="2811"/>
              </a:lnSpc>
              <a:spcBef>
                <a:spcPts val="995"/>
              </a:spcBef>
              <a:tabLst>
                <a:tab pos="375276" algn="l"/>
              </a:tabLst>
            </a:pPr>
            <a:r>
              <a:rPr lang="en-US" altLang="zh-CN" sz="2000" dirty="0">
                <a:latin typeface="Arial"/>
                <a:cs typeface="Arial"/>
              </a:rPr>
              <a:t>   (2)</a:t>
            </a:r>
            <a:r>
              <a:rPr sz="2000" dirty="0">
                <a:latin typeface="Arial"/>
                <a:cs typeface="Arial"/>
              </a:rPr>
              <a:t>Otherwise, use the Galloping algorithm.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EE068D-CFFC-4189-8C9C-DCEA4396A788}"/>
              </a:ext>
            </a:extLst>
          </p:cNvPr>
          <p:cNvSpPr/>
          <p:nvPr/>
        </p:nvSpPr>
        <p:spPr>
          <a:xfrm>
            <a:off x="392091" y="1619936"/>
            <a:ext cx="78111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sz="3200" b="1" spc="5" dirty="0">
                <a:solidFill>
                  <a:srgbClr val="252525"/>
                </a:solidFill>
                <a:latin typeface="Arial"/>
                <a:cs typeface="Arial"/>
              </a:rPr>
              <a:t>SIMD (Single-Instruction-Multiple-Data)</a:t>
            </a:r>
            <a:endParaRPr lang="zh-CN" altLang="zh-CN" sz="3200" b="1" spc="5" dirty="0">
              <a:solidFill>
                <a:srgbClr val="252525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64569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24A8FF-C9F3-44BB-B35C-A2914AFE0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6" y="3044880"/>
            <a:ext cx="6029487" cy="31849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6363" y="124595"/>
            <a:ext cx="8153400" cy="990600"/>
          </a:xfrm>
        </p:spPr>
        <p:txBody>
          <a:bodyPr/>
          <a:lstStyle/>
          <a:p>
            <a:r>
              <a:rPr lang="en-US" altLang="zh-CN" dirty="0"/>
              <a:t>Parallelize Strategy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78</a:t>
            </a:fld>
            <a:endParaRPr lang="zh-CN" altLang="en-US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1913B2A-0D77-4768-B862-27D35E2E8153}"/>
              </a:ext>
            </a:extLst>
          </p:cNvPr>
          <p:cNvSpPr txBox="1">
            <a:spLocks/>
          </p:cNvSpPr>
          <p:nvPr/>
        </p:nvSpPr>
        <p:spPr>
          <a:xfrm>
            <a:off x="11075416" y="6454539"/>
            <a:ext cx="212725" cy="352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">
              <a:lnSpc>
                <a:spcPts val="1309"/>
              </a:lnSpc>
            </a:pPr>
            <a:fld id="{81D60167-4931-47E6-BA6A-407CBD079E47}" type="slidenum">
              <a:rPr lang="en-US" altLang="zh-CN"/>
              <a:pPr marL="25399">
                <a:lnSpc>
                  <a:spcPts val="1309"/>
                </a:lnSpc>
              </a:pPr>
              <a:t>78</a:t>
            </a:fld>
            <a:endParaRPr lang="en-US" altLang="zh-CN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EB33A26-2D08-43A5-B124-6412BE937A31}"/>
              </a:ext>
            </a:extLst>
          </p:cNvPr>
          <p:cNvSpPr txBox="1"/>
          <p:nvPr/>
        </p:nvSpPr>
        <p:spPr>
          <a:xfrm>
            <a:off x="694879" y="2264698"/>
            <a:ext cx="7754247" cy="77649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1"/>
              </a:lnSpc>
              <a:spcBef>
                <a:spcPts val="455"/>
              </a:spcBef>
            </a:pPr>
            <a:r>
              <a:rPr lang="en-US" altLang="zh-CN" sz="2600" spc="5" dirty="0">
                <a:solidFill>
                  <a:srgbClr val="252525"/>
                </a:solidFill>
                <a:latin typeface="Arial"/>
                <a:cs typeface="Arial"/>
              </a:rPr>
              <a:t>adopt </a:t>
            </a:r>
            <a:r>
              <a:rPr lang="en-US" altLang="zh-CN" sz="2600" dirty="0">
                <a:solidFill>
                  <a:srgbClr val="252525"/>
                </a:solidFill>
                <a:latin typeface="Arial"/>
                <a:cs typeface="Arial"/>
              </a:rPr>
              <a:t>a sender-initiated method with a global concurrent queue to  deliver tasks </a:t>
            </a:r>
            <a:r>
              <a:rPr lang="en-US" altLang="zh-CN" sz="2600" spc="5" dirty="0">
                <a:solidFill>
                  <a:srgbClr val="252525"/>
                </a:solidFill>
                <a:latin typeface="Arial"/>
                <a:cs typeface="Arial"/>
              </a:rPr>
              <a:t>among</a:t>
            </a:r>
            <a:r>
              <a:rPr lang="en-US" altLang="zh-CN" sz="260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lang="en-US" altLang="zh-CN" sz="2600" dirty="0">
                <a:solidFill>
                  <a:srgbClr val="252525"/>
                </a:solidFill>
                <a:latin typeface="Arial"/>
                <a:cs typeface="Arial"/>
              </a:rPr>
              <a:t>workers</a:t>
            </a:r>
            <a:endParaRPr lang="en-US" altLang="zh-CN" sz="2600" dirty="0">
              <a:latin typeface="Arial"/>
              <a:cs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2ED3FD-7B57-4523-B688-0523667A4522}"/>
              </a:ext>
            </a:extLst>
          </p:cNvPr>
          <p:cNvSpPr/>
          <p:nvPr/>
        </p:nvSpPr>
        <p:spPr>
          <a:xfrm>
            <a:off x="566363" y="1821814"/>
            <a:ext cx="7318007" cy="455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2811"/>
              </a:lnSpc>
              <a:spcBef>
                <a:spcPts val="455"/>
              </a:spcBef>
            </a:pPr>
            <a:r>
              <a:rPr lang="en-US" altLang="zh-CN" sz="3200" b="1" spc="5" dirty="0">
                <a:solidFill>
                  <a:srgbClr val="252525"/>
                </a:solidFill>
                <a:latin typeface="Arial"/>
                <a:cs typeface="Arial"/>
              </a:rPr>
              <a:t>SMT (Simultaneous Multi-Threading)</a:t>
            </a:r>
          </a:p>
        </p:txBody>
      </p:sp>
    </p:spTree>
    <p:extLst>
      <p:ext uri="{BB962C8B-B14F-4D97-AF65-F5344CB8AC3E}">
        <p14:creationId xmlns:p14="http://schemas.microsoft.com/office/powerpoint/2010/main" val="2950213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6363" y="124595"/>
            <a:ext cx="8153400" cy="990600"/>
          </a:xfrm>
        </p:spPr>
        <p:txBody>
          <a:bodyPr/>
          <a:lstStyle/>
          <a:p>
            <a:r>
              <a:rPr lang="en-US" altLang="zh-CN" dirty="0"/>
              <a:t>Parallelization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79</a:t>
            </a:fld>
            <a:endParaRPr lang="zh-CN" altLang="en-US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A735C60-6AD6-436C-89A2-DABAC3DD4F8B}"/>
              </a:ext>
            </a:extLst>
          </p:cNvPr>
          <p:cNvSpPr txBox="1"/>
          <p:nvPr/>
        </p:nvSpPr>
        <p:spPr>
          <a:xfrm>
            <a:off x="6380315" y="1916834"/>
            <a:ext cx="2592288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78" marR="5080" indent="-287013">
              <a:spcBef>
                <a:spcPts val="100"/>
              </a:spcBef>
              <a:buFont typeface="Wingdings"/>
              <a:buChar char=""/>
              <a:tabLst>
                <a:tab pos="299713" algn="l"/>
              </a:tabLst>
            </a:pPr>
            <a:r>
              <a:rPr spc="-20" dirty="0">
                <a:latin typeface="Arial"/>
                <a:cs typeface="Arial"/>
              </a:rPr>
              <a:t>HybridAVX2 </a:t>
            </a:r>
            <a:r>
              <a:rPr spc="-5" dirty="0">
                <a:latin typeface="Arial"/>
                <a:cs typeface="Arial"/>
              </a:rPr>
              <a:t>runs 1.2-6.5X </a:t>
            </a:r>
            <a:r>
              <a:rPr dirty="0">
                <a:latin typeface="Arial"/>
                <a:cs typeface="Arial"/>
              </a:rPr>
              <a:t>times  faster </a:t>
            </a:r>
            <a:r>
              <a:rPr spc="-5" dirty="0">
                <a:latin typeface="Arial"/>
                <a:cs typeface="Arial"/>
              </a:rPr>
              <a:t>than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Merge.</a:t>
            </a:r>
            <a:endParaRPr dirty="0">
              <a:latin typeface="Arial"/>
              <a:cs typeface="Arial"/>
            </a:endParaRPr>
          </a:p>
          <a:p>
            <a:pPr marL="299078" marR="104136" indent="-287013">
              <a:buFont typeface="Wingdings"/>
              <a:buChar char=""/>
              <a:tabLst>
                <a:tab pos="299713" algn="l"/>
              </a:tabLst>
            </a:pPr>
            <a:r>
              <a:rPr dirty="0">
                <a:latin typeface="Arial"/>
                <a:cs typeface="Arial"/>
              </a:rPr>
              <a:t>LIGHT </a:t>
            </a:r>
            <a:r>
              <a:rPr spc="-5" dirty="0">
                <a:latin typeface="Arial"/>
                <a:cs typeface="Arial"/>
              </a:rPr>
              <a:t>achieves almost linear  speedup, </a:t>
            </a:r>
            <a:r>
              <a:rPr spc="-15" dirty="0">
                <a:latin typeface="Arial"/>
                <a:cs typeface="Arial"/>
              </a:rPr>
              <a:t>when </a:t>
            </a:r>
            <a:r>
              <a:rPr spc="-5" dirty="0">
                <a:latin typeface="Arial"/>
                <a:cs typeface="Arial"/>
              </a:rPr>
              <a:t>#threads varies  </a:t>
            </a:r>
            <a:r>
              <a:rPr dirty="0">
                <a:latin typeface="Arial"/>
                <a:cs typeface="Arial"/>
              </a:rPr>
              <a:t>from </a:t>
            </a:r>
            <a:r>
              <a:rPr spc="-5" dirty="0">
                <a:latin typeface="Arial"/>
                <a:cs typeface="Arial"/>
              </a:rPr>
              <a:t>1 </a:t>
            </a:r>
            <a:r>
              <a:rPr dirty="0">
                <a:latin typeface="Arial"/>
                <a:cs typeface="Arial"/>
              </a:rPr>
              <a:t>to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16.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1913B2A-0D77-4768-B862-27D35E2E8153}"/>
              </a:ext>
            </a:extLst>
          </p:cNvPr>
          <p:cNvSpPr txBox="1">
            <a:spLocks/>
          </p:cNvSpPr>
          <p:nvPr/>
        </p:nvSpPr>
        <p:spPr>
          <a:xfrm>
            <a:off x="11075416" y="6454539"/>
            <a:ext cx="212725" cy="3526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399">
              <a:lnSpc>
                <a:spcPts val="1309"/>
              </a:lnSpc>
            </a:pPr>
            <a:fld id="{81D60167-4931-47E6-BA6A-407CBD079E47}" type="slidenum">
              <a:rPr lang="en-US" altLang="zh-CN"/>
              <a:pPr marL="25399">
                <a:lnSpc>
                  <a:spcPts val="1309"/>
                </a:lnSpc>
              </a:pPr>
              <a:t>79</a:t>
            </a:fld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84DE238-1868-402D-88FE-BA10DC52F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5" y="1772816"/>
            <a:ext cx="6083471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7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16632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Preliminaries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6600"/>
                </a:solidFill>
              </a:rPr>
              <a:t>Introduction to each paper</a:t>
            </a:r>
          </a:p>
          <a:p>
            <a:pPr marL="0" indent="0">
              <a:buNone/>
            </a:pPr>
            <a:r>
              <a:rPr lang="en-US" altLang="zh-CN" sz="1800" dirty="0"/>
              <a:t>       </a:t>
            </a:r>
            <a:r>
              <a:rPr lang="en-US" altLang="zh-CN" sz="1800" dirty="0" err="1"/>
              <a:t>Zihan</a:t>
            </a:r>
            <a:r>
              <a:rPr lang="en-US" altLang="zh-CN" sz="1800" dirty="0"/>
              <a:t> Song , </a:t>
            </a:r>
            <a:r>
              <a:rPr lang="en-US" altLang="zh-CN" sz="1800" dirty="0" err="1"/>
              <a:t>Chunfang</a:t>
            </a:r>
            <a:r>
              <a:rPr lang="en-US" altLang="zh-CN" sz="1800" dirty="0"/>
              <a:t> Yu , </a:t>
            </a:r>
            <a:r>
              <a:rPr lang="en-US" altLang="zh-CN" sz="1800" dirty="0" err="1"/>
              <a:t>Xinlei</a:t>
            </a:r>
            <a:r>
              <a:rPr lang="en-US" altLang="zh-CN" sz="1800" dirty="0"/>
              <a:t> Zhang , Hui Jiang , </a:t>
            </a:r>
            <a:r>
              <a:rPr lang="en-US" altLang="zh-CN" sz="1800" dirty="0" err="1"/>
              <a:t>Bofeng</a:t>
            </a:r>
            <a:r>
              <a:rPr lang="en-US" altLang="zh-CN" sz="1800" dirty="0"/>
              <a:t> Chen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Comparison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101818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439835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3600" dirty="0"/>
              <a:t>Comparison with</a:t>
            </a:r>
            <a:r>
              <a:rPr lang="en-US" altLang="zh-CN" sz="3600" spc="-60" dirty="0"/>
              <a:t> </a:t>
            </a:r>
            <a:r>
              <a:rPr lang="en-US" altLang="zh-CN" sz="3600" dirty="0"/>
              <a:t>SE</a:t>
            </a:r>
            <a:endParaRPr lang="en-US" altLang="zh-CN" sz="3600" dirty="0"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A18C248E-ACE1-411D-BAB0-E439BEADF9BA}"/>
              </a:ext>
            </a:extLst>
          </p:cNvPr>
          <p:cNvSpPr/>
          <p:nvPr/>
        </p:nvSpPr>
        <p:spPr>
          <a:xfrm>
            <a:off x="395536" y="2060849"/>
            <a:ext cx="7920880" cy="2837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BD4F3695-01A5-4F38-AF42-28567A0753DA}"/>
              </a:ext>
            </a:extLst>
          </p:cNvPr>
          <p:cNvSpPr txBox="1"/>
          <p:nvPr/>
        </p:nvSpPr>
        <p:spPr>
          <a:xfrm>
            <a:off x="1907704" y="5229201"/>
            <a:ext cx="511256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9572" marR="5080" indent="-477508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Execution </a:t>
            </a:r>
            <a:r>
              <a:rPr spc="-20" dirty="0">
                <a:latin typeface="Arial"/>
                <a:cs typeface="Arial"/>
              </a:rPr>
              <a:t>Time </a:t>
            </a:r>
            <a:r>
              <a:rPr dirty="0">
                <a:latin typeface="Arial"/>
                <a:cs typeface="Arial"/>
              </a:rPr>
              <a:t>of </a:t>
            </a:r>
            <a:r>
              <a:rPr spc="-35" dirty="0">
                <a:latin typeface="Arial"/>
                <a:cs typeface="Arial"/>
              </a:rPr>
              <a:t>LIGHT, </a:t>
            </a:r>
            <a:r>
              <a:rPr spc="-5" dirty="0">
                <a:latin typeface="Arial"/>
                <a:cs typeface="Arial"/>
              </a:rPr>
              <a:t>DUALSIM, </a:t>
            </a:r>
            <a:r>
              <a:rPr dirty="0">
                <a:latin typeface="Arial"/>
                <a:cs typeface="Arial"/>
              </a:rPr>
              <a:t>SEED </a:t>
            </a:r>
            <a:r>
              <a:rPr spc="-5" dirty="0">
                <a:latin typeface="Arial"/>
                <a:cs typeface="Arial"/>
              </a:rPr>
              <a:t>and  </a:t>
            </a:r>
            <a:r>
              <a:rPr spc="-25" dirty="0">
                <a:latin typeface="Arial"/>
                <a:cs typeface="Arial"/>
              </a:rPr>
              <a:t>CRYSTAL </a:t>
            </a:r>
            <a:r>
              <a:rPr spc="-5" dirty="0">
                <a:latin typeface="Arial"/>
                <a:cs typeface="Arial"/>
              </a:rPr>
              <a:t>on </a:t>
            </a:r>
            <a:r>
              <a:rPr dirty="0">
                <a:latin typeface="Arial"/>
                <a:cs typeface="Arial"/>
              </a:rPr>
              <a:t>the </a:t>
            </a:r>
            <a:r>
              <a:rPr spc="-11" dirty="0">
                <a:latin typeface="Arial"/>
                <a:cs typeface="Arial"/>
              </a:rPr>
              <a:t>Real-world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Datasets.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47906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2">
            <a:extLst>
              <a:ext uri="{FF2B5EF4-FFF2-40B4-BE49-F238E27FC236}">
                <a16:creationId xmlns:a16="http://schemas.microsoft.com/office/drawing/2014/main" id="{3481FE05-9AC2-428A-B03B-AB110FA38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476673"/>
            <a:ext cx="10767480" cy="59638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650224" marR="5080" indent="-638159">
              <a:lnSpc>
                <a:spcPts val="4771"/>
              </a:lnSpc>
              <a:spcBef>
                <a:spcPts val="484"/>
              </a:spcBef>
            </a:pPr>
            <a:r>
              <a:rPr lang="en-US" altLang="zh-CN" sz="3600" dirty="0"/>
              <a:t>Comparison with</a:t>
            </a:r>
            <a:r>
              <a:rPr lang="en-US" altLang="zh-CN" sz="3600" spc="-60" dirty="0"/>
              <a:t> </a:t>
            </a:r>
            <a:r>
              <a:rPr lang="en-US" altLang="zh-CN" sz="3600" dirty="0"/>
              <a:t>SE</a:t>
            </a:r>
            <a:endParaRPr lang="en-US" altLang="zh-CN" sz="3600" dirty="0"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DCD3B9E-0FF5-434F-AE7B-619A8D5AAF36}"/>
              </a:ext>
            </a:extLst>
          </p:cNvPr>
          <p:cNvSpPr/>
          <p:nvPr/>
        </p:nvSpPr>
        <p:spPr>
          <a:xfrm>
            <a:off x="1011522" y="3397534"/>
            <a:ext cx="6944857" cy="1687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84670F6-0D59-4208-BB01-0E220985B2D9}"/>
              </a:ext>
            </a:extLst>
          </p:cNvPr>
          <p:cNvSpPr txBox="1"/>
          <p:nvPr/>
        </p:nvSpPr>
        <p:spPr>
          <a:xfrm>
            <a:off x="2871682" y="5215632"/>
            <a:ext cx="32245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Comparison </a:t>
            </a:r>
            <a:r>
              <a:rPr spc="-15" dirty="0">
                <a:latin typeface="Arial"/>
                <a:cs typeface="Arial"/>
              </a:rPr>
              <a:t>with </a:t>
            </a:r>
            <a:r>
              <a:rPr dirty="0">
                <a:latin typeface="Arial"/>
                <a:cs typeface="Arial"/>
              </a:rPr>
              <a:t>SE</a:t>
            </a:r>
            <a:r>
              <a:rPr spc="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(seconds).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8C41B7D-44FA-415B-9A70-55CE6E86499E}"/>
              </a:ext>
            </a:extLst>
          </p:cNvPr>
          <p:cNvSpPr txBox="1"/>
          <p:nvPr/>
        </p:nvSpPr>
        <p:spPr>
          <a:xfrm>
            <a:off x="467547" y="1725945"/>
            <a:ext cx="9425305" cy="765595"/>
          </a:xfrm>
          <a:prstGeom prst="rect">
            <a:avLst/>
          </a:prstGeom>
        </p:spPr>
        <p:txBody>
          <a:bodyPr vert="horz" wrap="square" lIns="0" tIns="107951" rIns="0" bIns="0" rtlCol="0">
            <a:spAutoFit/>
          </a:bodyPr>
          <a:lstStyle/>
          <a:p>
            <a:pPr marL="336542" indent="-299078">
              <a:spcBef>
                <a:spcPts val="851"/>
              </a:spcBef>
              <a:buFont typeface="Wingdings"/>
              <a:buChar char=""/>
              <a:tabLst>
                <a:tab pos="337177" algn="l"/>
              </a:tabLst>
            </a:pPr>
            <a:r>
              <a:rPr spc="-75" dirty="0">
                <a:solidFill>
                  <a:srgbClr val="252525"/>
                </a:solidFill>
                <a:latin typeface="Cambria Math"/>
                <a:cs typeface="Cambria Math"/>
              </a:rPr>
              <a:t>𝑇</a:t>
            </a:r>
            <a:r>
              <a:rPr spc="-112" baseline="-15325" dirty="0">
                <a:solidFill>
                  <a:srgbClr val="252525"/>
                </a:solidFill>
                <a:latin typeface="Cambria Math"/>
                <a:cs typeface="Cambria Math"/>
              </a:rPr>
              <a:t>𝑆𝐸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spc="-11" dirty="0">
                <a:solidFill>
                  <a:srgbClr val="252525"/>
                </a:solidFill>
                <a:latin typeface="Cambria Math"/>
                <a:cs typeface="Cambria Math"/>
              </a:rPr>
              <a:t>𝑇</a:t>
            </a:r>
            <a:r>
              <a:rPr spc="-15" baseline="-15325" dirty="0">
                <a:solidFill>
                  <a:srgbClr val="252525"/>
                </a:solidFill>
                <a:latin typeface="Cambria Math"/>
                <a:cs typeface="Cambria Math"/>
              </a:rPr>
              <a:t>𝐿𝐼𝐺𝐻𝑇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are the serial execution </a:t>
            </a:r>
            <a:r>
              <a:rPr spc="-5" dirty="0">
                <a:solidFill>
                  <a:srgbClr val="252525"/>
                </a:solidFill>
                <a:latin typeface="Arial"/>
                <a:cs typeface="Arial"/>
              </a:rPr>
              <a:t>time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of SE and LIGHT</a:t>
            </a:r>
            <a:r>
              <a:rPr spc="-1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252525"/>
                </a:solidFill>
                <a:latin typeface="Arial"/>
                <a:cs typeface="Arial"/>
              </a:rPr>
              <a:t>respectively.</a:t>
            </a:r>
            <a:endParaRPr dirty="0">
              <a:latin typeface="Arial"/>
              <a:cs typeface="Arial"/>
            </a:endParaRPr>
          </a:p>
          <a:p>
            <a:pPr marL="336542" indent="-299078">
              <a:spcBef>
                <a:spcPts val="755"/>
              </a:spcBef>
              <a:buFont typeface="Wingdings"/>
              <a:buChar char=""/>
              <a:tabLst>
                <a:tab pos="337177" algn="l"/>
              </a:tabLst>
            </a:pPr>
            <a:r>
              <a:rPr spc="-25" dirty="0">
                <a:solidFill>
                  <a:srgbClr val="252525"/>
                </a:solidFill>
                <a:latin typeface="Cambria Math"/>
                <a:cs typeface="Cambria Math"/>
              </a:rPr>
              <a:t>𝑇</a:t>
            </a:r>
            <a:r>
              <a:rPr spc="-37" baseline="-15325" dirty="0">
                <a:solidFill>
                  <a:srgbClr val="252525"/>
                </a:solidFill>
                <a:latin typeface="Cambria Math"/>
                <a:cs typeface="Cambria Math"/>
              </a:rPr>
              <a:t>𝑆𝐸+𝑃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dirty="0">
                <a:solidFill>
                  <a:srgbClr val="252525"/>
                </a:solidFill>
                <a:latin typeface="Cambria Math"/>
                <a:cs typeface="Cambria Math"/>
              </a:rPr>
              <a:t>𝑇</a:t>
            </a:r>
            <a:r>
              <a:rPr baseline="-15325" dirty="0">
                <a:solidFill>
                  <a:srgbClr val="252525"/>
                </a:solidFill>
                <a:latin typeface="Cambria Math"/>
                <a:cs typeface="Cambria Math"/>
              </a:rPr>
              <a:t>𝐿𝐼𝐺𝐻𝑇+𝑃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are the parallel execution time of </a:t>
            </a:r>
            <a:r>
              <a:rPr spc="-5" dirty="0">
                <a:solidFill>
                  <a:srgbClr val="252525"/>
                </a:solidFill>
                <a:latin typeface="Arial"/>
                <a:cs typeface="Arial"/>
              </a:rPr>
              <a:t>SE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and LIGHT</a:t>
            </a:r>
            <a:r>
              <a:rPr spc="-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252525"/>
                </a:solidFill>
                <a:latin typeface="Arial"/>
                <a:cs typeface="Arial"/>
              </a:rPr>
              <a:t>respectively.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CFFAB55-579A-4F91-85EF-0FE7020C46A3}"/>
              </a:ext>
            </a:extLst>
          </p:cNvPr>
          <p:cNvSpPr txBox="1"/>
          <p:nvPr/>
        </p:nvSpPr>
        <p:spPr>
          <a:xfrm>
            <a:off x="492947" y="2676269"/>
            <a:ext cx="2473325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1143" indent="-299078">
              <a:spcBef>
                <a:spcPts val="105"/>
              </a:spcBef>
              <a:buFont typeface="Wingdings"/>
              <a:buChar char=""/>
              <a:tabLst>
                <a:tab pos="311778" algn="l"/>
              </a:tabLst>
            </a:pPr>
            <a:r>
              <a:rPr spc="-5" dirty="0">
                <a:solidFill>
                  <a:srgbClr val="252525"/>
                </a:solidFill>
                <a:latin typeface="Cambria Math"/>
                <a:cs typeface="Cambria Math"/>
              </a:rPr>
              <a:t>𝑂𝑣𝑒𝑟𝑎𝑙𝑙 𝑆𝑝𝑒𝑒𝑑𝑢𝑝</a:t>
            </a:r>
            <a:r>
              <a:rPr spc="140" dirty="0">
                <a:solidFill>
                  <a:srgbClr val="252525"/>
                </a:solidFill>
                <a:latin typeface="Cambria Math"/>
                <a:cs typeface="Cambria Math"/>
              </a:rPr>
              <a:t> </a:t>
            </a:r>
            <a:r>
              <a:rPr dirty="0">
                <a:solidFill>
                  <a:srgbClr val="252525"/>
                </a:solidFill>
                <a:latin typeface="Cambria Math"/>
                <a:cs typeface="Cambria Math"/>
              </a:rPr>
              <a:t>=</a:t>
            </a:r>
            <a:endParaRPr dirty="0">
              <a:latin typeface="Cambria Math"/>
              <a:cs typeface="Cambria Math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6A6B0BA-5742-43D5-B4AD-13AE8FE9A2CC}"/>
              </a:ext>
            </a:extLst>
          </p:cNvPr>
          <p:cNvSpPr/>
          <p:nvPr/>
        </p:nvSpPr>
        <p:spPr>
          <a:xfrm>
            <a:off x="2809269" y="2870327"/>
            <a:ext cx="845819" cy="0"/>
          </a:xfrm>
          <a:custGeom>
            <a:avLst/>
            <a:gdLst/>
            <a:ahLst/>
            <a:cxnLst/>
            <a:rect l="l" t="t" r="r" b="b"/>
            <a:pathLst>
              <a:path w="845820">
                <a:moveTo>
                  <a:pt x="0" y="0"/>
                </a:moveTo>
                <a:lnTo>
                  <a:pt x="845819" y="0"/>
                </a:lnTo>
              </a:path>
            </a:pathLst>
          </a:custGeom>
          <a:ln w="1676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1C9DF1C-F08B-4155-BBD8-69D7292B37E3}"/>
              </a:ext>
            </a:extLst>
          </p:cNvPr>
          <p:cNvSpPr txBox="1"/>
          <p:nvPr/>
        </p:nvSpPr>
        <p:spPr>
          <a:xfrm>
            <a:off x="3032407" y="2633600"/>
            <a:ext cx="392431" cy="237245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38099">
              <a:spcBef>
                <a:spcPts val="111"/>
              </a:spcBef>
            </a:pPr>
            <a:r>
              <a:rPr sz="2175" spc="112" baseline="11494" dirty="0">
                <a:solidFill>
                  <a:srgbClr val="252525"/>
                </a:solidFill>
                <a:latin typeface="Cambria Math"/>
                <a:cs typeface="Cambria Math"/>
              </a:rPr>
              <a:t>𝑇</a:t>
            </a:r>
            <a:r>
              <a:rPr sz="1200" spc="75" dirty="0">
                <a:solidFill>
                  <a:srgbClr val="252525"/>
                </a:solidFill>
                <a:latin typeface="Cambria Math"/>
                <a:cs typeface="Cambria Math"/>
              </a:rPr>
              <a:t>𝑆𝐸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1212371-1194-42BE-8F8B-11C11B3EDDD0}"/>
              </a:ext>
            </a:extLst>
          </p:cNvPr>
          <p:cNvSpPr txBox="1"/>
          <p:nvPr/>
        </p:nvSpPr>
        <p:spPr>
          <a:xfrm>
            <a:off x="2771802" y="2910968"/>
            <a:ext cx="915035" cy="237245"/>
          </a:xfrm>
          <a:prstGeom prst="rect">
            <a:avLst/>
          </a:prstGeom>
        </p:spPr>
        <p:txBody>
          <a:bodyPr vert="horz" wrap="square" lIns="0" tIns="13971" rIns="0" bIns="0" rtlCol="0">
            <a:spAutoFit/>
          </a:bodyPr>
          <a:lstStyle/>
          <a:p>
            <a:pPr marL="38099">
              <a:spcBef>
                <a:spcPts val="111"/>
              </a:spcBef>
            </a:pPr>
            <a:r>
              <a:rPr sz="2175" spc="120" baseline="11494" dirty="0">
                <a:solidFill>
                  <a:srgbClr val="252525"/>
                </a:solidFill>
                <a:latin typeface="Cambria Math"/>
                <a:cs typeface="Cambria Math"/>
              </a:rPr>
              <a:t>𝑇</a:t>
            </a:r>
            <a:r>
              <a:rPr sz="1200" spc="80" dirty="0">
                <a:solidFill>
                  <a:srgbClr val="252525"/>
                </a:solidFill>
                <a:latin typeface="Cambria Math"/>
                <a:cs typeface="Cambria Math"/>
              </a:rPr>
              <a:t>𝐿𝐼𝐺𝐻𝑇+𝑃</a:t>
            </a:r>
            <a:endParaRPr sz="1200" dirty="0">
              <a:latin typeface="Cambria Math"/>
              <a:cs typeface="Cambria Math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1F8C86D9-0E96-4982-9F6E-CC7F18D29A2C}"/>
              </a:ext>
            </a:extLst>
          </p:cNvPr>
          <p:cNvSpPr txBox="1"/>
          <p:nvPr/>
        </p:nvSpPr>
        <p:spPr>
          <a:xfrm>
            <a:off x="3643020" y="2676272"/>
            <a:ext cx="9652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>
                <a:solidFill>
                  <a:srgbClr val="252525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89846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12648" y="106183"/>
            <a:ext cx="8153400" cy="990600"/>
          </a:xfrm>
        </p:spPr>
        <p:txBody>
          <a:bodyPr/>
          <a:lstStyle/>
          <a:p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>
          <a:xfrm>
            <a:off x="612648" y="1340769"/>
            <a:ext cx="8153400" cy="4626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Background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Basic Subgraph Enumeration Algorithm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65" dirty="0">
                <a:cs typeface="Calibri"/>
              </a:rPr>
              <a:t>Lazy Materialization Subgraph Enumeration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spc="51" dirty="0">
                <a:cs typeface="Calibri"/>
              </a:rPr>
              <a:t>MSC based Candidate Set Computation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/>
              <a:t>Experiment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b="1" spc="65" dirty="0">
                <a:solidFill>
                  <a:srgbClr val="00B050"/>
                </a:solidFill>
                <a:cs typeface="Calibri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880998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E4F7-A091-42AC-825C-7093DCF883DD}" type="slidenum">
              <a:rPr lang="en-US" altLang="zh-CN" smtClean="0"/>
              <a:t>83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propose an efﬁcient parallel subgraph enumeration algorithm LIGHT for a single machine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design the lazy materialization technique to reduce redundant computation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propose the minimum set cover based candidate set computation method to further reduce redundant computation.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exploit both SIMD and SMT in modern CPUs to boost the performance of subgraph enumeration</a:t>
            </a:r>
          </a:p>
        </p:txBody>
      </p:sp>
    </p:spTree>
    <p:extLst>
      <p:ext uri="{BB962C8B-B14F-4D97-AF65-F5344CB8AC3E}">
        <p14:creationId xmlns:p14="http://schemas.microsoft.com/office/powerpoint/2010/main" val="13300163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2"/>
          <p:cNvSpPr>
            <a:spLocks noGrp="1"/>
          </p:cNvSpPr>
          <p:nvPr>
            <p:ph type="sldNum" sz="quarter" idx="10"/>
          </p:nvPr>
        </p:nvSpPr>
        <p:spPr bwMode="auto">
          <a:xfrm>
            <a:off x="8027988" y="6381750"/>
            <a:ext cx="720725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/>
          <a:lstStyle>
            <a:defPPr>
              <a:defRPr lang="zh-CN"/>
            </a:defPPr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lang="en-US" altLang="zh-CN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lang="en-US" altLang="zh-CN" smtClean="0"/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62467" name="组合 7"/>
          <p:cNvGrpSpPr/>
          <p:nvPr/>
        </p:nvGrpSpPr>
        <p:grpSpPr bwMode="auto">
          <a:xfrm>
            <a:off x="2973388" y="2795588"/>
            <a:ext cx="3106737" cy="1017587"/>
            <a:chOff x="2972991" y="2795588"/>
            <a:chExt cx="3107532" cy="1017985"/>
          </a:xfrm>
        </p:grpSpPr>
        <p:sp>
          <p:nvSpPr>
            <p:cNvPr id="5" name="文本框 10"/>
            <p:cNvSpPr/>
            <p:nvPr>
              <p:custDataLst>
                <p:tags r:id="rId1"/>
              </p:custDataLst>
            </p:nvPr>
          </p:nvSpPr>
          <p:spPr bwMode="auto">
            <a:xfrm>
              <a:off x="2972991" y="2795588"/>
              <a:ext cx="857469" cy="1017985"/>
            </a:xfrm>
            <a:custGeom>
              <a:avLst/>
              <a:gdLst>
                <a:gd name="T0" fmla="*/ 6 w 1703471"/>
                <a:gd name="T1" fmla="*/ 0 h 2021517"/>
                <a:gd name="T2" fmla="*/ 6 w 1703471"/>
                <a:gd name="T3" fmla="*/ 0 h 2021517"/>
                <a:gd name="T4" fmla="*/ 9 w 1703471"/>
                <a:gd name="T5" fmla="*/ 1 h 2021517"/>
                <a:gd name="T6" fmla="*/ 10 w 1703471"/>
                <a:gd name="T7" fmla="*/ 3 h 2021517"/>
                <a:gd name="T8" fmla="*/ 11 w 1703471"/>
                <a:gd name="T9" fmla="*/ 6 h 2021517"/>
                <a:gd name="T10" fmla="*/ 10 w 1703471"/>
                <a:gd name="T11" fmla="*/ 9 h 2021517"/>
                <a:gd name="T12" fmla="*/ 9 w 1703471"/>
                <a:gd name="T13" fmla="*/ 11 h 2021517"/>
                <a:gd name="T14" fmla="*/ 9 w 1703471"/>
                <a:gd name="T15" fmla="*/ 11 h 2021517"/>
                <a:gd name="T16" fmla="*/ 9 w 1703471"/>
                <a:gd name="T17" fmla="*/ 11 h 2021517"/>
                <a:gd name="T18" fmla="*/ 10 w 1703471"/>
                <a:gd name="T19" fmla="*/ 11 h 2021517"/>
                <a:gd name="T20" fmla="*/ 10 w 1703471"/>
                <a:gd name="T21" fmla="*/ 11 h 2021517"/>
                <a:gd name="T22" fmla="*/ 11 w 1703471"/>
                <a:gd name="T23" fmla="*/ 11 h 2021517"/>
                <a:gd name="T24" fmla="*/ 11 w 1703471"/>
                <a:gd name="T25" fmla="*/ 11 h 2021517"/>
                <a:gd name="T26" fmla="*/ 11 w 1703471"/>
                <a:gd name="T27" fmla="*/ 12 h 2021517"/>
                <a:gd name="T28" fmla="*/ 10 w 1703471"/>
                <a:gd name="T29" fmla="*/ 13 h 2021517"/>
                <a:gd name="T30" fmla="*/ 9 w 1703471"/>
                <a:gd name="T31" fmla="*/ 13 h 2021517"/>
                <a:gd name="T32" fmla="*/ 9 w 1703471"/>
                <a:gd name="T33" fmla="*/ 13 h 2021517"/>
                <a:gd name="T34" fmla="*/ 7 w 1703471"/>
                <a:gd name="T35" fmla="*/ 13 h 2021517"/>
                <a:gd name="T36" fmla="*/ 7 w 1703471"/>
                <a:gd name="T37" fmla="*/ 12 h 2021517"/>
                <a:gd name="T38" fmla="*/ 6 w 1703471"/>
                <a:gd name="T39" fmla="*/ 13 h 2021517"/>
                <a:gd name="T40" fmla="*/ 6 w 1703471"/>
                <a:gd name="T41" fmla="*/ 13 h 2021517"/>
                <a:gd name="T42" fmla="*/ 6 w 1703471"/>
                <a:gd name="T43" fmla="*/ 11 h 2021517"/>
                <a:gd name="T44" fmla="*/ 6 w 1703471"/>
                <a:gd name="T45" fmla="*/ 11 h 2021517"/>
                <a:gd name="T46" fmla="*/ 6 w 1703471"/>
                <a:gd name="T47" fmla="*/ 11 h 2021517"/>
                <a:gd name="T48" fmla="*/ 6 w 1703471"/>
                <a:gd name="T49" fmla="*/ 11 h 2021517"/>
                <a:gd name="T50" fmla="*/ 5 w 1703471"/>
                <a:gd name="T51" fmla="*/ 11 h 2021517"/>
                <a:gd name="T52" fmla="*/ 5 w 1703471"/>
                <a:gd name="T53" fmla="*/ 11 h 2021517"/>
                <a:gd name="T54" fmla="*/ 5 w 1703471"/>
                <a:gd name="T55" fmla="*/ 10 h 2021517"/>
                <a:gd name="T56" fmla="*/ 5 w 1703471"/>
                <a:gd name="T57" fmla="*/ 10 h 2021517"/>
                <a:gd name="T58" fmla="*/ 6 w 1703471"/>
                <a:gd name="T59" fmla="*/ 9 h 2021517"/>
                <a:gd name="T60" fmla="*/ 6 w 1703471"/>
                <a:gd name="T61" fmla="*/ 9 h 2021517"/>
                <a:gd name="T62" fmla="*/ 6 w 1703471"/>
                <a:gd name="T63" fmla="*/ 10 h 2021517"/>
                <a:gd name="T64" fmla="*/ 6 w 1703471"/>
                <a:gd name="T65" fmla="*/ 2 h 2021517"/>
                <a:gd name="T66" fmla="*/ 6 w 1703471"/>
                <a:gd name="T67" fmla="*/ 1 h 2021517"/>
                <a:gd name="T68" fmla="*/ 6 w 1703471"/>
                <a:gd name="T69" fmla="*/ 1 h 2021517"/>
                <a:gd name="T70" fmla="*/ 6 w 1703471"/>
                <a:gd name="T71" fmla="*/ 0 h 2021517"/>
                <a:gd name="T72" fmla="*/ 5 w 1703471"/>
                <a:gd name="T73" fmla="*/ 0 h 2021517"/>
                <a:gd name="T74" fmla="*/ 5 w 1703471"/>
                <a:gd name="T75" fmla="*/ 1 h 2021517"/>
                <a:gd name="T76" fmla="*/ 4 w 1703471"/>
                <a:gd name="T77" fmla="*/ 1 h 2021517"/>
                <a:gd name="T78" fmla="*/ 4 w 1703471"/>
                <a:gd name="T79" fmla="*/ 2 h 2021517"/>
                <a:gd name="T80" fmla="*/ 4 w 1703471"/>
                <a:gd name="T81" fmla="*/ 11 h 2021517"/>
                <a:gd name="T82" fmla="*/ 4 w 1703471"/>
                <a:gd name="T83" fmla="*/ 11 h 2021517"/>
                <a:gd name="T84" fmla="*/ 5 w 1703471"/>
                <a:gd name="T85" fmla="*/ 11 h 2021517"/>
                <a:gd name="T86" fmla="*/ 5 w 1703471"/>
                <a:gd name="T87" fmla="*/ 13 h 2021517"/>
                <a:gd name="T88" fmla="*/ 2 w 1703471"/>
                <a:gd name="T89" fmla="*/ 11 h 2021517"/>
                <a:gd name="T90" fmla="*/ 1 w 1703471"/>
                <a:gd name="T91" fmla="*/ 9 h 2021517"/>
                <a:gd name="T92" fmla="*/ 1 w 1703471"/>
                <a:gd name="T93" fmla="*/ 6 h 2021517"/>
                <a:gd name="T94" fmla="*/ 1 w 1703471"/>
                <a:gd name="T95" fmla="*/ 3 h 2021517"/>
                <a:gd name="T96" fmla="*/ 2 w 1703471"/>
                <a:gd name="T97" fmla="*/ 1 h 2021517"/>
                <a:gd name="T98" fmla="*/ 5 w 1703471"/>
                <a:gd name="T99" fmla="*/ 0 h 202151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03471" h="2021517">
                  <a:moveTo>
                    <a:pt x="903530" y="0"/>
                  </a:moveTo>
                  <a:lnTo>
                    <a:pt x="906057" y="0"/>
                  </a:lnTo>
                  <a:cubicBezTo>
                    <a:pt x="1084240" y="17918"/>
                    <a:pt x="1231480" y="72670"/>
                    <a:pt x="1347776" y="164255"/>
                  </a:cubicBezTo>
                  <a:cubicBezTo>
                    <a:pt x="1464072" y="255840"/>
                    <a:pt x="1550364" y="372667"/>
                    <a:pt x="1606652" y="514735"/>
                  </a:cubicBezTo>
                  <a:cubicBezTo>
                    <a:pt x="1662941" y="656802"/>
                    <a:pt x="1690165" y="812519"/>
                    <a:pt x="1688326" y="981885"/>
                  </a:cubicBezTo>
                  <a:cubicBezTo>
                    <a:pt x="1688323" y="1133069"/>
                    <a:pt x="1664354" y="1273053"/>
                    <a:pt x="1616419" y="1401836"/>
                  </a:cubicBezTo>
                  <a:cubicBezTo>
                    <a:pt x="1568484" y="1530619"/>
                    <a:pt x="1489012" y="1649779"/>
                    <a:pt x="1378005" y="1759315"/>
                  </a:cubicBezTo>
                  <a:cubicBezTo>
                    <a:pt x="1397137" y="1779298"/>
                    <a:pt x="1418792" y="1793601"/>
                    <a:pt x="1442970" y="1802225"/>
                  </a:cubicBezTo>
                  <a:cubicBezTo>
                    <a:pt x="1467147" y="1810849"/>
                    <a:pt x="1492586" y="1815056"/>
                    <a:pt x="1519287" y="1814846"/>
                  </a:cubicBezTo>
                  <a:cubicBezTo>
                    <a:pt x="1553136" y="1813689"/>
                    <a:pt x="1581308" y="1809062"/>
                    <a:pt x="1603804" y="1800963"/>
                  </a:cubicBezTo>
                  <a:cubicBezTo>
                    <a:pt x="1626300" y="1792865"/>
                    <a:pt x="1644381" y="1788238"/>
                    <a:pt x="1658046" y="1787081"/>
                  </a:cubicBezTo>
                  <a:cubicBezTo>
                    <a:pt x="1670976" y="1788028"/>
                    <a:pt x="1681701" y="1794334"/>
                    <a:pt x="1690219" y="1806001"/>
                  </a:cubicBezTo>
                  <a:cubicBezTo>
                    <a:pt x="1698737" y="1817668"/>
                    <a:pt x="1703155" y="1829012"/>
                    <a:pt x="1703471" y="1840034"/>
                  </a:cubicBezTo>
                  <a:cubicBezTo>
                    <a:pt x="1702734" y="1863751"/>
                    <a:pt x="1695374" y="1883694"/>
                    <a:pt x="1681389" y="1899864"/>
                  </a:cubicBezTo>
                  <a:cubicBezTo>
                    <a:pt x="1667404" y="1916034"/>
                    <a:pt x="1651214" y="1929699"/>
                    <a:pt x="1632817" y="1940860"/>
                  </a:cubicBezTo>
                  <a:cubicBezTo>
                    <a:pt x="1596498" y="1966273"/>
                    <a:pt x="1558760" y="1986015"/>
                    <a:pt x="1519602" y="2000086"/>
                  </a:cubicBezTo>
                  <a:cubicBezTo>
                    <a:pt x="1480445" y="2014158"/>
                    <a:pt x="1438292" y="2021299"/>
                    <a:pt x="1393143" y="2021509"/>
                  </a:cubicBezTo>
                  <a:cubicBezTo>
                    <a:pt x="1339794" y="2021825"/>
                    <a:pt x="1289441" y="2013002"/>
                    <a:pt x="1242084" y="1995039"/>
                  </a:cubicBezTo>
                  <a:cubicBezTo>
                    <a:pt x="1194728" y="1977076"/>
                    <a:pt x="1152574" y="1948077"/>
                    <a:pt x="1115624" y="1908041"/>
                  </a:cubicBezTo>
                  <a:cubicBezTo>
                    <a:pt x="1091449" y="1925777"/>
                    <a:pt x="1062844" y="1939420"/>
                    <a:pt x="1029813" y="1948971"/>
                  </a:cubicBezTo>
                  <a:cubicBezTo>
                    <a:pt x="996780" y="1958521"/>
                    <a:pt x="953002" y="1963349"/>
                    <a:pt x="898478" y="1963454"/>
                  </a:cubicBezTo>
                  <a:lnTo>
                    <a:pt x="898478" y="1814846"/>
                  </a:lnTo>
                  <a:cubicBezTo>
                    <a:pt x="913899" y="1807484"/>
                    <a:pt x="928530" y="1799491"/>
                    <a:pt x="942371" y="1790867"/>
                  </a:cubicBezTo>
                  <a:cubicBezTo>
                    <a:pt x="956213" y="1782243"/>
                    <a:pt x="967686" y="1771725"/>
                    <a:pt x="976791" y="1759315"/>
                  </a:cubicBezTo>
                  <a:cubicBezTo>
                    <a:pt x="961055" y="1737755"/>
                    <a:pt x="944529" y="1719034"/>
                    <a:pt x="927214" y="1703153"/>
                  </a:cubicBezTo>
                  <a:cubicBezTo>
                    <a:pt x="909899" y="1687272"/>
                    <a:pt x="887689" y="1674862"/>
                    <a:pt x="860584" y="1665923"/>
                  </a:cubicBezTo>
                  <a:cubicBezTo>
                    <a:pt x="837006" y="1665871"/>
                    <a:pt x="816586" y="1662188"/>
                    <a:pt x="799323" y="1654873"/>
                  </a:cubicBezTo>
                  <a:cubicBezTo>
                    <a:pt x="782060" y="1647557"/>
                    <a:pt x="773008" y="1629347"/>
                    <a:pt x="772166" y="1600240"/>
                  </a:cubicBezTo>
                  <a:cubicBezTo>
                    <a:pt x="774166" y="1569289"/>
                    <a:pt x="788481" y="1547954"/>
                    <a:pt x="815112" y="1536235"/>
                  </a:cubicBezTo>
                  <a:cubicBezTo>
                    <a:pt x="841743" y="1524516"/>
                    <a:pt x="868689" y="1518945"/>
                    <a:pt x="895952" y="1519523"/>
                  </a:cubicBezTo>
                  <a:cubicBezTo>
                    <a:pt x="920109" y="1519313"/>
                    <a:pt x="943792" y="1521626"/>
                    <a:pt x="967002" y="1526461"/>
                  </a:cubicBezTo>
                  <a:cubicBezTo>
                    <a:pt x="990212" y="1531297"/>
                    <a:pt x="1012001" y="1539915"/>
                    <a:pt x="1032369" y="1552316"/>
                  </a:cubicBezTo>
                  <a:lnTo>
                    <a:pt x="1032369" y="328136"/>
                  </a:lnTo>
                  <a:cubicBezTo>
                    <a:pt x="1034421" y="295638"/>
                    <a:pt x="1027790" y="262825"/>
                    <a:pt x="1012475" y="229695"/>
                  </a:cubicBezTo>
                  <a:cubicBezTo>
                    <a:pt x="997159" y="196566"/>
                    <a:pt x="960845" y="168801"/>
                    <a:pt x="903530" y="146399"/>
                  </a:cubicBezTo>
                  <a:lnTo>
                    <a:pt x="903530" y="0"/>
                  </a:lnTo>
                  <a:close/>
                  <a:moveTo>
                    <a:pt x="784797" y="0"/>
                  </a:moveTo>
                  <a:lnTo>
                    <a:pt x="784797" y="146389"/>
                  </a:lnTo>
                  <a:cubicBezTo>
                    <a:pt x="727483" y="168787"/>
                    <a:pt x="691168" y="196547"/>
                    <a:pt x="675853" y="229671"/>
                  </a:cubicBezTo>
                  <a:cubicBezTo>
                    <a:pt x="660537" y="262794"/>
                    <a:pt x="653906" y="295603"/>
                    <a:pt x="655959" y="328095"/>
                  </a:cubicBezTo>
                  <a:lnTo>
                    <a:pt x="655959" y="1635373"/>
                  </a:lnTo>
                  <a:cubicBezTo>
                    <a:pt x="653906" y="1667865"/>
                    <a:pt x="660537" y="1700673"/>
                    <a:pt x="675853" y="1733797"/>
                  </a:cubicBezTo>
                  <a:cubicBezTo>
                    <a:pt x="691168" y="1766921"/>
                    <a:pt x="727483" y="1794681"/>
                    <a:pt x="784797" y="1817079"/>
                  </a:cubicBezTo>
                  <a:lnTo>
                    <a:pt x="784797" y="1963454"/>
                  </a:lnTo>
                  <a:cubicBezTo>
                    <a:pt x="606673" y="1945539"/>
                    <a:pt x="459588" y="1890796"/>
                    <a:pt x="343541" y="1799226"/>
                  </a:cubicBezTo>
                  <a:cubicBezTo>
                    <a:pt x="227494" y="1707656"/>
                    <a:pt x="141171" y="1590850"/>
                    <a:pt x="84572" y="1448806"/>
                  </a:cubicBezTo>
                  <a:cubicBezTo>
                    <a:pt x="27973" y="1306762"/>
                    <a:pt x="-217" y="1151071"/>
                    <a:pt x="2" y="981734"/>
                  </a:cubicBezTo>
                  <a:cubicBezTo>
                    <a:pt x="-217" y="812397"/>
                    <a:pt x="27973" y="656706"/>
                    <a:pt x="84572" y="514662"/>
                  </a:cubicBezTo>
                  <a:cubicBezTo>
                    <a:pt x="141171" y="372618"/>
                    <a:pt x="227494" y="255809"/>
                    <a:pt x="343541" y="164237"/>
                  </a:cubicBezTo>
                  <a:cubicBezTo>
                    <a:pt x="459588" y="72666"/>
                    <a:pt x="606673" y="17920"/>
                    <a:pt x="7847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2"/>
              </p:custDataLst>
            </p:nvPr>
          </p:nvSpPr>
          <p:spPr>
            <a:xfrm>
              <a:off x="4243316" y="2914697"/>
              <a:ext cx="693915" cy="749593"/>
            </a:xfrm>
            <a:custGeom>
              <a:avLst/>
              <a:gdLst/>
              <a:ahLst/>
              <a:cxnLst/>
              <a:rect l="l" t="t" r="r" b="b"/>
              <a:pathLst>
                <a:path w="1822245" h="1966499">
                  <a:moveTo>
                    <a:pt x="441567" y="888242"/>
                  </a:moveTo>
                  <a:lnTo>
                    <a:pt x="512230" y="1014412"/>
                  </a:lnTo>
                  <a:cubicBezTo>
                    <a:pt x="500814" y="1027607"/>
                    <a:pt x="492082" y="1039699"/>
                    <a:pt x="486032" y="1050686"/>
                  </a:cubicBezTo>
                  <a:cubicBezTo>
                    <a:pt x="479982" y="1061673"/>
                    <a:pt x="476931" y="1075657"/>
                    <a:pt x="476879" y="1092637"/>
                  </a:cubicBezTo>
                  <a:cubicBezTo>
                    <a:pt x="476668" y="1108464"/>
                    <a:pt x="477720" y="1121612"/>
                    <a:pt x="480035" y="1132080"/>
                  </a:cubicBezTo>
                  <a:cubicBezTo>
                    <a:pt x="482350" y="1142548"/>
                    <a:pt x="487189" y="1153806"/>
                    <a:pt x="494554" y="1165855"/>
                  </a:cubicBezTo>
                  <a:lnTo>
                    <a:pt x="747063" y="1633060"/>
                  </a:lnTo>
                  <a:cubicBezTo>
                    <a:pt x="773208" y="1683348"/>
                    <a:pt x="797302" y="1712177"/>
                    <a:pt x="819344" y="1719548"/>
                  </a:cubicBezTo>
                  <a:cubicBezTo>
                    <a:pt x="841386" y="1726918"/>
                    <a:pt x="871161" y="1729236"/>
                    <a:pt x="908669" y="1726502"/>
                  </a:cubicBezTo>
                  <a:lnTo>
                    <a:pt x="984421" y="1857583"/>
                  </a:lnTo>
                  <a:cubicBezTo>
                    <a:pt x="847724" y="1931367"/>
                    <a:pt x="719528" y="1967663"/>
                    <a:pt x="599835" y="1966471"/>
                  </a:cubicBezTo>
                  <a:cubicBezTo>
                    <a:pt x="480142" y="1965279"/>
                    <a:pt x="374855" y="1938024"/>
                    <a:pt x="283975" y="1884708"/>
                  </a:cubicBezTo>
                  <a:cubicBezTo>
                    <a:pt x="193094" y="1831392"/>
                    <a:pt x="122525" y="1763439"/>
                    <a:pt x="72266" y="1680849"/>
                  </a:cubicBezTo>
                  <a:cubicBezTo>
                    <a:pt x="22007" y="1598260"/>
                    <a:pt x="-2036" y="1512460"/>
                    <a:pt x="135" y="1423449"/>
                  </a:cubicBezTo>
                  <a:cubicBezTo>
                    <a:pt x="9068" y="1295550"/>
                    <a:pt x="56154" y="1184559"/>
                    <a:pt x="141393" y="1090477"/>
                  </a:cubicBezTo>
                  <a:cubicBezTo>
                    <a:pt x="226631" y="996394"/>
                    <a:pt x="326689" y="928982"/>
                    <a:pt x="441567" y="888242"/>
                  </a:cubicBezTo>
                  <a:close/>
                  <a:moveTo>
                    <a:pt x="1628043" y="716652"/>
                  </a:moveTo>
                  <a:cubicBezTo>
                    <a:pt x="1669835" y="718912"/>
                    <a:pt x="1697766" y="736471"/>
                    <a:pt x="1711837" y="769327"/>
                  </a:cubicBezTo>
                  <a:cubicBezTo>
                    <a:pt x="1725908" y="802184"/>
                    <a:pt x="1732419" y="836776"/>
                    <a:pt x="1731369" y="873102"/>
                  </a:cubicBezTo>
                  <a:cubicBezTo>
                    <a:pt x="1730476" y="950169"/>
                    <a:pt x="1714620" y="1018097"/>
                    <a:pt x="1683801" y="1076885"/>
                  </a:cubicBezTo>
                  <a:cubicBezTo>
                    <a:pt x="1652982" y="1135672"/>
                    <a:pt x="1612555" y="1192267"/>
                    <a:pt x="1562520" y="1246669"/>
                  </a:cubicBezTo>
                  <a:lnTo>
                    <a:pt x="1491735" y="1115348"/>
                  </a:lnTo>
                  <a:cubicBezTo>
                    <a:pt x="1504510" y="1095213"/>
                    <a:pt x="1514435" y="1074290"/>
                    <a:pt x="1521509" y="1052578"/>
                  </a:cubicBezTo>
                  <a:cubicBezTo>
                    <a:pt x="1528583" y="1030867"/>
                    <a:pt x="1532173" y="1008051"/>
                    <a:pt x="1532278" y="984131"/>
                  </a:cubicBezTo>
                  <a:cubicBezTo>
                    <a:pt x="1529850" y="937659"/>
                    <a:pt x="1520136" y="901911"/>
                    <a:pt x="1503138" y="876887"/>
                  </a:cubicBezTo>
                  <a:cubicBezTo>
                    <a:pt x="1486139" y="851863"/>
                    <a:pt x="1476425" y="828732"/>
                    <a:pt x="1473997" y="807494"/>
                  </a:cubicBezTo>
                  <a:cubicBezTo>
                    <a:pt x="1477265" y="776109"/>
                    <a:pt x="1496639" y="753083"/>
                    <a:pt x="1532119" y="738416"/>
                  </a:cubicBezTo>
                  <a:cubicBezTo>
                    <a:pt x="1567599" y="723749"/>
                    <a:pt x="1599573" y="716494"/>
                    <a:pt x="1628043" y="716652"/>
                  </a:cubicBezTo>
                  <a:close/>
                  <a:moveTo>
                    <a:pt x="1173803" y="25241"/>
                  </a:moveTo>
                  <a:cubicBezTo>
                    <a:pt x="1254924" y="38016"/>
                    <a:pt x="1321030" y="76183"/>
                    <a:pt x="1372122" y="139741"/>
                  </a:cubicBezTo>
                  <a:cubicBezTo>
                    <a:pt x="1423214" y="203299"/>
                    <a:pt x="1449571" y="276162"/>
                    <a:pt x="1451191" y="358330"/>
                  </a:cubicBezTo>
                  <a:cubicBezTo>
                    <a:pt x="1450249" y="425410"/>
                    <a:pt x="1432611" y="488705"/>
                    <a:pt x="1398278" y="548215"/>
                  </a:cubicBezTo>
                  <a:cubicBezTo>
                    <a:pt x="1363945" y="607725"/>
                    <a:pt x="1318568" y="654618"/>
                    <a:pt x="1262147" y="688894"/>
                  </a:cubicBezTo>
                  <a:lnTo>
                    <a:pt x="1193906" y="562724"/>
                  </a:lnTo>
                  <a:cubicBezTo>
                    <a:pt x="1227078" y="534810"/>
                    <a:pt x="1252985" y="506106"/>
                    <a:pt x="1271625" y="476614"/>
                  </a:cubicBezTo>
                  <a:cubicBezTo>
                    <a:pt x="1290265" y="447122"/>
                    <a:pt x="1299743" y="410217"/>
                    <a:pt x="1300059" y="365900"/>
                  </a:cubicBezTo>
                  <a:cubicBezTo>
                    <a:pt x="1299532" y="322792"/>
                    <a:pt x="1287948" y="285362"/>
                    <a:pt x="1265306" y="253609"/>
                  </a:cubicBezTo>
                  <a:cubicBezTo>
                    <a:pt x="1242664" y="221856"/>
                    <a:pt x="1212124" y="197043"/>
                    <a:pt x="1173686" y="179169"/>
                  </a:cubicBezTo>
                  <a:close/>
                  <a:moveTo>
                    <a:pt x="969129" y="0"/>
                  </a:moveTo>
                  <a:lnTo>
                    <a:pt x="1059952" y="7572"/>
                  </a:lnTo>
                  <a:lnTo>
                    <a:pt x="1059952" y="179169"/>
                  </a:lnTo>
                  <a:cubicBezTo>
                    <a:pt x="1031990" y="188421"/>
                    <a:pt x="1010336" y="203982"/>
                    <a:pt x="994988" y="225852"/>
                  </a:cubicBezTo>
                  <a:cubicBezTo>
                    <a:pt x="979641" y="247721"/>
                    <a:pt x="971862" y="273375"/>
                    <a:pt x="971652" y="302815"/>
                  </a:cubicBezTo>
                  <a:cubicBezTo>
                    <a:pt x="972177" y="331834"/>
                    <a:pt x="977433" y="359591"/>
                    <a:pt x="987420" y="386087"/>
                  </a:cubicBezTo>
                  <a:cubicBezTo>
                    <a:pt x="997406" y="412583"/>
                    <a:pt x="1008969" y="437817"/>
                    <a:pt x="1022109" y="461789"/>
                  </a:cubicBezTo>
                  <a:lnTo>
                    <a:pt x="1663325" y="1655510"/>
                  </a:lnTo>
                  <a:cubicBezTo>
                    <a:pt x="1677551" y="1683276"/>
                    <a:pt x="1692570" y="1707886"/>
                    <a:pt x="1708380" y="1729341"/>
                  </a:cubicBezTo>
                  <a:cubicBezTo>
                    <a:pt x="1724191" y="1750796"/>
                    <a:pt x="1746157" y="1769096"/>
                    <a:pt x="1774279" y="1784241"/>
                  </a:cubicBezTo>
                  <a:cubicBezTo>
                    <a:pt x="1791737" y="1792286"/>
                    <a:pt x="1804148" y="1800805"/>
                    <a:pt x="1811510" y="1809798"/>
                  </a:cubicBezTo>
                  <a:cubicBezTo>
                    <a:pt x="1818872" y="1818790"/>
                    <a:pt x="1822448" y="1832988"/>
                    <a:pt x="1822237" y="1852392"/>
                  </a:cubicBezTo>
                  <a:cubicBezTo>
                    <a:pt x="1819450" y="1887572"/>
                    <a:pt x="1806724" y="1909343"/>
                    <a:pt x="1784060" y="1917704"/>
                  </a:cubicBezTo>
                  <a:cubicBezTo>
                    <a:pt x="1761395" y="1926065"/>
                    <a:pt x="1745514" y="1929536"/>
                    <a:pt x="1736417" y="1928116"/>
                  </a:cubicBezTo>
                  <a:lnTo>
                    <a:pt x="1140830" y="1928116"/>
                  </a:lnTo>
                  <a:lnTo>
                    <a:pt x="525107" y="822634"/>
                  </a:lnTo>
                  <a:cubicBezTo>
                    <a:pt x="495936" y="771010"/>
                    <a:pt x="473546" y="714023"/>
                    <a:pt x="457936" y="651674"/>
                  </a:cubicBezTo>
                  <a:cubicBezTo>
                    <a:pt x="442326" y="589325"/>
                    <a:pt x="434442" y="528554"/>
                    <a:pt x="434284" y="469359"/>
                  </a:cubicBezTo>
                  <a:cubicBezTo>
                    <a:pt x="436028" y="375386"/>
                    <a:pt x="462814" y="293328"/>
                    <a:pt x="514642" y="223186"/>
                  </a:cubicBezTo>
                  <a:cubicBezTo>
                    <a:pt x="566469" y="153044"/>
                    <a:pt x="632873" y="98462"/>
                    <a:pt x="713854" y="59442"/>
                  </a:cubicBezTo>
                  <a:cubicBezTo>
                    <a:pt x="794834" y="20421"/>
                    <a:pt x="879926" y="608"/>
                    <a:pt x="969129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92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 Std" panose="04020904080802020404" pitchFamily="82" charset="0"/>
                <a:ea typeface="Microsoft JhengHei UI" panose="020B0604030504040204" pitchFamily="34" charset="-120"/>
                <a:cs typeface="+mn-cs"/>
              </a:endParaRPr>
            </a:p>
          </p:txBody>
        </p:sp>
        <p:sp>
          <p:nvSpPr>
            <p:cNvPr id="7" name="文本框 12"/>
            <p:cNvSpPr/>
            <p:nvPr>
              <p:custDataLst>
                <p:tags r:id="rId3"/>
              </p:custDataLst>
            </p:nvPr>
          </p:nvSpPr>
          <p:spPr bwMode="auto">
            <a:xfrm>
              <a:off x="5197647" y="2814645"/>
              <a:ext cx="882876" cy="949696"/>
            </a:xfrm>
            <a:custGeom>
              <a:avLst/>
              <a:gdLst>
                <a:gd name="T0" fmla="*/ 3 w 1753951"/>
                <a:gd name="T1" fmla="*/ 2 h 1888184"/>
                <a:gd name="T2" fmla="*/ 3 w 1753951"/>
                <a:gd name="T3" fmla="*/ 2 h 1888184"/>
                <a:gd name="T4" fmla="*/ 4 w 1753951"/>
                <a:gd name="T5" fmla="*/ 4 h 1888184"/>
                <a:gd name="T6" fmla="*/ 3 w 1753951"/>
                <a:gd name="T7" fmla="*/ 9 h 1888184"/>
                <a:gd name="T8" fmla="*/ 2 w 1753951"/>
                <a:gd name="T9" fmla="*/ 10 h 1888184"/>
                <a:gd name="T10" fmla="*/ 3 w 1753951"/>
                <a:gd name="T11" fmla="*/ 11 h 1888184"/>
                <a:gd name="T12" fmla="*/ 3 w 1753951"/>
                <a:gd name="T13" fmla="*/ 11 h 1888184"/>
                <a:gd name="T14" fmla="*/ 3 w 1753951"/>
                <a:gd name="T15" fmla="*/ 11 h 1888184"/>
                <a:gd name="T16" fmla="*/ 3 w 1753951"/>
                <a:gd name="T17" fmla="*/ 11 h 1888184"/>
                <a:gd name="T18" fmla="*/ 3 w 1753951"/>
                <a:gd name="T19" fmla="*/ 12 h 1888184"/>
                <a:gd name="T20" fmla="*/ 1 w 1753951"/>
                <a:gd name="T21" fmla="*/ 12 h 1888184"/>
                <a:gd name="T22" fmla="*/ 1 w 1753951"/>
                <a:gd name="T23" fmla="*/ 11 h 1888184"/>
                <a:gd name="T24" fmla="*/ 0 w 1753951"/>
                <a:gd name="T25" fmla="*/ 11 h 1888184"/>
                <a:gd name="T26" fmla="*/ 1 w 1753951"/>
                <a:gd name="T27" fmla="*/ 11 h 1888184"/>
                <a:gd name="T28" fmla="*/ 1 w 1753951"/>
                <a:gd name="T29" fmla="*/ 11 h 1888184"/>
                <a:gd name="T30" fmla="*/ 1 w 1753951"/>
                <a:gd name="T31" fmla="*/ 10 h 1888184"/>
                <a:gd name="T32" fmla="*/ 1 w 1753951"/>
                <a:gd name="T33" fmla="*/ 9 h 1888184"/>
                <a:gd name="T34" fmla="*/ 3 w 1753951"/>
                <a:gd name="T35" fmla="*/ 2 h 1888184"/>
                <a:gd name="T36" fmla="*/ 4 w 1753951"/>
                <a:gd name="T37" fmla="*/ 0 h 1888184"/>
                <a:gd name="T38" fmla="*/ 7 w 1753951"/>
                <a:gd name="T39" fmla="*/ 0 h 1888184"/>
                <a:gd name="T40" fmla="*/ 10 w 1753951"/>
                <a:gd name="T41" fmla="*/ 10 h 1888184"/>
                <a:gd name="T42" fmla="*/ 10 w 1753951"/>
                <a:gd name="T43" fmla="*/ 10 h 1888184"/>
                <a:gd name="T44" fmla="*/ 10 w 1753951"/>
                <a:gd name="T45" fmla="*/ 11 h 1888184"/>
                <a:gd name="T46" fmla="*/ 11 w 1753951"/>
                <a:gd name="T47" fmla="*/ 11 h 1888184"/>
                <a:gd name="T48" fmla="*/ 11 w 1753951"/>
                <a:gd name="T49" fmla="*/ 11 h 1888184"/>
                <a:gd name="T50" fmla="*/ 10 w 1753951"/>
                <a:gd name="T51" fmla="*/ 11 h 1888184"/>
                <a:gd name="T52" fmla="*/ 10 w 1753951"/>
                <a:gd name="T53" fmla="*/ 12 h 1888184"/>
                <a:gd name="T54" fmla="*/ 6 w 1753951"/>
                <a:gd name="T55" fmla="*/ 12 h 1888184"/>
                <a:gd name="T56" fmla="*/ 6 w 1753951"/>
                <a:gd name="T57" fmla="*/ 11 h 1888184"/>
                <a:gd name="T58" fmla="*/ 5 w 1753951"/>
                <a:gd name="T59" fmla="*/ 11 h 1888184"/>
                <a:gd name="T60" fmla="*/ 5 w 1753951"/>
                <a:gd name="T61" fmla="*/ 11 h 1888184"/>
                <a:gd name="T62" fmla="*/ 6 w 1753951"/>
                <a:gd name="T63" fmla="*/ 11 h 1888184"/>
                <a:gd name="T64" fmla="*/ 6 w 1753951"/>
                <a:gd name="T65" fmla="*/ 10 h 1888184"/>
                <a:gd name="T66" fmla="*/ 6 w 1753951"/>
                <a:gd name="T67" fmla="*/ 10 h 1888184"/>
                <a:gd name="T68" fmla="*/ 6 w 1753951"/>
                <a:gd name="T69" fmla="*/ 9 h 1888184"/>
                <a:gd name="T70" fmla="*/ 3 w 1753951"/>
                <a:gd name="T71" fmla="*/ 9 h 1888184"/>
                <a:gd name="T72" fmla="*/ 3 w 1753951"/>
                <a:gd name="T73" fmla="*/ 7 h 1888184"/>
                <a:gd name="T74" fmla="*/ 5 w 1753951"/>
                <a:gd name="T75" fmla="*/ 7 h 1888184"/>
                <a:gd name="T76" fmla="*/ 4 w 1753951"/>
                <a:gd name="T77" fmla="*/ 1 h 1888184"/>
                <a:gd name="T78" fmla="*/ 4 w 1753951"/>
                <a:gd name="T79" fmla="*/ 0 h 188818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753951" h="1888184">
                  <a:moveTo>
                    <a:pt x="570348" y="353377"/>
                  </a:moveTo>
                  <a:lnTo>
                    <a:pt x="577919" y="353377"/>
                  </a:lnTo>
                  <a:lnTo>
                    <a:pt x="643336" y="638604"/>
                  </a:lnTo>
                  <a:lnTo>
                    <a:pt x="406069" y="1501539"/>
                  </a:lnTo>
                  <a:cubicBezTo>
                    <a:pt x="386410" y="1576316"/>
                    <a:pt x="384099" y="1629954"/>
                    <a:pt x="399135" y="1662452"/>
                  </a:cubicBezTo>
                  <a:cubicBezTo>
                    <a:pt x="414171" y="1694950"/>
                    <a:pt x="443406" y="1719560"/>
                    <a:pt x="486841" y="1736283"/>
                  </a:cubicBezTo>
                  <a:cubicBezTo>
                    <a:pt x="507665" y="1744328"/>
                    <a:pt x="525334" y="1754109"/>
                    <a:pt x="539847" y="1765625"/>
                  </a:cubicBezTo>
                  <a:cubicBezTo>
                    <a:pt x="554361" y="1777142"/>
                    <a:pt x="561933" y="1795126"/>
                    <a:pt x="562564" y="1819579"/>
                  </a:cubicBezTo>
                  <a:cubicBezTo>
                    <a:pt x="560251" y="1853339"/>
                    <a:pt x="544685" y="1873532"/>
                    <a:pt x="515868" y="1880158"/>
                  </a:cubicBezTo>
                  <a:cubicBezTo>
                    <a:pt x="487051" y="1886783"/>
                    <a:pt x="458865" y="1889307"/>
                    <a:pt x="431310" y="1887730"/>
                  </a:cubicBezTo>
                  <a:lnTo>
                    <a:pt x="141237" y="1887730"/>
                  </a:lnTo>
                  <a:cubicBezTo>
                    <a:pt x="113284" y="1889150"/>
                    <a:pt x="83439" y="1885679"/>
                    <a:pt x="51703" y="1877318"/>
                  </a:cubicBezTo>
                  <a:cubicBezTo>
                    <a:pt x="19967" y="1868957"/>
                    <a:pt x="2732" y="1847186"/>
                    <a:pt x="0" y="1812006"/>
                  </a:cubicBezTo>
                  <a:cubicBezTo>
                    <a:pt x="631" y="1783662"/>
                    <a:pt x="10088" y="1765257"/>
                    <a:pt x="28373" y="1756791"/>
                  </a:cubicBezTo>
                  <a:cubicBezTo>
                    <a:pt x="46659" y="1748325"/>
                    <a:pt x="69988" y="1738123"/>
                    <a:pt x="98361" y="1726186"/>
                  </a:cubicBezTo>
                  <a:cubicBezTo>
                    <a:pt x="125575" y="1714196"/>
                    <a:pt x="154376" y="1688955"/>
                    <a:pt x="184764" y="1650462"/>
                  </a:cubicBezTo>
                  <a:cubicBezTo>
                    <a:pt x="215151" y="1611969"/>
                    <a:pt x="242733" y="1548866"/>
                    <a:pt x="267508" y="1461153"/>
                  </a:cubicBezTo>
                  <a:lnTo>
                    <a:pt x="570348" y="353377"/>
                  </a:lnTo>
                  <a:close/>
                  <a:moveTo>
                    <a:pt x="666053" y="0"/>
                  </a:moveTo>
                  <a:lnTo>
                    <a:pt x="1223885" y="0"/>
                  </a:lnTo>
                  <a:lnTo>
                    <a:pt x="1602504" y="1594931"/>
                  </a:lnTo>
                  <a:cubicBezTo>
                    <a:pt x="1608393" y="1630164"/>
                    <a:pt x="1616176" y="1660033"/>
                    <a:pt x="1625852" y="1684538"/>
                  </a:cubicBezTo>
                  <a:cubicBezTo>
                    <a:pt x="1635528" y="1709043"/>
                    <a:pt x="1657193" y="1728815"/>
                    <a:pt x="1690848" y="1743855"/>
                  </a:cubicBezTo>
                  <a:cubicBezTo>
                    <a:pt x="1708938" y="1750901"/>
                    <a:pt x="1723872" y="1760156"/>
                    <a:pt x="1735651" y="1771620"/>
                  </a:cubicBezTo>
                  <a:cubicBezTo>
                    <a:pt x="1747431" y="1783084"/>
                    <a:pt x="1753531" y="1799911"/>
                    <a:pt x="1753951" y="1822103"/>
                  </a:cubicBezTo>
                  <a:cubicBezTo>
                    <a:pt x="1751164" y="1854653"/>
                    <a:pt x="1734021" y="1874110"/>
                    <a:pt x="1702522" y="1880473"/>
                  </a:cubicBezTo>
                  <a:cubicBezTo>
                    <a:pt x="1671023" y="1886836"/>
                    <a:pt x="1641891" y="1889255"/>
                    <a:pt x="1615124" y="1887730"/>
                  </a:cubicBezTo>
                  <a:lnTo>
                    <a:pt x="986617" y="1887730"/>
                  </a:lnTo>
                  <a:cubicBezTo>
                    <a:pt x="959378" y="1888887"/>
                    <a:pt x="932454" y="1885311"/>
                    <a:pt x="905845" y="1877002"/>
                  </a:cubicBezTo>
                  <a:cubicBezTo>
                    <a:pt x="879237" y="1868694"/>
                    <a:pt x="864933" y="1848711"/>
                    <a:pt x="862935" y="1817054"/>
                  </a:cubicBezTo>
                  <a:cubicBezTo>
                    <a:pt x="862883" y="1797545"/>
                    <a:pt x="866774" y="1782926"/>
                    <a:pt x="874609" y="1773198"/>
                  </a:cubicBezTo>
                  <a:cubicBezTo>
                    <a:pt x="882445" y="1763469"/>
                    <a:pt x="894539" y="1754530"/>
                    <a:pt x="910894" y="1746379"/>
                  </a:cubicBezTo>
                  <a:cubicBezTo>
                    <a:pt x="943234" y="1729552"/>
                    <a:pt x="963111" y="1711462"/>
                    <a:pt x="970526" y="1692110"/>
                  </a:cubicBezTo>
                  <a:cubicBezTo>
                    <a:pt x="977941" y="1672759"/>
                    <a:pt x="975732" y="1639524"/>
                    <a:pt x="963900" y="1592407"/>
                  </a:cubicBezTo>
                  <a:lnTo>
                    <a:pt x="913418" y="1398050"/>
                  </a:lnTo>
                  <a:lnTo>
                    <a:pt x="544895" y="1398050"/>
                  </a:lnTo>
                  <a:lnTo>
                    <a:pt x="580233" y="1251966"/>
                  </a:lnTo>
                  <a:lnTo>
                    <a:pt x="888176" y="1251966"/>
                  </a:lnTo>
                  <a:lnTo>
                    <a:pt x="633240" y="136303"/>
                  </a:lnTo>
                  <a:lnTo>
                    <a:pt x="6660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3004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ctrTitle"/>
          </p:nvPr>
        </p:nvSpPr>
        <p:spPr>
          <a:xfrm>
            <a:off x="-108520" y="1340768"/>
            <a:ext cx="8640960" cy="3672409"/>
          </a:xfrm>
        </p:spPr>
        <p:txBody>
          <a:bodyPr>
            <a:normAutofit/>
          </a:bodyPr>
          <a:lstStyle/>
          <a:p>
            <a:pPr algn="r"/>
            <a:br>
              <a:rPr lang="en-US" altLang="zh-CN" dirty="0"/>
            </a:br>
            <a:r>
              <a:rPr lang="en-US" altLang="zh-CN" dirty="0"/>
              <a:t>		</a:t>
            </a:r>
            <a:r>
              <a:rPr lang="en-US" altLang="zh-CN" sz="1600" dirty="0"/>
              <a:t> 							  (VLDB ’2016)</a:t>
            </a:r>
            <a:br>
              <a:rPr lang="en-US" altLang="zh-CN" sz="1600" dirty="0"/>
            </a:br>
            <a:r>
              <a:rPr lang="en-US" altLang="zh-CN" dirty="0"/>
              <a:t>					</a:t>
            </a:r>
            <a:br>
              <a:rPr lang="en-US" altLang="zh-CN" dirty="0"/>
            </a:br>
            <a:r>
              <a:rPr lang="en-US" altLang="zh-CN" dirty="0"/>
              <a:t>			</a:t>
            </a:r>
            <a:br>
              <a:rPr lang="en-US" altLang="zh-CN" dirty="0"/>
            </a:br>
            <a:r>
              <a:rPr lang="en-US" altLang="zh-CN" sz="2400" dirty="0"/>
              <a:t>			</a:t>
            </a:r>
            <a:r>
              <a:rPr lang="en-US" altLang="zh-CN" dirty="0"/>
              <a:t>	                                    </a:t>
            </a:r>
            <a:br>
              <a:rPr lang="en-US" altLang="zh-CN" dirty="0"/>
            </a:br>
            <a:r>
              <a:rPr lang="zh-CN" altLang="en-US" sz="1400" dirty="0"/>
              <a:t>张欣蕾</a:t>
            </a:r>
            <a:br>
              <a:rPr lang="zh-CN" altLang="en-US" sz="1400" dirty="0"/>
            </a:br>
            <a:r>
              <a:rPr lang="en-US" altLang="zh-CN" sz="1400" dirty="0"/>
              <a:t>51194501083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870B6B-AC51-4A8B-88B0-009FFD42FA33}"/>
              </a:ext>
            </a:extLst>
          </p:cNvPr>
          <p:cNvSpPr/>
          <p:nvPr/>
        </p:nvSpPr>
        <p:spPr>
          <a:xfrm>
            <a:off x="-36512" y="6021288"/>
            <a:ext cx="2304256" cy="836712"/>
          </a:xfrm>
          <a:prstGeom prst="rect">
            <a:avLst/>
          </a:prstGeom>
          <a:solidFill>
            <a:srgbClr val="DD8047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11/21/2019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60B335-3417-4F62-9547-98C19B63CD7E}"/>
              </a:ext>
            </a:extLst>
          </p:cNvPr>
          <p:cNvSpPr/>
          <p:nvPr/>
        </p:nvSpPr>
        <p:spPr>
          <a:xfrm>
            <a:off x="2339752" y="6021288"/>
            <a:ext cx="6804248" cy="836712"/>
          </a:xfrm>
          <a:prstGeom prst="rect">
            <a:avLst/>
          </a:prstGeom>
          <a:ln>
            <a:solidFill>
              <a:srgbClr val="94B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Database System Implementation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2F0E35-7FB6-40D4-884E-59C339A630F8}"/>
              </a:ext>
            </a:extLst>
          </p:cNvPr>
          <p:cNvSpPr/>
          <p:nvPr/>
        </p:nvSpPr>
        <p:spPr>
          <a:xfrm>
            <a:off x="1763688" y="1844827"/>
            <a:ext cx="7119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94B6D2">
                    <a:lumMod val="75000"/>
                  </a:srgbClr>
                </a:solidFill>
                <a:latin typeface="Ebrima" panose="02000000000000000000" pitchFamily="2" charset="0"/>
                <a:ea typeface="Ebrima" panose="02000000000000000000" pitchFamily="2" charset="0"/>
                <a:cs typeface="Times New Roman" panose="02020603050405020304" pitchFamily="18" charset="0"/>
              </a:rPr>
              <a:t>Scalable Distributed Subgraph Enumeration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94786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Outlines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79ED84"/>
                </a:solidFill>
              </a:rPr>
              <a:t>Background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Motivation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SEED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Experiments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Conclusion</a:t>
            </a:r>
          </a:p>
          <a:p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314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B2CDC-B3F8-4AD9-8D96-2894EAB6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Arial" panose="020B0604020202020204" pitchFamily="34" charset="0"/>
              </a:rPr>
              <a:t>Algorithm Framework</a:t>
            </a:r>
            <a:endParaRPr lang="zh-CN" altLang="en-US" dirty="0"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CDFB25-F273-4938-BB5B-82C2E675BC57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cs typeface="Arial" panose="020B0604020202020204" pitchFamily="34" charset="0"/>
                  </a:rPr>
                  <a:t>Decomposing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dirty="0"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cs typeface="Arial" panose="020B0604020202020204" pitchFamily="34" charset="0"/>
                  </a:rPr>
                  <a:t>Solving </a:t>
                </a:r>
                <a:endParaRPr lang="zh-CN" alt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CDFB25-F273-4938-BB5B-82C2E675BC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49"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DB0624-4EC8-4508-AF5F-2704DB041F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5D4342-8FE5-45AF-8FD3-FAD5E9C1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65" y="2276872"/>
            <a:ext cx="4944165" cy="3334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80D400-D26F-469E-8076-0D0B354AF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59" y="2991294"/>
            <a:ext cx="4752528" cy="308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05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D759-066D-44DB-94C6-E22362A21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What Can Be Join Units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E5ABFD8-F7E0-4E66-966B-14C93EF7F8E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cs typeface="Times New Roman" panose="02020603050405020304" pitchFamily="18" charset="0"/>
                  </a:rPr>
                  <a:t>Graph Storage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𝛷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cs typeface="Times New Roman" panose="02020603050405020304" pitchFamily="18" charset="0"/>
                  </a:rPr>
                  <a:t>Stored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for each data node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: Local Graph of u </a:t>
                </a:r>
                <a:r>
                  <a:rPr lang="en-US" altLang="zh-CN" dirty="0" err="1">
                    <a:cs typeface="Times New Roman" panose="02020603050405020304" pitchFamily="18" charset="0"/>
                  </a:rPr>
                  <a:t>s.t.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altLang="zh-CN" dirty="0">
                    <a:cs typeface="Times New Roman" panose="02020603050405020304" pitchFamily="18" charset="0"/>
                  </a:rPr>
                  <a:t>(1) Connected </a:t>
                </a:r>
              </a:p>
              <a:p>
                <a:pPr lvl="2"/>
                <a:r>
                  <a:rPr lang="en-US" altLang="zh-CN" dirty="0"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⋃"/>
                        <m:sup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E5ABFD8-F7E0-4E66-966B-14C93EF7F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49"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3CAC6B-546F-404A-A886-71EC0123B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2299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02BD2-3903-462E-B82C-BB0D39BB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What Can Be Join Units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FA5936-47F9-42FF-9D28-EAECB833F43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cs typeface="Times New Roman" panose="02020603050405020304" pitchFamily="18" charset="0"/>
                  </a:rPr>
                  <a:t>A structure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can be a join unit </a:t>
                </a:r>
                <a:r>
                  <a:rPr lang="en-US" altLang="zh-CN" dirty="0" err="1">
                    <a:cs typeface="Times New Roman" panose="02020603050405020304" pitchFamily="18" charset="0"/>
                  </a:rPr>
                  <a:t>iff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>
                    <a:cs typeface="Times New Roman" panose="020206030504050203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𝑠𝑡𝑎𝑛𝑑𝑠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𝑡h𝑒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𝑚𝑎𝑡𝑐h𝑒𝑠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endParaRPr lang="zh-CN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FA5936-47F9-42FF-9D28-EAECB833F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49"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34F3AC-A38F-4DDF-9D87-3C14135FE3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1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标题 1"/>
          <p:cNvSpPr>
            <a:spLocks noGrp="1"/>
          </p:cNvSpPr>
          <p:nvPr>
            <p:ph type="ctrTitle"/>
          </p:nvPr>
        </p:nvSpPr>
        <p:spPr>
          <a:xfrm>
            <a:off x="323528" y="1124747"/>
            <a:ext cx="8640960" cy="3672409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 Efficient Subgraph Matching by Postponing Cartesian Products</a:t>
            </a:r>
            <a:br>
              <a:rPr lang="en-US" altLang="zh-CN" dirty="0"/>
            </a:br>
            <a:r>
              <a:rPr lang="en-US" altLang="zh-CN" dirty="0"/>
              <a:t>		</a:t>
            </a:r>
            <a:r>
              <a:rPr lang="en-US" altLang="zh-CN" sz="1600" dirty="0"/>
              <a:t>                      </a:t>
            </a:r>
            <a:r>
              <a:rPr lang="en-US" altLang="zh-CN" sz="1600" dirty="0" err="1"/>
              <a:t>FeiBi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Liijun</a:t>
            </a:r>
            <a:r>
              <a:rPr lang="en-US" altLang="zh-CN" sz="1600" dirty="0"/>
              <a:t> Chang, </a:t>
            </a:r>
            <a:r>
              <a:rPr lang="en-US" altLang="zh-CN" sz="1600" dirty="0" err="1"/>
              <a:t>Xuemin</a:t>
            </a:r>
            <a:r>
              <a:rPr lang="en-US" altLang="zh-CN" sz="1600" dirty="0"/>
              <a:t> Lin, Lu Qin, Wenjie Zhang</a:t>
            </a:r>
            <a:br>
              <a:rPr lang="en-US" altLang="zh-CN" sz="1600" dirty="0"/>
            </a:br>
            <a:r>
              <a:rPr lang="en-US" altLang="zh-CN" sz="1600" dirty="0"/>
              <a:t> 					                                 (SIGMOD</a:t>
            </a:r>
            <a:r>
              <a:rPr lang="zh-CN" altLang="en-US" sz="1600" dirty="0"/>
              <a:t>‘</a:t>
            </a:r>
            <a:r>
              <a:rPr lang="en-US" altLang="zh-CN" sz="1600" dirty="0"/>
              <a:t>2016)</a:t>
            </a:r>
            <a:br>
              <a:rPr lang="en-US" altLang="zh-CN" sz="1600" dirty="0"/>
            </a:br>
            <a:r>
              <a:rPr lang="en-US" altLang="zh-CN" dirty="0"/>
              <a:t>					</a:t>
            </a:r>
            <a:br>
              <a:rPr lang="en-US" altLang="zh-CN" dirty="0"/>
            </a:br>
            <a:r>
              <a:rPr lang="en-US" altLang="zh-CN" dirty="0"/>
              <a:t>			</a:t>
            </a:r>
            <a:br>
              <a:rPr lang="en-US" altLang="zh-CN" dirty="0"/>
            </a:br>
            <a:r>
              <a:rPr lang="en-US" altLang="zh-CN" sz="2400" dirty="0"/>
              <a:t>				                                    </a:t>
            </a:r>
            <a:br>
              <a:rPr lang="en-US" altLang="zh-CN" sz="2400" dirty="0"/>
            </a:br>
            <a:r>
              <a:rPr lang="en-US" altLang="zh-CN" sz="2400" dirty="0"/>
              <a:t> </a:t>
            </a:r>
            <a:r>
              <a:rPr lang="en-US" altLang="zh-CN" sz="2000" dirty="0"/>
              <a:t>Reporter</a:t>
            </a:r>
            <a:r>
              <a:rPr lang="zh-CN" altLang="en-US" sz="2000" dirty="0"/>
              <a:t>：</a:t>
            </a:r>
            <a:r>
              <a:rPr lang="en-US" altLang="zh-CN" sz="2000" dirty="0" err="1"/>
              <a:t>Zihan</a:t>
            </a:r>
            <a:r>
              <a:rPr lang="en-US" altLang="zh-CN" sz="2000" dirty="0"/>
              <a:t> Song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870B6B-AC51-4A8B-88B0-009FFD42FA33}"/>
              </a:ext>
            </a:extLst>
          </p:cNvPr>
          <p:cNvSpPr/>
          <p:nvPr/>
        </p:nvSpPr>
        <p:spPr>
          <a:xfrm>
            <a:off x="-36512" y="6021288"/>
            <a:ext cx="2304256" cy="836712"/>
          </a:xfrm>
          <a:prstGeom prst="rect">
            <a:avLst/>
          </a:prstGeom>
          <a:solidFill>
            <a:srgbClr val="DD8047"/>
          </a:solidFill>
          <a:ln>
            <a:solidFill>
              <a:srgbClr val="DD80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11/21/2019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60B335-3417-4F62-9547-98C19B63CD7E}"/>
              </a:ext>
            </a:extLst>
          </p:cNvPr>
          <p:cNvSpPr/>
          <p:nvPr/>
        </p:nvSpPr>
        <p:spPr>
          <a:xfrm>
            <a:off x="2339752" y="6021288"/>
            <a:ext cx="6804248" cy="836712"/>
          </a:xfrm>
          <a:prstGeom prst="rect">
            <a:avLst/>
          </a:prstGeom>
          <a:ln>
            <a:solidFill>
              <a:srgbClr val="94B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Database System Implementation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402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CA40F-730C-4583-8B10-96CCD8E7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How To Join The Matches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E01AD2-8862-4EB4-B38C-7678888DD01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cs typeface="Times New Roman" panose="02020603050405020304" pitchFamily="18" charset="0"/>
                  </a:rPr>
                  <a:t>Decomposing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dirty="0"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cs typeface="Times New Roman" panose="02020603050405020304" pitchFamily="18" charset="0"/>
                  </a:rPr>
                  <a:t>Solving </a:t>
                </a:r>
                <a:endParaRPr lang="zh-CN" altLang="en-US" dirty="0">
                  <a:cs typeface="Times New Roman" panose="02020603050405020304" pitchFamily="18" charset="0"/>
                </a:endParaRPr>
              </a:p>
              <a:p>
                <a:endParaRPr lang="zh-CN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5E01AD2-8862-4EB4-B38C-7678888DD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49"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6AA5A3-A8B1-46E0-AEAC-54C9A0724F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431B1A-70BA-43FD-975E-D1C5A15CB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76872"/>
            <a:ext cx="4944165" cy="3334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8A42A5-A005-43AF-B3AF-6DA4BDF4F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00" y="3140968"/>
            <a:ext cx="7373971" cy="23742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B30AFA-EFFC-4B32-96DA-DA5F3B72A629}"/>
              </a:ext>
            </a:extLst>
          </p:cNvPr>
          <p:cNvSpPr txBox="1"/>
          <p:nvPr/>
        </p:nvSpPr>
        <p:spPr>
          <a:xfrm>
            <a:off x="1979712" y="5837202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Times New Roman" panose="02020603050405020304" pitchFamily="18" charset="0"/>
              </a:rPr>
              <a:t>Left-deep tree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D4BE3B-6920-49B4-ADCC-528DBF342C2F}"/>
              </a:ext>
            </a:extLst>
          </p:cNvPr>
          <p:cNvSpPr txBox="1"/>
          <p:nvPr/>
        </p:nvSpPr>
        <p:spPr>
          <a:xfrm>
            <a:off x="5940152" y="5798123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itchFamily="2" charset="-122"/>
                <a:cs typeface="Times New Roman" panose="02020603050405020304" pitchFamily="18" charset="0"/>
              </a:rPr>
              <a:t>Bushy tree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023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2ABCA-253F-43F5-8671-6DCDC5F1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Describe the Algorithm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91DFB9-D3FF-490A-8F8F-FE61EB613E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Graph Storage mechanism</a:t>
            </a:r>
          </a:p>
          <a:p>
            <a:pPr lvl="1"/>
            <a:r>
              <a:rPr lang="en-US" altLang="zh-CN" dirty="0">
                <a:cs typeface="Times New Roman" panose="02020603050405020304" pitchFamily="18" charset="0"/>
              </a:rPr>
              <a:t>Determine the join units, thereafter the pattern decomposition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Join Structure</a:t>
            </a:r>
          </a:p>
          <a:p>
            <a:pPr lvl="1"/>
            <a:r>
              <a:rPr lang="en-US" altLang="zh-CN" dirty="0">
                <a:cs typeface="Times New Roman" panose="02020603050405020304" pitchFamily="18" charset="0"/>
              </a:rPr>
              <a:t>Left-deep tree vs bushy tree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CD1409-E645-4663-A32E-AEF5A71C3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3682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Outlines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3200" dirty="0"/>
              <a:t>Background</a:t>
            </a:r>
          </a:p>
          <a:p>
            <a:r>
              <a:rPr lang="en-US" altLang="zh-CN" sz="3200" b="1" dirty="0">
                <a:solidFill>
                  <a:srgbClr val="79ED84"/>
                </a:solidFill>
                <a:cs typeface="Times New Roman" panose="02020603050405020304" pitchFamily="18" charset="0"/>
              </a:rPr>
              <a:t>Motivation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SEED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Experiments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Conclusion</a:t>
            </a:r>
          </a:p>
          <a:p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1802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BEF17-FD90-4441-A091-F2E5CC07C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Star Join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254BF7-FF24-408C-8294-F6623EBA1D2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cs typeface="Times New Roman" panose="02020603050405020304" pitchFamily="18" charset="0"/>
                  </a:rPr>
                  <a:t>Graph Storage mechanism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∪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dirty="0">
                  <a:cs typeface="Times New Roman" panose="02020603050405020304" pitchFamily="18" charset="0"/>
                </a:endParaRPr>
              </a:p>
              <a:p>
                <a:endParaRPr lang="en-US" altLang="zh-CN" dirty="0">
                  <a:cs typeface="Times New Roman" panose="02020603050405020304" pitchFamily="18" charset="0"/>
                </a:endParaRPr>
              </a:p>
              <a:p>
                <a:endParaRPr lang="en-US" altLang="zh-CN" dirty="0">
                  <a:cs typeface="Times New Roman" panose="02020603050405020304" pitchFamily="18" charset="0"/>
                </a:endParaRPr>
              </a:p>
              <a:p>
                <a:endParaRPr lang="en-US" altLang="zh-CN" dirty="0">
                  <a:cs typeface="Times New Roman" panose="02020603050405020304" pitchFamily="18" charset="0"/>
                </a:endParaRPr>
              </a:p>
              <a:p>
                <a:endParaRPr lang="en-US" altLang="zh-CN" dirty="0"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cs typeface="Times New Roman" panose="02020603050405020304" pitchFamily="18" charset="0"/>
                  </a:rPr>
                  <a:t>Join  Structure</a:t>
                </a:r>
              </a:p>
              <a:p>
                <a:pPr lvl="1"/>
                <a:r>
                  <a:rPr lang="en-US" altLang="zh-CN" dirty="0">
                    <a:cs typeface="Times New Roman" panose="02020603050405020304" pitchFamily="18" charset="0"/>
                  </a:rPr>
                  <a:t>Left-deep join</a:t>
                </a:r>
                <a:endParaRPr lang="zh-CN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254BF7-FF24-408C-8294-F6623EBA1D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49" t="-1316" b="-3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9EAAB2-6F1B-4900-900D-77C8BE8D17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424E73-257E-4076-AB57-CEAC9B49C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29000"/>
            <a:ext cx="2943636" cy="14480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F6C040-D2B9-42BA-8F1D-6666C2A87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61" y="3396718"/>
            <a:ext cx="1824510" cy="11992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76A7A95-EA48-4891-A668-3964B9C8E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671" y="3376605"/>
            <a:ext cx="1981477" cy="1219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A88ECDD-467D-4F9A-AA39-8B06181869E9}"/>
                  </a:ext>
                </a:extLst>
              </p:cNvPr>
              <p:cNvSpPr txBox="1"/>
              <p:nvPr/>
            </p:nvSpPr>
            <p:spPr>
              <a:xfrm>
                <a:off x="5148064" y="5445224"/>
                <a:ext cx="30963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A node with degree 1,000,000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will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18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宋体" pitchFamily="2" charset="-122"/>
                    <a:cs typeface="Times New Roman" panose="02020603050405020304" pitchFamily="18" charset="0"/>
                  </a:rPr>
                  <a:t>3-stars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A88ECDD-467D-4F9A-AA39-8B0618186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445224"/>
                <a:ext cx="3096344" cy="646331"/>
              </a:xfrm>
              <a:prstGeom prst="rect">
                <a:avLst/>
              </a:prstGeom>
              <a:blipFill>
                <a:blip r:embed="rId6"/>
                <a:stretch>
                  <a:fillRect l="-1575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7703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465A7-92C6-4D19-92F0-E60205B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TwinTwig Join (VLDB 2015)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8DB6C1-AFC5-4A59-A16F-D7C3F21D04A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Graph Storage mechanism</a:t>
            </a:r>
          </a:p>
          <a:p>
            <a:pPr lvl="1"/>
            <a:r>
              <a:rPr lang="en-US" altLang="zh-CN" dirty="0">
                <a:cs typeface="Times New Roman" panose="02020603050405020304" pitchFamily="18" charset="0"/>
              </a:rPr>
              <a:t>The same as star join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Join  Structure</a:t>
            </a:r>
          </a:p>
          <a:p>
            <a:pPr lvl="1"/>
            <a:r>
              <a:rPr lang="en-US" altLang="zh-CN" dirty="0">
                <a:cs typeface="Times New Roman" panose="02020603050405020304" pitchFamily="18" charset="0"/>
              </a:rPr>
              <a:t>The same as star join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Join Unit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A star of either one or two edges</a:t>
            </a:r>
          </a:p>
          <a:p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F230B7-C28B-49D7-A4E7-8C6934F7B9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030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AA4D3-60EF-441D-ADB3-1249C6D6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Drawbacks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4BD563-2791-407B-B50A-0E56AA40212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cs typeface="Times New Roman" panose="02020603050405020304" pitchFamily="18" charset="0"/>
                  </a:rPr>
                  <a:t>Enormous intermediate results</a:t>
                </a:r>
              </a:p>
              <a:p>
                <a:pPr lvl="1"/>
                <a:r>
                  <a:rPr lang="en-US" altLang="zh-CN" dirty="0">
                    <a:cs typeface="Times New Roman" panose="02020603050405020304" pitchFamily="18" charset="0"/>
                  </a:rPr>
                  <a:t>The node with degree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1,000,000</m:t>
                    </m:r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still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two-edge </a:t>
                </a:r>
                <a:r>
                  <a:rPr lang="en-US" altLang="zh-CN" dirty="0" err="1">
                    <a:cs typeface="Times New Roman" panose="02020603050405020304" pitchFamily="18" charset="0"/>
                  </a:rPr>
                  <a:t>twintwig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cs typeface="Times New Roman" panose="02020603050405020304" pitchFamily="18" charset="0"/>
                  </a:rPr>
                  <a:t>Too many execution rounds</a:t>
                </a:r>
              </a:p>
              <a:p>
                <a:pPr lvl="1"/>
                <a:r>
                  <a:rPr lang="en-US" altLang="zh-CN" dirty="0">
                    <a:cs typeface="Times New Roman" panose="02020603050405020304" pitchFamily="18" charset="0"/>
                  </a:rPr>
                  <a:t>It takes </a:t>
                </a:r>
                <a:r>
                  <a:rPr lang="en-US" altLang="zh-CN" dirty="0" err="1">
                    <a:cs typeface="Times New Roman" panose="02020603050405020304" pitchFamily="18" charset="0"/>
                  </a:rPr>
                  <a:t>TwintwigJoin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rounds to solve the problem.</a:t>
                </a:r>
                <a:endParaRPr lang="zh-CN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B4BD563-2791-407B-B50A-0E56AA402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49"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F2545C-4174-43F9-80AD-BC583453A8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841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0ED01-111E-44DC-894D-BE95A126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Drawbacks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FD7219-0E1E-4B21-963E-3135918CE7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>
                <a:cs typeface="Times New Roman" panose="02020603050405020304" pitchFamily="18" charset="0"/>
              </a:rPr>
              <a:t>Left-deep join : may result in sub-optimal results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F2129-63AC-46C4-8788-61857D4B7D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7B95F96-8E52-4577-88AD-BC029713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62" y="2323157"/>
            <a:ext cx="6185275" cy="41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432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Outlines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sz="3200" dirty="0"/>
              <a:t>Background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Motivation</a:t>
            </a:r>
          </a:p>
          <a:p>
            <a:r>
              <a:rPr lang="en-US" altLang="zh-CN" sz="3200" b="1" dirty="0">
                <a:solidFill>
                  <a:srgbClr val="79ED84"/>
                </a:solidFill>
                <a:cs typeface="Times New Roman" panose="02020603050405020304" pitchFamily="18" charset="0"/>
              </a:rPr>
              <a:t>SEED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Experiments</a:t>
            </a:r>
          </a:p>
          <a:p>
            <a:r>
              <a:rPr lang="en-US" altLang="zh-CN" sz="3200" dirty="0">
                <a:cs typeface="Times New Roman" panose="02020603050405020304" pitchFamily="18" charset="0"/>
              </a:rPr>
              <a:t>Conclusion</a:t>
            </a:r>
          </a:p>
          <a:p>
            <a:endParaRPr lang="en-US" altLang="zh-CN" sz="32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1905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3B040-887A-4B72-95DB-2B5BC0B8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SCP Graph Storage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5D3131-53CB-4459-8C7E-AE9ABAAF6B3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cs typeface="Times New Roman" panose="02020603050405020304" pitchFamily="18" charset="0"/>
                  </a:rPr>
                  <a:t>The SCP Graph Storage, where each local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endParaRPr lang="zh-CN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5D3131-53CB-4459-8C7E-AE9ABAAF6B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449"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0AF320-131F-4EBE-9F2C-F6F397C4A2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25EB9A-7D68-493B-894C-4D409DF47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5" y="2107303"/>
            <a:ext cx="8253745" cy="4426250"/>
          </a:xfrm>
          <a:prstGeom prst="rect">
            <a:avLst/>
          </a:prstGeom>
        </p:spPr>
      </p:pic>
      <p:sp>
        <p:nvSpPr>
          <p:cNvPr id="7" name="object 61">
            <a:extLst>
              <a:ext uri="{FF2B5EF4-FFF2-40B4-BE49-F238E27FC236}">
                <a16:creationId xmlns:a16="http://schemas.microsoft.com/office/drawing/2014/main" id="{2CB38D65-516E-4CC1-9828-4D80ABBEAD85}"/>
              </a:ext>
            </a:extLst>
          </p:cNvPr>
          <p:cNvSpPr/>
          <p:nvPr/>
        </p:nvSpPr>
        <p:spPr>
          <a:xfrm flipV="1">
            <a:off x="6804248" y="5949280"/>
            <a:ext cx="360040" cy="45719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63500">
            <a:solidFill>
              <a:srgbClr val="98A6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9317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676DA-EBCF-47BB-8837-1D26331F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cs typeface="Times New Roman" panose="02020603050405020304" pitchFamily="18" charset="0"/>
              </a:rPr>
              <a:t>SCP Graph Storage</a:t>
            </a:r>
            <a:endParaRPr lang="zh-CN" altLang="en-US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F749AF-459A-475E-9715-9B05B4AAA69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39552" y="1709298"/>
                <a:ext cx="8531352" cy="4637112"/>
              </a:xfrm>
            </p:spPr>
            <p:txBody>
              <a:bodyPr/>
              <a:lstStyle/>
              <a:p>
                <a:r>
                  <a:rPr lang="en-US" altLang="zh-CN" dirty="0">
                    <a:cs typeface="Times New Roman" panose="02020603050405020304" pitchFamily="18" charset="0"/>
                  </a:rPr>
                  <a:t>TWINTWIG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∪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2400" dirty="0"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cs typeface="Times New Roman" panose="02020603050405020304" pitchFamily="18" charset="0"/>
                  </a:rPr>
                  <a:t>SEED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∪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{(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′′)|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)∧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2400" dirty="0">
                  <a:cs typeface="Times New Roman" panose="02020603050405020304" pitchFamily="18" charset="0"/>
                </a:endParaRPr>
              </a:p>
              <a:p>
                <a:endParaRPr lang="en-US" altLang="zh-CN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𝛷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∪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{(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)|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∧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′′}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zh-CN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3F749AF-459A-475E-9715-9B05B4AAA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39552" y="1709298"/>
                <a:ext cx="8531352" cy="4637112"/>
              </a:xfrm>
              <a:blipFill>
                <a:blip r:embed="rId2"/>
                <a:stretch>
                  <a:fillRect l="-429" t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52A8A8-7ADC-4BEB-BC63-560754A39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1A8859-F06D-4043-AE34-630EC73F8EB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object 24">
            <a:extLst>
              <a:ext uri="{FF2B5EF4-FFF2-40B4-BE49-F238E27FC236}">
                <a16:creationId xmlns:a16="http://schemas.microsoft.com/office/drawing/2014/main" id="{00072F12-5944-4501-AF11-78529F40578E}"/>
              </a:ext>
            </a:extLst>
          </p:cNvPr>
          <p:cNvSpPr txBox="1"/>
          <p:nvPr/>
        </p:nvSpPr>
        <p:spPr>
          <a:xfrm>
            <a:off x="6581272" y="3382154"/>
            <a:ext cx="46799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550" b="0" i="1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itchFamily="2" charset="-122"/>
                <a:cs typeface="Times New Roman"/>
              </a:rPr>
              <a:t>u</a:t>
            </a:r>
            <a:r>
              <a:rPr kumimoji="0" sz="3750" b="0" i="0" u="none" strike="noStrike" kern="1200" cap="none" spc="17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rebuchet MS"/>
              </a:rPr>
              <a:t>1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</p:txBody>
      </p:sp>
      <p:sp>
        <p:nvSpPr>
          <p:cNvPr id="15" name="object 25">
            <a:extLst>
              <a:ext uri="{FF2B5EF4-FFF2-40B4-BE49-F238E27FC236}">
                <a16:creationId xmlns:a16="http://schemas.microsoft.com/office/drawing/2014/main" id="{0B5A021D-B187-48B8-883E-0614CCA32078}"/>
              </a:ext>
            </a:extLst>
          </p:cNvPr>
          <p:cNvSpPr/>
          <p:nvPr/>
        </p:nvSpPr>
        <p:spPr>
          <a:xfrm>
            <a:off x="7433405" y="2636090"/>
            <a:ext cx="301625" cy="820419"/>
          </a:xfrm>
          <a:custGeom>
            <a:avLst/>
            <a:gdLst/>
            <a:ahLst/>
            <a:cxnLst/>
            <a:rect l="l" t="t" r="r" b="b"/>
            <a:pathLst>
              <a:path w="301625" h="820420">
                <a:moveTo>
                  <a:pt x="0" y="820390"/>
                </a:moveTo>
                <a:lnTo>
                  <a:pt x="301340" y="0"/>
                </a:lnTo>
              </a:path>
            </a:pathLst>
          </a:custGeom>
          <a:ln w="63500">
            <a:solidFill>
              <a:srgbClr val="C87C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6" name="object 26">
            <a:extLst>
              <a:ext uri="{FF2B5EF4-FFF2-40B4-BE49-F238E27FC236}">
                <a16:creationId xmlns:a16="http://schemas.microsoft.com/office/drawing/2014/main" id="{C313EA43-4844-46FA-AEBE-EAA0842A2AB9}"/>
              </a:ext>
            </a:extLst>
          </p:cNvPr>
          <p:cNvSpPr/>
          <p:nvPr/>
        </p:nvSpPr>
        <p:spPr>
          <a:xfrm>
            <a:off x="7685627" y="2623781"/>
            <a:ext cx="396240" cy="738505"/>
          </a:xfrm>
          <a:custGeom>
            <a:avLst/>
            <a:gdLst/>
            <a:ahLst/>
            <a:cxnLst/>
            <a:rect l="l" t="t" r="r" b="b"/>
            <a:pathLst>
              <a:path w="396240" h="738504">
                <a:moveTo>
                  <a:pt x="396209" y="738292"/>
                </a:moveTo>
                <a:lnTo>
                  <a:pt x="0" y="0"/>
                </a:lnTo>
              </a:path>
            </a:pathLst>
          </a:custGeom>
          <a:ln w="63499">
            <a:solidFill>
              <a:srgbClr val="C87C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7" name="object 28">
            <a:extLst>
              <a:ext uri="{FF2B5EF4-FFF2-40B4-BE49-F238E27FC236}">
                <a16:creationId xmlns:a16="http://schemas.microsoft.com/office/drawing/2014/main" id="{E17DC5D3-B31A-4608-87CF-DA27AC902199}"/>
              </a:ext>
            </a:extLst>
          </p:cNvPr>
          <p:cNvSpPr/>
          <p:nvPr/>
        </p:nvSpPr>
        <p:spPr>
          <a:xfrm>
            <a:off x="6784458" y="2619767"/>
            <a:ext cx="966469" cy="808990"/>
          </a:xfrm>
          <a:custGeom>
            <a:avLst/>
            <a:gdLst/>
            <a:ahLst/>
            <a:cxnLst/>
            <a:rect l="l" t="t" r="r" b="b"/>
            <a:pathLst>
              <a:path w="966470" h="808990">
                <a:moveTo>
                  <a:pt x="0" y="808697"/>
                </a:moveTo>
                <a:lnTo>
                  <a:pt x="966389" y="0"/>
                </a:lnTo>
              </a:path>
            </a:pathLst>
          </a:custGeom>
          <a:ln w="63499">
            <a:solidFill>
              <a:srgbClr val="C87C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8" name="object 29">
            <a:extLst>
              <a:ext uri="{FF2B5EF4-FFF2-40B4-BE49-F238E27FC236}">
                <a16:creationId xmlns:a16="http://schemas.microsoft.com/office/drawing/2014/main" id="{83B0454B-A45B-4F10-9BD7-40ACCBF5BC70}"/>
              </a:ext>
            </a:extLst>
          </p:cNvPr>
          <p:cNvSpPr/>
          <p:nvPr/>
        </p:nvSpPr>
        <p:spPr>
          <a:xfrm>
            <a:off x="7725024" y="2657434"/>
            <a:ext cx="770042" cy="676252"/>
          </a:xfrm>
          <a:custGeom>
            <a:avLst/>
            <a:gdLst/>
            <a:ahLst/>
            <a:cxnLst/>
            <a:rect l="l" t="t" r="r" b="b"/>
            <a:pathLst>
              <a:path w="818515" h="627379">
                <a:moveTo>
                  <a:pt x="817987" y="626952"/>
                </a:moveTo>
                <a:lnTo>
                  <a:pt x="0" y="0"/>
                </a:lnTo>
              </a:path>
            </a:pathLst>
          </a:custGeom>
          <a:ln w="63500">
            <a:solidFill>
              <a:srgbClr val="C87C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9" name="object 32">
            <a:extLst>
              <a:ext uri="{FF2B5EF4-FFF2-40B4-BE49-F238E27FC236}">
                <a16:creationId xmlns:a16="http://schemas.microsoft.com/office/drawing/2014/main" id="{C3115905-9081-4C85-B17B-8756C3A284A2}"/>
              </a:ext>
            </a:extLst>
          </p:cNvPr>
          <p:cNvSpPr txBox="1"/>
          <p:nvPr/>
        </p:nvSpPr>
        <p:spPr>
          <a:xfrm>
            <a:off x="6870716" y="1401072"/>
            <a:ext cx="1466597" cy="1068241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57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82675" algn="l"/>
              </a:tabLst>
              <a:defRPr/>
            </a:pPr>
            <a:r>
              <a:rPr kumimoji="0" sz="3750" b="0" i="0" u="none" strike="noStrike" kern="1200" cap="none" spc="17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rebuchet MS"/>
              </a:rPr>
              <a:t>	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  <a:p>
            <a:pPr marL="683260" marR="0" lvl="0" indent="0" algn="l" defTabSz="914400" rtl="0" eaLnBrk="0" fontAlgn="base" latinLnBrk="0" hangingPunct="0">
              <a:lnSpc>
                <a:spcPct val="100000"/>
              </a:lnSpc>
              <a:spcBef>
                <a:spcPts val="4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550" b="0" i="1" u="none" strike="noStrike" kern="1200" cap="none" spc="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itchFamily="2" charset="-122"/>
                <a:cs typeface="Times New Roman"/>
              </a:rPr>
              <a:t>u</a:t>
            </a:r>
            <a:r>
              <a:rPr kumimoji="0" sz="3750" b="0" i="0" u="none" strike="noStrike" kern="1200" cap="none" spc="29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rebuchet MS"/>
              </a:rPr>
              <a:t>2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</p:txBody>
      </p:sp>
      <p:sp>
        <p:nvSpPr>
          <p:cNvPr id="20" name="object 33">
            <a:extLst>
              <a:ext uri="{FF2B5EF4-FFF2-40B4-BE49-F238E27FC236}">
                <a16:creationId xmlns:a16="http://schemas.microsoft.com/office/drawing/2014/main" id="{60B117A7-7140-4BA1-9715-16ACAB2791FB}"/>
              </a:ext>
            </a:extLst>
          </p:cNvPr>
          <p:cNvSpPr txBox="1"/>
          <p:nvPr/>
        </p:nvSpPr>
        <p:spPr>
          <a:xfrm>
            <a:off x="7250785" y="3413094"/>
            <a:ext cx="46799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550" b="0" i="1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itchFamily="2" charset="-122"/>
                <a:cs typeface="Times New Roman"/>
              </a:rPr>
              <a:t>u</a:t>
            </a:r>
            <a:r>
              <a:rPr kumimoji="0" sz="3750" b="0" i="0" u="none" strike="noStrike" kern="1200" cap="none" spc="17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rebuchet MS"/>
              </a:rPr>
              <a:t>3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</p:txBody>
      </p:sp>
      <p:sp>
        <p:nvSpPr>
          <p:cNvPr id="22" name="object 56">
            <a:extLst>
              <a:ext uri="{FF2B5EF4-FFF2-40B4-BE49-F238E27FC236}">
                <a16:creationId xmlns:a16="http://schemas.microsoft.com/office/drawing/2014/main" id="{06C56996-93DC-4C03-B15B-F9F5E92CE413}"/>
              </a:ext>
            </a:extLst>
          </p:cNvPr>
          <p:cNvSpPr/>
          <p:nvPr/>
        </p:nvSpPr>
        <p:spPr>
          <a:xfrm>
            <a:off x="7531341" y="3456509"/>
            <a:ext cx="963726" cy="538588"/>
          </a:xfrm>
          <a:custGeom>
            <a:avLst/>
            <a:gdLst/>
            <a:ahLst/>
            <a:cxnLst/>
            <a:rect l="l" t="t" r="r" b="b"/>
            <a:pathLst>
              <a:path w="1075690" h="521334">
                <a:moveTo>
                  <a:pt x="1075517" y="25450"/>
                </a:moveTo>
                <a:lnTo>
                  <a:pt x="1069714" y="75595"/>
                </a:lnTo>
                <a:lnTo>
                  <a:pt x="1062765" y="123066"/>
                </a:lnTo>
                <a:lnTo>
                  <a:pt x="1054671" y="167864"/>
                </a:lnTo>
                <a:lnTo>
                  <a:pt x="1045430" y="209988"/>
                </a:lnTo>
                <a:lnTo>
                  <a:pt x="1035043" y="249439"/>
                </a:lnTo>
                <a:lnTo>
                  <a:pt x="1023510" y="286216"/>
                </a:lnTo>
                <a:lnTo>
                  <a:pt x="997006" y="351750"/>
                </a:lnTo>
                <a:lnTo>
                  <a:pt x="965919" y="406589"/>
                </a:lnTo>
                <a:lnTo>
                  <a:pt x="930246" y="450735"/>
                </a:lnTo>
                <a:lnTo>
                  <a:pt x="889990" y="484186"/>
                </a:lnTo>
                <a:lnTo>
                  <a:pt x="845150" y="506943"/>
                </a:lnTo>
                <a:lnTo>
                  <a:pt x="795725" y="519005"/>
                </a:lnTo>
                <a:lnTo>
                  <a:pt x="769294" y="521026"/>
                </a:lnTo>
                <a:lnTo>
                  <a:pt x="741717" y="520374"/>
                </a:lnTo>
                <a:lnTo>
                  <a:pt x="683124" y="511048"/>
                </a:lnTo>
                <a:lnTo>
                  <a:pt x="619947" y="491028"/>
                </a:lnTo>
                <a:lnTo>
                  <a:pt x="552186" y="460314"/>
                </a:lnTo>
                <a:lnTo>
                  <a:pt x="516586" y="440946"/>
                </a:lnTo>
                <a:lnTo>
                  <a:pt x="479841" y="418905"/>
                </a:lnTo>
                <a:lnTo>
                  <a:pt x="441949" y="394191"/>
                </a:lnTo>
                <a:lnTo>
                  <a:pt x="402911" y="366802"/>
                </a:lnTo>
                <a:lnTo>
                  <a:pt x="362727" y="336741"/>
                </a:lnTo>
                <a:lnTo>
                  <a:pt x="321398" y="304006"/>
                </a:lnTo>
                <a:lnTo>
                  <a:pt x="278922" y="268597"/>
                </a:lnTo>
                <a:lnTo>
                  <a:pt x="235300" y="230514"/>
                </a:lnTo>
                <a:lnTo>
                  <a:pt x="190532" y="189759"/>
                </a:lnTo>
                <a:lnTo>
                  <a:pt x="144618" y="146329"/>
                </a:lnTo>
                <a:lnTo>
                  <a:pt x="97558" y="100226"/>
                </a:lnTo>
                <a:lnTo>
                  <a:pt x="49352" y="51450"/>
                </a:lnTo>
                <a:lnTo>
                  <a:pt x="0" y="0"/>
                </a:lnTo>
              </a:path>
            </a:pathLst>
          </a:custGeom>
          <a:ln w="63500">
            <a:solidFill>
              <a:srgbClr val="98A6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3" name="object 33">
            <a:extLst>
              <a:ext uri="{FF2B5EF4-FFF2-40B4-BE49-F238E27FC236}">
                <a16:creationId xmlns:a16="http://schemas.microsoft.com/office/drawing/2014/main" id="{5C9CA131-ADA4-4D1A-8252-68DE10C6843E}"/>
              </a:ext>
            </a:extLst>
          </p:cNvPr>
          <p:cNvSpPr txBox="1"/>
          <p:nvPr/>
        </p:nvSpPr>
        <p:spPr>
          <a:xfrm>
            <a:off x="7899732" y="3410977"/>
            <a:ext cx="46799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550" b="0" i="1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itchFamily="2" charset="-122"/>
                <a:cs typeface="Times New Roman"/>
              </a:rPr>
              <a:t>u</a:t>
            </a:r>
            <a:r>
              <a:rPr kumimoji="0" lang="en-US" altLang="zh-CN" sz="3750" b="0" i="1" u="none" strike="noStrike" kern="1200" cap="none" spc="17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imes New Roman"/>
              </a:rPr>
              <a:t>4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</p:txBody>
      </p:sp>
      <p:sp>
        <p:nvSpPr>
          <p:cNvPr id="24" name="object 33">
            <a:extLst>
              <a:ext uri="{FF2B5EF4-FFF2-40B4-BE49-F238E27FC236}">
                <a16:creationId xmlns:a16="http://schemas.microsoft.com/office/drawing/2014/main" id="{E871C607-0788-40F1-A44E-57424D429A2A}"/>
              </a:ext>
            </a:extLst>
          </p:cNvPr>
          <p:cNvSpPr txBox="1"/>
          <p:nvPr/>
        </p:nvSpPr>
        <p:spPr>
          <a:xfrm>
            <a:off x="8607139" y="3249252"/>
            <a:ext cx="46799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550" b="0" i="1" u="none" strike="noStrike" kern="1200" cap="none" spc="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宋体" pitchFamily="2" charset="-122"/>
                <a:cs typeface="Times New Roman"/>
              </a:rPr>
              <a:t>u</a:t>
            </a:r>
            <a:r>
              <a:rPr kumimoji="0" lang="en-US" altLang="zh-CN" sz="3750" b="0" i="1" u="none" strike="noStrike" kern="1200" cap="none" spc="172" normalizeH="0" baseline="-1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宋体" pitchFamily="2" charset="-122"/>
                <a:cs typeface="Times New Roman"/>
              </a:rPr>
              <a:t>5</a:t>
            </a:r>
            <a:endParaRPr kumimoji="0" sz="3750" b="0" i="0" u="none" strike="noStrike" kern="1200" cap="none" spc="0" normalizeH="0" baseline="-12222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宋体" pitchFamily="2" charset="-122"/>
              <a:cs typeface="Trebuchet MS"/>
            </a:endParaRPr>
          </a:p>
        </p:txBody>
      </p:sp>
      <p:sp>
        <p:nvSpPr>
          <p:cNvPr id="25" name="object 63">
            <a:extLst>
              <a:ext uri="{FF2B5EF4-FFF2-40B4-BE49-F238E27FC236}">
                <a16:creationId xmlns:a16="http://schemas.microsoft.com/office/drawing/2014/main" id="{D6809A64-8869-4854-91EB-4AFB4A3E8DD2}"/>
              </a:ext>
            </a:extLst>
          </p:cNvPr>
          <p:cNvSpPr/>
          <p:nvPr/>
        </p:nvSpPr>
        <p:spPr>
          <a:xfrm>
            <a:off x="6691729" y="3348259"/>
            <a:ext cx="185458" cy="188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6" name="object 63">
            <a:extLst>
              <a:ext uri="{FF2B5EF4-FFF2-40B4-BE49-F238E27FC236}">
                <a16:creationId xmlns:a16="http://schemas.microsoft.com/office/drawing/2014/main" id="{56D6C5B9-0158-4561-8876-F4AC2DE3E484}"/>
              </a:ext>
            </a:extLst>
          </p:cNvPr>
          <p:cNvSpPr/>
          <p:nvPr/>
        </p:nvSpPr>
        <p:spPr>
          <a:xfrm>
            <a:off x="7359260" y="3369711"/>
            <a:ext cx="185458" cy="188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7" name="object 63">
            <a:extLst>
              <a:ext uri="{FF2B5EF4-FFF2-40B4-BE49-F238E27FC236}">
                <a16:creationId xmlns:a16="http://schemas.microsoft.com/office/drawing/2014/main" id="{20ACAE60-6FEE-4FCB-8213-826D5AB7B1C7}"/>
              </a:ext>
            </a:extLst>
          </p:cNvPr>
          <p:cNvSpPr/>
          <p:nvPr/>
        </p:nvSpPr>
        <p:spPr>
          <a:xfrm>
            <a:off x="7972896" y="3318845"/>
            <a:ext cx="185458" cy="188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8" name="object 63">
            <a:extLst>
              <a:ext uri="{FF2B5EF4-FFF2-40B4-BE49-F238E27FC236}">
                <a16:creationId xmlns:a16="http://schemas.microsoft.com/office/drawing/2014/main" id="{2D9DF448-5191-492F-843C-009BC9031394}"/>
              </a:ext>
            </a:extLst>
          </p:cNvPr>
          <p:cNvSpPr/>
          <p:nvPr/>
        </p:nvSpPr>
        <p:spPr>
          <a:xfrm>
            <a:off x="8433684" y="3300340"/>
            <a:ext cx="185458" cy="188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8FA30D52-230E-46D4-98D1-3D685D4A6918}"/>
              </a:ext>
            </a:extLst>
          </p:cNvPr>
          <p:cNvSpPr/>
          <p:nvPr/>
        </p:nvSpPr>
        <p:spPr>
          <a:xfrm>
            <a:off x="7641776" y="2496309"/>
            <a:ext cx="185461" cy="188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30" name="object 61">
            <a:extLst>
              <a:ext uri="{FF2B5EF4-FFF2-40B4-BE49-F238E27FC236}">
                <a16:creationId xmlns:a16="http://schemas.microsoft.com/office/drawing/2014/main" id="{FB30A7F2-6D39-4048-AA1B-FD054EBDB76F}"/>
              </a:ext>
            </a:extLst>
          </p:cNvPr>
          <p:cNvSpPr/>
          <p:nvPr/>
        </p:nvSpPr>
        <p:spPr>
          <a:xfrm>
            <a:off x="6836505" y="3463960"/>
            <a:ext cx="596900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63500">
            <a:solidFill>
              <a:srgbClr val="98A6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31" name="object 61">
            <a:extLst>
              <a:ext uri="{FF2B5EF4-FFF2-40B4-BE49-F238E27FC236}">
                <a16:creationId xmlns:a16="http://schemas.microsoft.com/office/drawing/2014/main" id="{2EB80CA5-6740-4DDE-A97C-DB7E4C8464A7}"/>
              </a:ext>
            </a:extLst>
          </p:cNvPr>
          <p:cNvSpPr/>
          <p:nvPr/>
        </p:nvSpPr>
        <p:spPr>
          <a:xfrm flipV="1">
            <a:off x="8148516" y="3371730"/>
            <a:ext cx="346550" cy="45719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63500">
            <a:solidFill>
              <a:srgbClr val="98A66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7355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文本框 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文本框 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TextBox 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文本框 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文本框 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TextBox 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文本框 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TextBox 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文本框 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文本框 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TextBox 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文本框 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文本框 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TextBox 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0211914"/>
  <p:tag name="MH_LIBRARY" val="GRAPHIC"/>
  <p:tag name="MH_ORDER" val="文本框 12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讨论班（4.28）.pptx" id="{6DA0DDF0-0ED2-44BB-9751-0BF3887CF817}" vid="{E7EF0A6D-D0BE-4D0D-9C4B-5F58A969FC54}"/>
    </a:ext>
  </a:extLst>
</a:theme>
</file>

<file path=ppt/theme/theme2.xml><?xml version="1.0" encoding="utf-8"?>
<a:theme xmlns:a="http://schemas.openxmlformats.org/drawingml/2006/main" name="1_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中性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中性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</TotalTime>
  <Words>6256</Words>
  <Application>Microsoft Office PowerPoint</Application>
  <PresentationFormat>全屏显示(4:3)</PresentationFormat>
  <Paragraphs>1539</Paragraphs>
  <Slides>195</Slides>
  <Notes>150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195</vt:i4>
      </vt:variant>
    </vt:vector>
  </HeadingPairs>
  <TitlesOfParts>
    <vt:vector size="214" baseType="lpstr">
      <vt:lpstr>Lingoes Unicode</vt:lpstr>
      <vt:lpstr>Microsoft JhengHei UI</vt:lpstr>
      <vt:lpstr>Stencil Std</vt:lpstr>
      <vt:lpstr>等线</vt:lpstr>
      <vt:lpstr>宋体</vt:lpstr>
      <vt:lpstr>Arial</vt:lpstr>
      <vt:lpstr>Arial Black</vt:lpstr>
      <vt:lpstr>Calibri</vt:lpstr>
      <vt:lpstr>Cambria Math</vt:lpstr>
      <vt:lpstr>Ebrima</vt:lpstr>
      <vt:lpstr>Georgia</vt:lpstr>
      <vt:lpstr>Iskoola Pota</vt:lpstr>
      <vt:lpstr>Microsoft Himalaya</vt:lpstr>
      <vt:lpstr>Times New Roman</vt:lpstr>
      <vt:lpstr>Trebuchet MS</vt:lpstr>
      <vt:lpstr>Wingdings</vt:lpstr>
      <vt:lpstr>Wingdings 2</vt:lpstr>
      <vt:lpstr>中性</vt:lpstr>
      <vt:lpstr>1_中性</vt:lpstr>
      <vt:lpstr>                                                                      Subgraph Enumeration                                        </vt:lpstr>
      <vt:lpstr>Assignment</vt:lpstr>
      <vt:lpstr>Outlines</vt:lpstr>
      <vt:lpstr>Outlines</vt:lpstr>
      <vt:lpstr>Subgraph enumeration</vt:lpstr>
      <vt:lpstr>Data Graph &amp; Query Graph</vt:lpstr>
      <vt:lpstr>Symmetry Breaking</vt:lpstr>
      <vt:lpstr>Outlines</vt:lpstr>
      <vt:lpstr> Efficient Subgraph Matching by Postponing Cartesian Products                         FeiBi, Liijun Chang, Xuemin Lin, Lu Qin, Wenjie Zhang                                        (SIGMOD‘2016)                                                     Reporter：Zihan Song</vt:lpstr>
      <vt:lpstr>Outlines</vt:lpstr>
      <vt:lpstr>Introduction</vt:lpstr>
      <vt:lpstr>Introduction</vt:lpstr>
      <vt:lpstr>Introduction</vt:lpstr>
      <vt:lpstr>Introduction</vt:lpstr>
      <vt:lpstr>Outlines</vt:lpstr>
      <vt:lpstr>Challenge</vt:lpstr>
      <vt:lpstr>Existing Work</vt:lpstr>
      <vt:lpstr>Challenges of Subgraph Matching</vt:lpstr>
      <vt:lpstr>Challenges of Subgraph Matching</vt:lpstr>
      <vt:lpstr>Challenges of Subgraph Matching</vt:lpstr>
      <vt:lpstr>Outlines</vt:lpstr>
      <vt:lpstr>Core-First Decomposition</vt:lpstr>
      <vt:lpstr>Core-First Decomposition</vt:lpstr>
      <vt:lpstr>Outlines</vt:lpstr>
      <vt:lpstr>Compact Path-Index based Matching</vt:lpstr>
      <vt:lpstr>Compact Path-Index based Matching</vt:lpstr>
      <vt:lpstr>Minimizing the CPI</vt:lpstr>
      <vt:lpstr>Build a small CPI</vt:lpstr>
      <vt:lpstr>CPI Construction (Top-Down Construction)</vt:lpstr>
      <vt:lpstr>CPI Construction (Bottom-Up Refinement)</vt:lpstr>
      <vt:lpstr>Outlines</vt:lpstr>
      <vt:lpstr>Experiment</vt:lpstr>
      <vt:lpstr>Comparing with Existing Techniques</vt:lpstr>
      <vt:lpstr>Effectiveness of Our New Framework</vt:lpstr>
      <vt:lpstr>Effectiveness of CPI Construction Strategies</vt:lpstr>
      <vt:lpstr>Scalability Testing</vt:lpstr>
      <vt:lpstr>Outlines</vt:lpstr>
      <vt:lpstr>Conclusion</vt:lpstr>
      <vt:lpstr>PowerPoint 演示文稿</vt:lpstr>
      <vt:lpstr>Efﬁcient Parallel Subgraph Enumeration  on a Single Machine                                            Shixuan S, Yulin C, Lipeng W, Qiong L           (ICDE’2019)                                                     Reporter：Chunfang Yu</vt:lpstr>
      <vt:lpstr>Outlines</vt:lpstr>
      <vt:lpstr>Outlines</vt:lpstr>
      <vt:lpstr>Background</vt:lpstr>
      <vt:lpstr>Outlines</vt:lpstr>
      <vt:lpstr>Backward Neighbors</vt:lpstr>
      <vt:lpstr>Candidate Set</vt:lpstr>
      <vt:lpstr>Basic Subgraph Enumeration Algorithm</vt:lpstr>
      <vt:lpstr>Example of SE</vt:lpstr>
      <vt:lpstr>Example of SE</vt:lpstr>
      <vt:lpstr>Basic Subgraph Enumeration Algorithm</vt:lpstr>
      <vt:lpstr>Question</vt:lpstr>
      <vt:lpstr>Question</vt:lpstr>
      <vt:lpstr>Question</vt:lpstr>
      <vt:lpstr>Outlines</vt:lpstr>
      <vt:lpstr>Lazy Materialization</vt:lpstr>
      <vt:lpstr>Example of Lazy Materialization</vt:lpstr>
      <vt:lpstr>Example of Lazy Materialization</vt:lpstr>
      <vt:lpstr>Example of Lazy Materialization</vt:lpstr>
      <vt:lpstr>Example of Lazy Materialization</vt:lpstr>
      <vt:lpstr>Example of Lazy Materialization</vt:lpstr>
      <vt:lpstr>Example of Lazy Materialization</vt:lpstr>
      <vt:lpstr>Example of Lazy Materialization</vt:lpstr>
      <vt:lpstr>Example of Lazy Materialization</vt:lpstr>
      <vt:lpstr>Lazy Materialization</vt:lpstr>
      <vt:lpstr>Outlines</vt:lpstr>
      <vt:lpstr>MSC</vt:lpstr>
      <vt:lpstr>MSC based Candidate Sets Computation</vt:lpstr>
      <vt:lpstr>Example of MSC</vt:lpstr>
      <vt:lpstr>Example of MSC</vt:lpstr>
      <vt:lpstr>MSC based Candidate Sets Computation</vt:lpstr>
      <vt:lpstr>Outlines</vt:lpstr>
      <vt:lpstr>Experimental Environment</vt:lpstr>
      <vt:lpstr>Datasets</vt:lpstr>
      <vt:lpstr>Experimental Setup</vt:lpstr>
      <vt:lpstr>Enumeration Order</vt:lpstr>
      <vt:lpstr>Reducing Redundant Computation</vt:lpstr>
      <vt:lpstr>Parallelize Strategy</vt:lpstr>
      <vt:lpstr>Parallelize Strategy</vt:lpstr>
      <vt:lpstr>Parallelization</vt:lpstr>
      <vt:lpstr>Comparison with SE</vt:lpstr>
      <vt:lpstr>Comparison with SE</vt:lpstr>
      <vt:lpstr>Outlines</vt:lpstr>
      <vt:lpstr>Conclusion</vt:lpstr>
      <vt:lpstr>PowerPoint 演示文稿</vt:lpstr>
      <vt:lpstr>             (VLDB ’2016)                                                    张欣蕾 51194501083 </vt:lpstr>
      <vt:lpstr>Outlines</vt:lpstr>
      <vt:lpstr>Algorithm Framework</vt:lpstr>
      <vt:lpstr>What Can Be Join Units</vt:lpstr>
      <vt:lpstr>What Can Be Join Units</vt:lpstr>
      <vt:lpstr>How To Join The Matches</vt:lpstr>
      <vt:lpstr>Describe the Algorithm</vt:lpstr>
      <vt:lpstr>Outlines</vt:lpstr>
      <vt:lpstr>Star Join</vt:lpstr>
      <vt:lpstr>TwinTwig Join (VLDB 2015)</vt:lpstr>
      <vt:lpstr>Drawbacks</vt:lpstr>
      <vt:lpstr>Drawbacks</vt:lpstr>
      <vt:lpstr>Outlines</vt:lpstr>
      <vt:lpstr>SCP Graph Storage</vt:lpstr>
      <vt:lpstr>SCP Graph Storage</vt:lpstr>
      <vt:lpstr>SCP Graph Storage</vt:lpstr>
      <vt:lpstr>Execution Plan</vt:lpstr>
      <vt:lpstr>Execution Plan</vt:lpstr>
      <vt:lpstr>SEED</vt:lpstr>
      <vt:lpstr>Clique Compression</vt:lpstr>
      <vt:lpstr>Outlines</vt:lpstr>
      <vt:lpstr>Environment</vt:lpstr>
      <vt:lpstr>Dataset</vt:lpstr>
      <vt:lpstr>Queries</vt:lpstr>
      <vt:lpstr>Clique Compression</vt:lpstr>
      <vt:lpstr>Test All Queries</vt:lpstr>
      <vt:lpstr>Vary Datasets</vt:lpstr>
      <vt:lpstr>Vary Graph Size(fs)</vt:lpstr>
      <vt:lpstr>Vary Average Degree(fs)</vt:lpstr>
      <vt:lpstr>Vary Slave Nodes</vt:lpstr>
      <vt:lpstr>Outlines</vt:lpstr>
      <vt:lpstr>Conclusion</vt:lpstr>
      <vt:lpstr>PowerPoint 演示文稿</vt:lpstr>
      <vt:lpstr> Subgraph Matching: on Compression and Computation                                                         </vt:lpstr>
      <vt:lpstr>Outlines</vt:lpstr>
      <vt:lpstr>Background</vt:lpstr>
      <vt:lpstr>PowerPoint 演示文稿</vt:lpstr>
      <vt:lpstr>Vertex-cover based Compression </vt:lpstr>
      <vt:lpstr>Example of VCBC</vt:lpstr>
      <vt:lpstr>Outlines</vt:lpstr>
      <vt:lpstr>Compression</vt:lpstr>
      <vt:lpstr>Example of VCBC</vt:lpstr>
      <vt:lpstr> Decompression  </vt:lpstr>
      <vt:lpstr>Outlines</vt:lpstr>
      <vt:lpstr>Crystal-based Computation Framework</vt:lpstr>
      <vt:lpstr>Crystal-based Computation Framework</vt:lpstr>
      <vt:lpstr>Crystal-based Computation Framework</vt:lpstr>
      <vt:lpstr>Crystal-based Computation Framework</vt:lpstr>
      <vt:lpstr>Crystal-based Computation Framework</vt:lpstr>
      <vt:lpstr>Crystal-based Computation Framework</vt:lpstr>
      <vt:lpstr>Crystal-based Computation Framework</vt:lpstr>
      <vt:lpstr>Outlines</vt:lpstr>
      <vt:lpstr>Experimental Environment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Reducing Redundant Computation</vt:lpstr>
      <vt:lpstr>Outlines</vt:lpstr>
      <vt:lpstr>Conclusion</vt:lpstr>
      <vt:lpstr>PowerPoint 演示文稿</vt:lpstr>
      <vt:lpstr>BENU: Distributed Subgraph Enumeration with Backtracking-Based Framework    </vt:lpstr>
      <vt:lpstr>Outlines</vt:lpstr>
      <vt:lpstr>Outlines</vt:lpstr>
      <vt:lpstr>Subgraph enumeration</vt:lpstr>
      <vt:lpstr>Data Graph &amp; Query Graph</vt:lpstr>
      <vt:lpstr>Symmetry Breaking</vt:lpstr>
      <vt:lpstr>Outlines</vt:lpstr>
      <vt:lpstr>Single Machine Settings</vt:lpstr>
      <vt:lpstr>Distributed Settings</vt:lpstr>
      <vt:lpstr>Distributed Settings</vt:lpstr>
      <vt:lpstr>Outlines</vt:lpstr>
      <vt:lpstr>BENU Framework</vt:lpstr>
      <vt:lpstr>BENU Framework</vt:lpstr>
      <vt:lpstr>BENU</vt:lpstr>
      <vt:lpstr>BENU</vt:lpstr>
      <vt:lpstr>BENU</vt:lpstr>
      <vt:lpstr>BENU Framework</vt:lpstr>
      <vt:lpstr>BENU Framework</vt:lpstr>
      <vt:lpstr>BENU Framework</vt:lpstr>
      <vt:lpstr>PowerPoint 演示文稿</vt:lpstr>
      <vt:lpstr>PowerPoint 演示文稿</vt:lpstr>
      <vt:lpstr>Types of Execution Instructions</vt:lpstr>
      <vt:lpstr>Types of Execution Instructions</vt:lpstr>
      <vt:lpstr>OPt1：Common Subexpression  Elimination</vt:lpstr>
      <vt:lpstr>OPt2： Instruction Reordering</vt:lpstr>
      <vt:lpstr>OPt2： Instruction Reordering</vt:lpstr>
      <vt:lpstr>OPt3： Triangle Caching</vt:lpstr>
      <vt:lpstr>BENU</vt:lpstr>
      <vt:lpstr>Best Execution Plan Generation</vt:lpstr>
      <vt:lpstr>Best Execution Plan Generation</vt:lpstr>
      <vt:lpstr>Outlines</vt:lpstr>
      <vt:lpstr>PowerPoint 演示文稿</vt:lpstr>
      <vt:lpstr>Best Execution Plan Generation</vt:lpstr>
      <vt:lpstr>Technique 2: Task Splitting</vt:lpstr>
      <vt:lpstr>Outlines</vt:lpstr>
      <vt:lpstr>PowerPoint 演示文稿</vt:lpstr>
      <vt:lpstr>Effectiveness of Optimization</vt:lpstr>
      <vt:lpstr>Effectiveness of Cache</vt:lpstr>
      <vt:lpstr>Effectiveness of Task  Splitting</vt:lpstr>
      <vt:lpstr>Comparison with the State-of-the-art</vt:lpstr>
      <vt:lpstr>Machine Scalability</vt:lpstr>
      <vt:lpstr>Conclusion</vt:lpstr>
      <vt:lpstr>Outlines</vt:lpstr>
      <vt:lpstr>Comparison &amp; Conclusion</vt:lpstr>
      <vt:lpstr>Comparison &amp; Conclusion</vt:lpstr>
      <vt:lpstr>PowerPoint 演示文稿</vt:lpstr>
      <vt:lpstr>                                                                      Subgraph Enumeration                         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屈稳稳</dc:creator>
  <cp:lastModifiedBy>cbf</cp:lastModifiedBy>
  <cp:revision>223</cp:revision>
  <dcterms:created xsi:type="dcterms:W3CDTF">2017-07-18T09:57:23Z</dcterms:created>
  <dcterms:modified xsi:type="dcterms:W3CDTF">2019-11-21T03:17:29Z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